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6198" y="3653789"/>
            <a:ext cx="15295603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56253" y="11"/>
            <a:ext cx="7534275" cy="10287000"/>
          </a:xfrm>
          <a:custGeom>
            <a:avLst/>
            <a:gdLst/>
            <a:ahLst/>
            <a:cxnLst/>
            <a:rect l="l" t="t" r="r" b="b"/>
            <a:pathLst>
              <a:path w="7534275" h="10287000">
                <a:moveTo>
                  <a:pt x="75342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534274" y="0"/>
                </a:lnTo>
                <a:lnTo>
                  <a:pt x="7534274" y="10286999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690" y="439606"/>
            <a:ext cx="17316618" cy="2580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443" y="1574151"/>
            <a:ext cx="17057113" cy="404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456" y="2527380"/>
            <a:ext cx="10743427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96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EDA Project :</a:t>
            </a:r>
          </a:p>
          <a:p>
            <a:pPr marL="12700" marR="5080">
              <a:spcBef>
                <a:spcPts val="100"/>
              </a:spcBef>
            </a:pPr>
            <a:r>
              <a:rPr lang="en-US" sz="96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Credit Risk 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7582" y="7108210"/>
            <a:ext cx="4792696" cy="582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-14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37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3700" b="1" spc="80" dirty="0">
                <a:solidFill>
                  <a:srgbClr val="FFFFFF"/>
                </a:solidFill>
                <a:latin typeface="Arial"/>
                <a:cs typeface="Arial"/>
              </a:rPr>
              <a:t>RAJ MHATRE</a:t>
            </a:r>
            <a:endParaRPr sz="37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47493" y="1113019"/>
            <a:ext cx="5951855" cy="8058150"/>
            <a:chOff x="11147493" y="1113019"/>
            <a:chExt cx="5951855" cy="8058150"/>
          </a:xfrm>
        </p:grpSpPr>
        <p:sp>
          <p:nvSpPr>
            <p:cNvPr id="5" name="object 5"/>
            <p:cNvSpPr/>
            <p:nvPr/>
          </p:nvSpPr>
          <p:spPr>
            <a:xfrm>
              <a:off x="11240278" y="1119530"/>
              <a:ext cx="5783580" cy="8047355"/>
            </a:xfrm>
            <a:custGeom>
              <a:avLst/>
              <a:gdLst/>
              <a:ahLst/>
              <a:cxnLst/>
              <a:rect l="l" t="t" r="r" b="b"/>
              <a:pathLst>
                <a:path w="5783580" h="8047355">
                  <a:moveTo>
                    <a:pt x="3323968" y="721163"/>
                  </a:moveTo>
                  <a:lnTo>
                    <a:pt x="2134046" y="34186"/>
                  </a:lnTo>
                  <a:lnTo>
                    <a:pt x="2192646" y="0"/>
                  </a:lnTo>
                  <a:lnTo>
                    <a:pt x="3382568" y="686977"/>
                  </a:lnTo>
                  <a:lnTo>
                    <a:pt x="3323968" y="721163"/>
                  </a:lnTo>
                  <a:close/>
                </a:path>
                <a:path w="5783580" h="8047355">
                  <a:moveTo>
                    <a:pt x="3325595" y="2645352"/>
                  </a:moveTo>
                  <a:lnTo>
                    <a:pt x="2134046" y="1958374"/>
                  </a:lnTo>
                  <a:lnTo>
                    <a:pt x="2134046" y="34186"/>
                  </a:lnTo>
                  <a:lnTo>
                    <a:pt x="3323968" y="721163"/>
                  </a:lnTo>
                  <a:lnTo>
                    <a:pt x="3385824" y="721163"/>
                  </a:lnTo>
                  <a:lnTo>
                    <a:pt x="3385824" y="2609538"/>
                  </a:lnTo>
                  <a:lnTo>
                    <a:pt x="3325595" y="2645352"/>
                  </a:lnTo>
                  <a:close/>
                </a:path>
                <a:path w="5783580" h="8047355">
                  <a:moveTo>
                    <a:pt x="3385824" y="721163"/>
                  </a:moveTo>
                  <a:lnTo>
                    <a:pt x="3323968" y="721163"/>
                  </a:lnTo>
                  <a:lnTo>
                    <a:pt x="3385824" y="685349"/>
                  </a:lnTo>
                  <a:lnTo>
                    <a:pt x="3385824" y="721163"/>
                  </a:lnTo>
                  <a:close/>
                </a:path>
                <a:path w="5783580" h="8047355">
                  <a:moveTo>
                    <a:pt x="5697301" y="3835586"/>
                  </a:moveTo>
                  <a:lnTo>
                    <a:pt x="5637580" y="3835586"/>
                  </a:lnTo>
                  <a:lnTo>
                    <a:pt x="5625677" y="3822886"/>
                  </a:lnTo>
                  <a:lnTo>
                    <a:pt x="3909975" y="2832286"/>
                  </a:lnTo>
                  <a:lnTo>
                    <a:pt x="3675572" y="2692586"/>
                  </a:lnTo>
                  <a:lnTo>
                    <a:pt x="3640295" y="2667186"/>
                  </a:lnTo>
                  <a:lnTo>
                    <a:pt x="3611884" y="2629086"/>
                  </a:lnTo>
                  <a:lnTo>
                    <a:pt x="3592936" y="2590986"/>
                  </a:lnTo>
                  <a:lnTo>
                    <a:pt x="3586043" y="2540186"/>
                  </a:lnTo>
                  <a:lnTo>
                    <a:pt x="3586043" y="1054286"/>
                  </a:lnTo>
                  <a:lnTo>
                    <a:pt x="3588103" y="1028886"/>
                  </a:lnTo>
                  <a:lnTo>
                    <a:pt x="3593979" y="1016186"/>
                  </a:lnTo>
                  <a:lnTo>
                    <a:pt x="3603211" y="1003486"/>
                  </a:lnTo>
                  <a:lnTo>
                    <a:pt x="3615343" y="990786"/>
                  </a:lnTo>
                  <a:lnTo>
                    <a:pt x="3666161" y="990786"/>
                  </a:lnTo>
                  <a:lnTo>
                    <a:pt x="3685339" y="1003486"/>
                  </a:lnTo>
                  <a:lnTo>
                    <a:pt x="3623482" y="1003486"/>
                  </a:lnTo>
                  <a:lnTo>
                    <a:pt x="3614937" y="1016186"/>
                  </a:lnTo>
                  <a:lnTo>
                    <a:pt x="3608832" y="1028886"/>
                  </a:lnTo>
                  <a:lnTo>
                    <a:pt x="3605170" y="1041586"/>
                  </a:lnTo>
                  <a:lnTo>
                    <a:pt x="3603949" y="1054286"/>
                  </a:lnTo>
                  <a:lnTo>
                    <a:pt x="3603949" y="1295586"/>
                  </a:lnTo>
                  <a:lnTo>
                    <a:pt x="3602321" y="1295586"/>
                  </a:lnTo>
                  <a:lnTo>
                    <a:pt x="3625924" y="1308286"/>
                  </a:lnTo>
                  <a:lnTo>
                    <a:pt x="3602321" y="1308286"/>
                  </a:lnTo>
                  <a:lnTo>
                    <a:pt x="3602321" y="1625786"/>
                  </a:lnTo>
                  <a:lnTo>
                    <a:pt x="3645896" y="1651186"/>
                  </a:lnTo>
                  <a:lnTo>
                    <a:pt x="3602321" y="1651186"/>
                  </a:lnTo>
                  <a:lnTo>
                    <a:pt x="3602321" y="1968686"/>
                  </a:lnTo>
                  <a:lnTo>
                    <a:pt x="3649528" y="1994086"/>
                  </a:lnTo>
                  <a:lnTo>
                    <a:pt x="3602321" y="1994086"/>
                  </a:lnTo>
                  <a:lnTo>
                    <a:pt x="3602321" y="2298886"/>
                  </a:lnTo>
                  <a:lnTo>
                    <a:pt x="3645896" y="2324286"/>
                  </a:lnTo>
                  <a:lnTo>
                    <a:pt x="3600694" y="2324286"/>
                  </a:lnTo>
                  <a:lnTo>
                    <a:pt x="3600694" y="2540186"/>
                  </a:lnTo>
                  <a:lnTo>
                    <a:pt x="3606976" y="2590986"/>
                  </a:lnTo>
                  <a:lnTo>
                    <a:pt x="3624093" y="2629086"/>
                  </a:lnTo>
                  <a:lnTo>
                    <a:pt x="3680456" y="2679886"/>
                  </a:lnTo>
                  <a:lnTo>
                    <a:pt x="3883931" y="2794186"/>
                  </a:lnTo>
                  <a:lnTo>
                    <a:pt x="3905092" y="2794186"/>
                  </a:lnTo>
                  <a:lnTo>
                    <a:pt x="3905092" y="2806886"/>
                  </a:lnTo>
                  <a:lnTo>
                    <a:pt x="4188330" y="2971986"/>
                  </a:lnTo>
                  <a:lnTo>
                    <a:pt x="4207862" y="2971986"/>
                  </a:lnTo>
                  <a:lnTo>
                    <a:pt x="4207862" y="2984686"/>
                  </a:lnTo>
                  <a:lnTo>
                    <a:pt x="4491100" y="3149786"/>
                  </a:lnTo>
                  <a:lnTo>
                    <a:pt x="4510633" y="3149786"/>
                  </a:lnTo>
                  <a:lnTo>
                    <a:pt x="4510633" y="3162486"/>
                  </a:lnTo>
                  <a:lnTo>
                    <a:pt x="4793871" y="3327586"/>
                  </a:lnTo>
                  <a:lnTo>
                    <a:pt x="4815032" y="3327586"/>
                  </a:lnTo>
                  <a:lnTo>
                    <a:pt x="4815032" y="3340286"/>
                  </a:lnTo>
                  <a:lnTo>
                    <a:pt x="5098270" y="3505386"/>
                  </a:lnTo>
                  <a:lnTo>
                    <a:pt x="5117803" y="3505386"/>
                  </a:lnTo>
                  <a:lnTo>
                    <a:pt x="5117803" y="3518086"/>
                  </a:lnTo>
                  <a:lnTo>
                    <a:pt x="5401041" y="3670486"/>
                  </a:lnTo>
                  <a:lnTo>
                    <a:pt x="5420574" y="3670486"/>
                  </a:lnTo>
                  <a:lnTo>
                    <a:pt x="5420574" y="3683186"/>
                  </a:lnTo>
                  <a:lnTo>
                    <a:pt x="5633816" y="3810186"/>
                  </a:lnTo>
                  <a:lnTo>
                    <a:pt x="5648084" y="3822886"/>
                  </a:lnTo>
                  <a:lnTo>
                    <a:pt x="5709433" y="3822886"/>
                  </a:lnTo>
                  <a:lnTo>
                    <a:pt x="5697301" y="3835586"/>
                  </a:lnTo>
                  <a:close/>
                </a:path>
                <a:path w="5783580" h="8047355">
                  <a:moveTo>
                    <a:pt x="3906720" y="1447986"/>
                  </a:moveTo>
                  <a:lnTo>
                    <a:pt x="3885558" y="1447986"/>
                  </a:lnTo>
                  <a:lnTo>
                    <a:pt x="3885558" y="1143186"/>
                  </a:lnTo>
                  <a:lnTo>
                    <a:pt x="3672316" y="1016186"/>
                  </a:lnTo>
                  <a:lnTo>
                    <a:pt x="3658048" y="1003486"/>
                  </a:lnTo>
                  <a:lnTo>
                    <a:pt x="3685339" y="1003486"/>
                  </a:lnTo>
                  <a:lnTo>
                    <a:pt x="3887186" y="1117786"/>
                  </a:lnTo>
                  <a:lnTo>
                    <a:pt x="3951717" y="1155886"/>
                  </a:lnTo>
                  <a:lnTo>
                    <a:pt x="3906720" y="1155886"/>
                  </a:lnTo>
                  <a:lnTo>
                    <a:pt x="3906720" y="1447986"/>
                  </a:lnTo>
                  <a:close/>
                </a:path>
                <a:path w="5783580" h="8047355">
                  <a:moveTo>
                    <a:pt x="4209491" y="1625786"/>
                  </a:moveTo>
                  <a:lnTo>
                    <a:pt x="4189958" y="1625786"/>
                  </a:lnTo>
                  <a:lnTo>
                    <a:pt x="4189958" y="1308286"/>
                  </a:lnTo>
                  <a:lnTo>
                    <a:pt x="3906720" y="1155886"/>
                  </a:lnTo>
                  <a:lnTo>
                    <a:pt x="3951717" y="1155886"/>
                  </a:lnTo>
                  <a:lnTo>
                    <a:pt x="4188330" y="1295586"/>
                  </a:lnTo>
                  <a:lnTo>
                    <a:pt x="4232369" y="1320986"/>
                  </a:lnTo>
                  <a:lnTo>
                    <a:pt x="4209491" y="1320986"/>
                  </a:lnTo>
                  <a:lnTo>
                    <a:pt x="4209491" y="1625786"/>
                  </a:lnTo>
                  <a:close/>
                </a:path>
                <a:path w="5783580" h="8047355">
                  <a:moveTo>
                    <a:pt x="3905092" y="1790886"/>
                  </a:moveTo>
                  <a:lnTo>
                    <a:pt x="3885558" y="1790886"/>
                  </a:lnTo>
                  <a:lnTo>
                    <a:pt x="3885558" y="1473386"/>
                  </a:lnTo>
                  <a:lnTo>
                    <a:pt x="3602321" y="1308286"/>
                  </a:lnTo>
                  <a:lnTo>
                    <a:pt x="3625924" y="1308286"/>
                  </a:lnTo>
                  <a:lnTo>
                    <a:pt x="3885558" y="1447986"/>
                  </a:lnTo>
                  <a:lnTo>
                    <a:pt x="3906720" y="1447986"/>
                  </a:lnTo>
                  <a:lnTo>
                    <a:pt x="3906720" y="1460686"/>
                  </a:lnTo>
                  <a:lnTo>
                    <a:pt x="3950295" y="1486086"/>
                  </a:lnTo>
                  <a:lnTo>
                    <a:pt x="3905092" y="1486086"/>
                  </a:lnTo>
                  <a:lnTo>
                    <a:pt x="3905092" y="1790886"/>
                  </a:lnTo>
                  <a:close/>
                </a:path>
                <a:path w="5783580" h="8047355">
                  <a:moveTo>
                    <a:pt x="4512262" y="1803586"/>
                  </a:moveTo>
                  <a:lnTo>
                    <a:pt x="4492728" y="1803586"/>
                  </a:lnTo>
                  <a:lnTo>
                    <a:pt x="4492728" y="1486086"/>
                  </a:lnTo>
                  <a:lnTo>
                    <a:pt x="4209491" y="1320986"/>
                  </a:lnTo>
                  <a:lnTo>
                    <a:pt x="4232369" y="1320986"/>
                  </a:lnTo>
                  <a:lnTo>
                    <a:pt x="4540645" y="1498786"/>
                  </a:lnTo>
                  <a:lnTo>
                    <a:pt x="4512262" y="1498786"/>
                  </a:lnTo>
                  <a:lnTo>
                    <a:pt x="4512262" y="1803586"/>
                  </a:lnTo>
                  <a:close/>
                </a:path>
                <a:path w="5783580" h="8047355">
                  <a:moveTo>
                    <a:pt x="4207863" y="1968686"/>
                  </a:moveTo>
                  <a:lnTo>
                    <a:pt x="4188330" y="1968686"/>
                  </a:lnTo>
                  <a:lnTo>
                    <a:pt x="4188330" y="1651186"/>
                  </a:lnTo>
                  <a:lnTo>
                    <a:pt x="4046711" y="1574986"/>
                  </a:lnTo>
                  <a:lnTo>
                    <a:pt x="3905092" y="1486086"/>
                  </a:lnTo>
                  <a:lnTo>
                    <a:pt x="3950295" y="1486086"/>
                  </a:lnTo>
                  <a:lnTo>
                    <a:pt x="4189958" y="1625786"/>
                  </a:lnTo>
                  <a:lnTo>
                    <a:pt x="4209491" y="1625786"/>
                  </a:lnTo>
                  <a:lnTo>
                    <a:pt x="4209491" y="1638486"/>
                  </a:lnTo>
                  <a:lnTo>
                    <a:pt x="4253066" y="1663886"/>
                  </a:lnTo>
                  <a:lnTo>
                    <a:pt x="4207863" y="1663886"/>
                  </a:lnTo>
                  <a:lnTo>
                    <a:pt x="4207863" y="1968686"/>
                  </a:lnTo>
                  <a:close/>
                </a:path>
                <a:path w="5783580" h="8047355">
                  <a:moveTo>
                    <a:pt x="4816660" y="1981386"/>
                  </a:moveTo>
                  <a:lnTo>
                    <a:pt x="4795499" y="1981386"/>
                  </a:lnTo>
                  <a:lnTo>
                    <a:pt x="4795499" y="1663886"/>
                  </a:lnTo>
                  <a:lnTo>
                    <a:pt x="4512262" y="1498786"/>
                  </a:lnTo>
                  <a:lnTo>
                    <a:pt x="4540645" y="1498786"/>
                  </a:lnTo>
                  <a:lnTo>
                    <a:pt x="4848921" y="1676586"/>
                  </a:lnTo>
                  <a:lnTo>
                    <a:pt x="4816660" y="1676586"/>
                  </a:lnTo>
                  <a:lnTo>
                    <a:pt x="4816660" y="1981386"/>
                  </a:lnTo>
                  <a:close/>
                </a:path>
                <a:path w="5783580" h="8047355">
                  <a:moveTo>
                    <a:pt x="3905092" y="2121086"/>
                  </a:moveTo>
                  <a:lnTo>
                    <a:pt x="3885558" y="2121086"/>
                  </a:lnTo>
                  <a:lnTo>
                    <a:pt x="3885558" y="1816286"/>
                  </a:lnTo>
                  <a:lnTo>
                    <a:pt x="3602321" y="1651186"/>
                  </a:lnTo>
                  <a:lnTo>
                    <a:pt x="3645896" y="1651186"/>
                  </a:lnTo>
                  <a:lnTo>
                    <a:pt x="3885558" y="1790886"/>
                  </a:lnTo>
                  <a:lnTo>
                    <a:pt x="3905092" y="1790886"/>
                  </a:lnTo>
                  <a:lnTo>
                    <a:pt x="3905092" y="1803586"/>
                  </a:lnTo>
                  <a:lnTo>
                    <a:pt x="3948667" y="1828986"/>
                  </a:lnTo>
                  <a:lnTo>
                    <a:pt x="3905092" y="1828986"/>
                  </a:lnTo>
                  <a:lnTo>
                    <a:pt x="3905092" y="2121086"/>
                  </a:lnTo>
                  <a:close/>
                </a:path>
                <a:path w="5783580" h="8047355">
                  <a:moveTo>
                    <a:pt x="4512261" y="2133786"/>
                  </a:moveTo>
                  <a:lnTo>
                    <a:pt x="4491101" y="2133786"/>
                  </a:lnTo>
                  <a:lnTo>
                    <a:pt x="4491101" y="1828986"/>
                  </a:lnTo>
                  <a:lnTo>
                    <a:pt x="4349482" y="1740086"/>
                  </a:lnTo>
                  <a:lnTo>
                    <a:pt x="4207863" y="1663886"/>
                  </a:lnTo>
                  <a:lnTo>
                    <a:pt x="4253066" y="1663886"/>
                  </a:lnTo>
                  <a:lnTo>
                    <a:pt x="4492728" y="1803586"/>
                  </a:lnTo>
                  <a:lnTo>
                    <a:pt x="4512262" y="1803586"/>
                  </a:lnTo>
                  <a:lnTo>
                    <a:pt x="4512262" y="1816286"/>
                  </a:lnTo>
                  <a:lnTo>
                    <a:pt x="4555837" y="1841686"/>
                  </a:lnTo>
                  <a:lnTo>
                    <a:pt x="4512261" y="1841686"/>
                  </a:lnTo>
                  <a:lnTo>
                    <a:pt x="4512261" y="2133786"/>
                  </a:lnTo>
                  <a:close/>
                </a:path>
                <a:path w="5783580" h="8047355">
                  <a:moveTo>
                    <a:pt x="5119431" y="2146486"/>
                  </a:moveTo>
                  <a:lnTo>
                    <a:pt x="5099898" y="2146486"/>
                  </a:lnTo>
                  <a:lnTo>
                    <a:pt x="5099898" y="1841686"/>
                  </a:lnTo>
                  <a:lnTo>
                    <a:pt x="4816660" y="1676586"/>
                  </a:lnTo>
                  <a:lnTo>
                    <a:pt x="4848921" y="1676586"/>
                  </a:lnTo>
                  <a:lnTo>
                    <a:pt x="5157197" y="1854386"/>
                  </a:lnTo>
                  <a:lnTo>
                    <a:pt x="5119431" y="1854386"/>
                  </a:lnTo>
                  <a:lnTo>
                    <a:pt x="5119431" y="2146486"/>
                  </a:lnTo>
                  <a:close/>
                </a:path>
                <a:path w="5783580" h="8047355">
                  <a:moveTo>
                    <a:pt x="4207863" y="2298886"/>
                  </a:moveTo>
                  <a:lnTo>
                    <a:pt x="4188330" y="2298886"/>
                  </a:lnTo>
                  <a:lnTo>
                    <a:pt x="4188330" y="1994086"/>
                  </a:lnTo>
                  <a:lnTo>
                    <a:pt x="3905092" y="1828986"/>
                  </a:lnTo>
                  <a:lnTo>
                    <a:pt x="3948667" y="1828986"/>
                  </a:lnTo>
                  <a:lnTo>
                    <a:pt x="4188330" y="1968686"/>
                  </a:lnTo>
                  <a:lnTo>
                    <a:pt x="4207863" y="1968686"/>
                  </a:lnTo>
                  <a:lnTo>
                    <a:pt x="4207863" y="1981386"/>
                  </a:lnTo>
                  <a:lnTo>
                    <a:pt x="4255069" y="2006786"/>
                  </a:lnTo>
                  <a:lnTo>
                    <a:pt x="4207863" y="2006786"/>
                  </a:lnTo>
                  <a:lnTo>
                    <a:pt x="4207863" y="2298886"/>
                  </a:lnTo>
                  <a:close/>
                </a:path>
                <a:path w="5783580" h="8047355">
                  <a:moveTo>
                    <a:pt x="4815032" y="2311586"/>
                  </a:moveTo>
                  <a:lnTo>
                    <a:pt x="4795499" y="2311586"/>
                  </a:lnTo>
                  <a:lnTo>
                    <a:pt x="4795499" y="2006786"/>
                  </a:lnTo>
                  <a:lnTo>
                    <a:pt x="4653880" y="1917886"/>
                  </a:lnTo>
                  <a:lnTo>
                    <a:pt x="4512261" y="1841686"/>
                  </a:lnTo>
                  <a:lnTo>
                    <a:pt x="4555837" y="1841686"/>
                  </a:lnTo>
                  <a:lnTo>
                    <a:pt x="4795499" y="1981386"/>
                  </a:lnTo>
                  <a:lnTo>
                    <a:pt x="4816660" y="1981386"/>
                  </a:lnTo>
                  <a:lnTo>
                    <a:pt x="4816660" y="1994086"/>
                  </a:lnTo>
                  <a:lnTo>
                    <a:pt x="4863866" y="2019486"/>
                  </a:lnTo>
                  <a:lnTo>
                    <a:pt x="4815032" y="2019486"/>
                  </a:lnTo>
                  <a:lnTo>
                    <a:pt x="4815032" y="2311586"/>
                  </a:lnTo>
                  <a:close/>
                </a:path>
                <a:path w="5783580" h="8047355">
                  <a:moveTo>
                    <a:pt x="5423830" y="2324286"/>
                  </a:moveTo>
                  <a:lnTo>
                    <a:pt x="5402669" y="2324286"/>
                  </a:lnTo>
                  <a:lnTo>
                    <a:pt x="5402669" y="2019486"/>
                  </a:lnTo>
                  <a:lnTo>
                    <a:pt x="5119431" y="1854386"/>
                  </a:lnTo>
                  <a:lnTo>
                    <a:pt x="5157197" y="1854386"/>
                  </a:lnTo>
                  <a:lnTo>
                    <a:pt x="5399413" y="1994086"/>
                  </a:lnTo>
                  <a:lnTo>
                    <a:pt x="5463342" y="2032186"/>
                  </a:lnTo>
                  <a:lnTo>
                    <a:pt x="5423830" y="2032186"/>
                  </a:lnTo>
                  <a:lnTo>
                    <a:pt x="5423830" y="2324286"/>
                  </a:lnTo>
                  <a:close/>
                </a:path>
                <a:path w="5783580" h="8047355">
                  <a:moveTo>
                    <a:pt x="3905092" y="2463986"/>
                  </a:moveTo>
                  <a:lnTo>
                    <a:pt x="3885558" y="2463986"/>
                  </a:lnTo>
                  <a:lnTo>
                    <a:pt x="3885558" y="2146486"/>
                  </a:lnTo>
                  <a:lnTo>
                    <a:pt x="3602321" y="1994086"/>
                  </a:lnTo>
                  <a:lnTo>
                    <a:pt x="3649528" y="1994086"/>
                  </a:lnTo>
                  <a:lnTo>
                    <a:pt x="3885558" y="2121086"/>
                  </a:lnTo>
                  <a:lnTo>
                    <a:pt x="3905092" y="2121086"/>
                  </a:lnTo>
                  <a:lnTo>
                    <a:pt x="3905092" y="2133786"/>
                  </a:lnTo>
                  <a:lnTo>
                    <a:pt x="3945555" y="2159186"/>
                  </a:lnTo>
                  <a:lnTo>
                    <a:pt x="3905092" y="2159186"/>
                  </a:lnTo>
                  <a:lnTo>
                    <a:pt x="3905092" y="2463986"/>
                  </a:lnTo>
                  <a:close/>
                </a:path>
                <a:path w="5783580" h="8047355">
                  <a:moveTo>
                    <a:pt x="4512261" y="2476686"/>
                  </a:moveTo>
                  <a:lnTo>
                    <a:pt x="4491101" y="2476686"/>
                  </a:lnTo>
                  <a:lnTo>
                    <a:pt x="4491101" y="2159186"/>
                  </a:lnTo>
                  <a:lnTo>
                    <a:pt x="4207863" y="2006786"/>
                  </a:lnTo>
                  <a:lnTo>
                    <a:pt x="4255069" y="2006786"/>
                  </a:lnTo>
                  <a:lnTo>
                    <a:pt x="4491101" y="2133786"/>
                  </a:lnTo>
                  <a:lnTo>
                    <a:pt x="4512261" y="2133786"/>
                  </a:lnTo>
                  <a:lnTo>
                    <a:pt x="4512261" y="2146486"/>
                  </a:lnTo>
                  <a:lnTo>
                    <a:pt x="4555836" y="2171886"/>
                  </a:lnTo>
                  <a:lnTo>
                    <a:pt x="4512261" y="2171886"/>
                  </a:lnTo>
                  <a:lnTo>
                    <a:pt x="4512261" y="2476686"/>
                  </a:lnTo>
                  <a:close/>
                </a:path>
                <a:path w="5783580" h="8047355">
                  <a:moveTo>
                    <a:pt x="5119431" y="2489386"/>
                  </a:moveTo>
                  <a:lnTo>
                    <a:pt x="5098270" y="2489386"/>
                  </a:lnTo>
                  <a:lnTo>
                    <a:pt x="5098270" y="2171886"/>
                  </a:lnTo>
                  <a:lnTo>
                    <a:pt x="4815032" y="2019486"/>
                  </a:lnTo>
                  <a:lnTo>
                    <a:pt x="4863866" y="2019486"/>
                  </a:lnTo>
                  <a:lnTo>
                    <a:pt x="5099898" y="2146486"/>
                  </a:lnTo>
                  <a:lnTo>
                    <a:pt x="5119431" y="2146486"/>
                  </a:lnTo>
                  <a:lnTo>
                    <a:pt x="5119431" y="2159186"/>
                  </a:lnTo>
                  <a:lnTo>
                    <a:pt x="5163006" y="2184586"/>
                  </a:lnTo>
                  <a:lnTo>
                    <a:pt x="5119431" y="2184586"/>
                  </a:lnTo>
                  <a:lnTo>
                    <a:pt x="5119431" y="2489386"/>
                  </a:lnTo>
                  <a:close/>
                </a:path>
                <a:path w="5783580" h="8047355">
                  <a:moveTo>
                    <a:pt x="5726601" y="2502086"/>
                  </a:moveTo>
                  <a:lnTo>
                    <a:pt x="5705440" y="2502086"/>
                  </a:lnTo>
                  <a:lnTo>
                    <a:pt x="5705440" y="2286186"/>
                  </a:lnTo>
                  <a:lnTo>
                    <a:pt x="5699157" y="2248086"/>
                  </a:lnTo>
                  <a:lnTo>
                    <a:pt x="5682040" y="2197286"/>
                  </a:lnTo>
                  <a:lnTo>
                    <a:pt x="5656682" y="2171886"/>
                  </a:lnTo>
                  <a:lnTo>
                    <a:pt x="5625678" y="2146486"/>
                  </a:lnTo>
                  <a:lnTo>
                    <a:pt x="5423830" y="2032186"/>
                  </a:lnTo>
                  <a:lnTo>
                    <a:pt x="5463342" y="2032186"/>
                  </a:lnTo>
                  <a:lnTo>
                    <a:pt x="5633817" y="2133786"/>
                  </a:lnTo>
                  <a:lnTo>
                    <a:pt x="5670289" y="2159186"/>
                  </a:lnTo>
                  <a:lnTo>
                    <a:pt x="5699742" y="2197286"/>
                  </a:lnTo>
                  <a:lnTo>
                    <a:pt x="5719428" y="2235386"/>
                  </a:lnTo>
                  <a:lnTo>
                    <a:pt x="5726601" y="2286186"/>
                  </a:lnTo>
                  <a:lnTo>
                    <a:pt x="5726601" y="2502086"/>
                  </a:lnTo>
                  <a:close/>
                </a:path>
                <a:path w="5783580" h="8047355">
                  <a:moveTo>
                    <a:pt x="4207863" y="2641786"/>
                  </a:moveTo>
                  <a:lnTo>
                    <a:pt x="4188330" y="2641786"/>
                  </a:lnTo>
                  <a:lnTo>
                    <a:pt x="4188330" y="2324286"/>
                  </a:lnTo>
                  <a:lnTo>
                    <a:pt x="3905092" y="2159186"/>
                  </a:lnTo>
                  <a:lnTo>
                    <a:pt x="3945555" y="2159186"/>
                  </a:lnTo>
                  <a:lnTo>
                    <a:pt x="4046711" y="2222686"/>
                  </a:lnTo>
                  <a:lnTo>
                    <a:pt x="4188330" y="2298886"/>
                  </a:lnTo>
                  <a:lnTo>
                    <a:pt x="4207863" y="2298886"/>
                  </a:lnTo>
                  <a:lnTo>
                    <a:pt x="4207863" y="2311586"/>
                  </a:lnTo>
                  <a:lnTo>
                    <a:pt x="4248325" y="2336986"/>
                  </a:lnTo>
                  <a:lnTo>
                    <a:pt x="4207863" y="2336986"/>
                  </a:lnTo>
                  <a:lnTo>
                    <a:pt x="4207863" y="2641786"/>
                  </a:lnTo>
                  <a:close/>
                </a:path>
                <a:path w="5783580" h="8047355">
                  <a:moveTo>
                    <a:pt x="4815032" y="2654486"/>
                  </a:moveTo>
                  <a:lnTo>
                    <a:pt x="4795499" y="2654486"/>
                  </a:lnTo>
                  <a:lnTo>
                    <a:pt x="4795499" y="2336986"/>
                  </a:lnTo>
                  <a:lnTo>
                    <a:pt x="4512261" y="2171886"/>
                  </a:lnTo>
                  <a:lnTo>
                    <a:pt x="4555836" y="2171886"/>
                  </a:lnTo>
                  <a:lnTo>
                    <a:pt x="4795499" y="2311586"/>
                  </a:lnTo>
                  <a:lnTo>
                    <a:pt x="4815032" y="2311586"/>
                  </a:lnTo>
                  <a:lnTo>
                    <a:pt x="4815032" y="2324286"/>
                  </a:lnTo>
                  <a:lnTo>
                    <a:pt x="4858607" y="2349686"/>
                  </a:lnTo>
                  <a:lnTo>
                    <a:pt x="4815032" y="2349686"/>
                  </a:lnTo>
                  <a:lnTo>
                    <a:pt x="4815032" y="2654486"/>
                  </a:lnTo>
                  <a:close/>
                </a:path>
                <a:path w="5783580" h="8047355">
                  <a:moveTo>
                    <a:pt x="5420574" y="2667186"/>
                  </a:moveTo>
                  <a:lnTo>
                    <a:pt x="5402669" y="2667186"/>
                  </a:lnTo>
                  <a:lnTo>
                    <a:pt x="5402669" y="2349686"/>
                  </a:lnTo>
                  <a:lnTo>
                    <a:pt x="5261050" y="2273486"/>
                  </a:lnTo>
                  <a:lnTo>
                    <a:pt x="5119431" y="2184586"/>
                  </a:lnTo>
                  <a:lnTo>
                    <a:pt x="5163006" y="2184586"/>
                  </a:lnTo>
                  <a:lnTo>
                    <a:pt x="5402669" y="2324286"/>
                  </a:lnTo>
                  <a:lnTo>
                    <a:pt x="5423830" y="2324286"/>
                  </a:lnTo>
                  <a:lnTo>
                    <a:pt x="5423830" y="2336986"/>
                  </a:lnTo>
                  <a:lnTo>
                    <a:pt x="5463828" y="2362386"/>
                  </a:lnTo>
                  <a:lnTo>
                    <a:pt x="5420574" y="2362386"/>
                  </a:lnTo>
                  <a:lnTo>
                    <a:pt x="5420574" y="2667186"/>
                  </a:lnTo>
                  <a:close/>
                </a:path>
                <a:path w="5783580" h="8047355">
                  <a:moveTo>
                    <a:pt x="3905092" y="2794186"/>
                  </a:moveTo>
                  <a:lnTo>
                    <a:pt x="3883931" y="2794186"/>
                  </a:lnTo>
                  <a:lnTo>
                    <a:pt x="3883931" y="2489386"/>
                  </a:lnTo>
                  <a:lnTo>
                    <a:pt x="3600694" y="2324286"/>
                  </a:lnTo>
                  <a:lnTo>
                    <a:pt x="3645896" y="2324286"/>
                  </a:lnTo>
                  <a:lnTo>
                    <a:pt x="3885558" y="2463986"/>
                  </a:lnTo>
                  <a:lnTo>
                    <a:pt x="3905092" y="2463986"/>
                  </a:lnTo>
                  <a:lnTo>
                    <a:pt x="3905092" y="2476686"/>
                  </a:lnTo>
                  <a:lnTo>
                    <a:pt x="3952298" y="2502086"/>
                  </a:lnTo>
                  <a:lnTo>
                    <a:pt x="3905092" y="2502086"/>
                  </a:lnTo>
                  <a:lnTo>
                    <a:pt x="3905092" y="2794186"/>
                  </a:lnTo>
                  <a:close/>
                </a:path>
                <a:path w="5783580" h="8047355">
                  <a:moveTo>
                    <a:pt x="4512261" y="2806886"/>
                  </a:moveTo>
                  <a:lnTo>
                    <a:pt x="4491101" y="2806886"/>
                  </a:lnTo>
                  <a:lnTo>
                    <a:pt x="4491101" y="2502086"/>
                  </a:lnTo>
                  <a:lnTo>
                    <a:pt x="4207863" y="2336986"/>
                  </a:lnTo>
                  <a:lnTo>
                    <a:pt x="4248325" y="2336986"/>
                  </a:lnTo>
                  <a:lnTo>
                    <a:pt x="4349482" y="2400486"/>
                  </a:lnTo>
                  <a:lnTo>
                    <a:pt x="4491101" y="2476686"/>
                  </a:lnTo>
                  <a:lnTo>
                    <a:pt x="4512261" y="2476686"/>
                  </a:lnTo>
                  <a:lnTo>
                    <a:pt x="4512261" y="2489386"/>
                  </a:lnTo>
                  <a:lnTo>
                    <a:pt x="4559468" y="2514786"/>
                  </a:lnTo>
                  <a:lnTo>
                    <a:pt x="4512261" y="2514786"/>
                  </a:lnTo>
                  <a:lnTo>
                    <a:pt x="4512261" y="2806886"/>
                  </a:lnTo>
                  <a:close/>
                </a:path>
                <a:path w="5783580" h="8047355">
                  <a:moveTo>
                    <a:pt x="5119431" y="2832286"/>
                  </a:moveTo>
                  <a:lnTo>
                    <a:pt x="5098270" y="2832286"/>
                  </a:lnTo>
                  <a:lnTo>
                    <a:pt x="5098270" y="2514786"/>
                  </a:lnTo>
                  <a:lnTo>
                    <a:pt x="4815032" y="2349686"/>
                  </a:lnTo>
                  <a:lnTo>
                    <a:pt x="4858607" y="2349686"/>
                  </a:lnTo>
                  <a:lnTo>
                    <a:pt x="5098270" y="2489386"/>
                  </a:lnTo>
                  <a:lnTo>
                    <a:pt x="5119431" y="2489386"/>
                  </a:lnTo>
                  <a:lnTo>
                    <a:pt x="5119431" y="2502086"/>
                  </a:lnTo>
                  <a:lnTo>
                    <a:pt x="5163006" y="2527486"/>
                  </a:lnTo>
                  <a:lnTo>
                    <a:pt x="5119431" y="2527486"/>
                  </a:lnTo>
                  <a:lnTo>
                    <a:pt x="5119431" y="2832286"/>
                  </a:lnTo>
                  <a:close/>
                </a:path>
                <a:path w="5783580" h="8047355">
                  <a:moveTo>
                    <a:pt x="5726601" y="2844986"/>
                  </a:moveTo>
                  <a:lnTo>
                    <a:pt x="5703811" y="2844986"/>
                  </a:lnTo>
                  <a:lnTo>
                    <a:pt x="5703811" y="2527486"/>
                  </a:lnTo>
                  <a:lnTo>
                    <a:pt x="5420574" y="2362386"/>
                  </a:lnTo>
                  <a:lnTo>
                    <a:pt x="5463828" y="2362386"/>
                  </a:lnTo>
                  <a:lnTo>
                    <a:pt x="5563821" y="2425886"/>
                  </a:lnTo>
                  <a:lnTo>
                    <a:pt x="5705440" y="2502086"/>
                  </a:lnTo>
                  <a:lnTo>
                    <a:pt x="5726601" y="2502086"/>
                  </a:lnTo>
                  <a:lnTo>
                    <a:pt x="5726601" y="2844986"/>
                  </a:lnTo>
                  <a:close/>
                </a:path>
                <a:path w="5783580" h="8047355">
                  <a:moveTo>
                    <a:pt x="4207862" y="2971986"/>
                  </a:moveTo>
                  <a:lnTo>
                    <a:pt x="4188330" y="2971986"/>
                  </a:lnTo>
                  <a:lnTo>
                    <a:pt x="4188330" y="2667186"/>
                  </a:lnTo>
                  <a:lnTo>
                    <a:pt x="3905092" y="2502086"/>
                  </a:lnTo>
                  <a:lnTo>
                    <a:pt x="3952298" y="2502086"/>
                  </a:lnTo>
                  <a:lnTo>
                    <a:pt x="4046711" y="2552886"/>
                  </a:lnTo>
                  <a:lnTo>
                    <a:pt x="4188330" y="2641786"/>
                  </a:lnTo>
                  <a:lnTo>
                    <a:pt x="4207863" y="2641786"/>
                  </a:lnTo>
                  <a:lnTo>
                    <a:pt x="4207863" y="2654486"/>
                  </a:lnTo>
                  <a:lnTo>
                    <a:pt x="4255069" y="2679886"/>
                  </a:lnTo>
                  <a:lnTo>
                    <a:pt x="4207862" y="2679886"/>
                  </a:lnTo>
                  <a:lnTo>
                    <a:pt x="4207862" y="2971986"/>
                  </a:lnTo>
                  <a:close/>
                </a:path>
                <a:path w="5783580" h="8047355">
                  <a:moveTo>
                    <a:pt x="4815032" y="2984686"/>
                  </a:moveTo>
                  <a:lnTo>
                    <a:pt x="4795499" y="2984686"/>
                  </a:lnTo>
                  <a:lnTo>
                    <a:pt x="4795499" y="2679886"/>
                  </a:lnTo>
                  <a:lnTo>
                    <a:pt x="4512261" y="2514786"/>
                  </a:lnTo>
                  <a:lnTo>
                    <a:pt x="4559468" y="2514786"/>
                  </a:lnTo>
                  <a:lnTo>
                    <a:pt x="4653880" y="2565586"/>
                  </a:lnTo>
                  <a:lnTo>
                    <a:pt x="4795499" y="2654486"/>
                  </a:lnTo>
                  <a:lnTo>
                    <a:pt x="4815032" y="2654486"/>
                  </a:lnTo>
                  <a:lnTo>
                    <a:pt x="4815032" y="2667186"/>
                  </a:lnTo>
                  <a:lnTo>
                    <a:pt x="4862238" y="2692586"/>
                  </a:lnTo>
                  <a:lnTo>
                    <a:pt x="4815032" y="2692586"/>
                  </a:lnTo>
                  <a:lnTo>
                    <a:pt x="4815032" y="2984686"/>
                  </a:lnTo>
                  <a:close/>
                </a:path>
                <a:path w="5783580" h="8047355">
                  <a:moveTo>
                    <a:pt x="5420574" y="2997386"/>
                  </a:moveTo>
                  <a:lnTo>
                    <a:pt x="5402669" y="2997386"/>
                  </a:lnTo>
                  <a:lnTo>
                    <a:pt x="5402669" y="2692586"/>
                  </a:lnTo>
                  <a:lnTo>
                    <a:pt x="5119431" y="2527486"/>
                  </a:lnTo>
                  <a:lnTo>
                    <a:pt x="5163006" y="2527486"/>
                  </a:lnTo>
                  <a:lnTo>
                    <a:pt x="5402669" y="2667186"/>
                  </a:lnTo>
                  <a:lnTo>
                    <a:pt x="5420574" y="2667186"/>
                  </a:lnTo>
                  <a:lnTo>
                    <a:pt x="5420574" y="2679886"/>
                  </a:lnTo>
                  <a:lnTo>
                    <a:pt x="5464149" y="2705286"/>
                  </a:lnTo>
                  <a:lnTo>
                    <a:pt x="5420574" y="2705286"/>
                  </a:lnTo>
                  <a:lnTo>
                    <a:pt x="5420574" y="2997386"/>
                  </a:lnTo>
                  <a:close/>
                </a:path>
                <a:path w="5783580" h="8047355">
                  <a:moveTo>
                    <a:pt x="4510633" y="3149786"/>
                  </a:moveTo>
                  <a:lnTo>
                    <a:pt x="4491100" y="3149786"/>
                  </a:lnTo>
                  <a:lnTo>
                    <a:pt x="4491100" y="2844986"/>
                  </a:lnTo>
                  <a:lnTo>
                    <a:pt x="4207862" y="2679886"/>
                  </a:lnTo>
                  <a:lnTo>
                    <a:pt x="4255069" y="2679886"/>
                  </a:lnTo>
                  <a:lnTo>
                    <a:pt x="4491101" y="2806886"/>
                  </a:lnTo>
                  <a:lnTo>
                    <a:pt x="4512261" y="2806886"/>
                  </a:lnTo>
                  <a:lnTo>
                    <a:pt x="4512261" y="2832286"/>
                  </a:lnTo>
                  <a:lnTo>
                    <a:pt x="4535865" y="2844986"/>
                  </a:lnTo>
                  <a:lnTo>
                    <a:pt x="4510633" y="2844986"/>
                  </a:lnTo>
                  <a:lnTo>
                    <a:pt x="4510633" y="3149786"/>
                  </a:lnTo>
                  <a:close/>
                </a:path>
                <a:path w="5783580" h="8047355">
                  <a:moveTo>
                    <a:pt x="5119431" y="3162486"/>
                  </a:moveTo>
                  <a:lnTo>
                    <a:pt x="5098270" y="3162486"/>
                  </a:lnTo>
                  <a:lnTo>
                    <a:pt x="5098270" y="2857686"/>
                  </a:lnTo>
                  <a:lnTo>
                    <a:pt x="4815032" y="2692586"/>
                  </a:lnTo>
                  <a:lnTo>
                    <a:pt x="4862238" y="2692586"/>
                  </a:lnTo>
                  <a:lnTo>
                    <a:pt x="4956651" y="2743386"/>
                  </a:lnTo>
                  <a:lnTo>
                    <a:pt x="5098270" y="2832286"/>
                  </a:lnTo>
                  <a:lnTo>
                    <a:pt x="5119431" y="2832286"/>
                  </a:lnTo>
                  <a:lnTo>
                    <a:pt x="5119431" y="2844986"/>
                  </a:lnTo>
                  <a:lnTo>
                    <a:pt x="5143034" y="2857686"/>
                  </a:lnTo>
                  <a:lnTo>
                    <a:pt x="5119431" y="2857686"/>
                  </a:lnTo>
                  <a:lnTo>
                    <a:pt x="5119431" y="3162486"/>
                  </a:lnTo>
                  <a:close/>
                </a:path>
                <a:path w="5783580" h="8047355">
                  <a:moveTo>
                    <a:pt x="5726601" y="3175186"/>
                  </a:moveTo>
                  <a:lnTo>
                    <a:pt x="5703811" y="3175186"/>
                  </a:lnTo>
                  <a:lnTo>
                    <a:pt x="5703811" y="2870386"/>
                  </a:lnTo>
                  <a:lnTo>
                    <a:pt x="5420574" y="2705286"/>
                  </a:lnTo>
                  <a:lnTo>
                    <a:pt x="5464149" y="2705286"/>
                  </a:lnTo>
                  <a:lnTo>
                    <a:pt x="5703811" y="2844986"/>
                  </a:lnTo>
                  <a:lnTo>
                    <a:pt x="5726601" y="2844986"/>
                  </a:lnTo>
                  <a:lnTo>
                    <a:pt x="5726601" y="3175186"/>
                  </a:lnTo>
                  <a:close/>
                </a:path>
                <a:path w="5783580" h="8047355">
                  <a:moveTo>
                    <a:pt x="4815032" y="3327586"/>
                  </a:moveTo>
                  <a:lnTo>
                    <a:pt x="4793871" y="3327586"/>
                  </a:lnTo>
                  <a:lnTo>
                    <a:pt x="4793871" y="3010086"/>
                  </a:lnTo>
                  <a:lnTo>
                    <a:pt x="4510633" y="2844986"/>
                  </a:lnTo>
                  <a:lnTo>
                    <a:pt x="4535865" y="2844986"/>
                  </a:lnTo>
                  <a:lnTo>
                    <a:pt x="4795499" y="2984686"/>
                  </a:lnTo>
                  <a:lnTo>
                    <a:pt x="4815032" y="2984686"/>
                  </a:lnTo>
                  <a:lnTo>
                    <a:pt x="4815032" y="2997386"/>
                  </a:lnTo>
                  <a:lnTo>
                    <a:pt x="4855495" y="3022786"/>
                  </a:lnTo>
                  <a:lnTo>
                    <a:pt x="4815032" y="3022786"/>
                  </a:lnTo>
                  <a:lnTo>
                    <a:pt x="4815032" y="3327586"/>
                  </a:lnTo>
                  <a:close/>
                </a:path>
                <a:path w="5783580" h="8047355">
                  <a:moveTo>
                    <a:pt x="5420574" y="3340286"/>
                  </a:moveTo>
                  <a:lnTo>
                    <a:pt x="5402669" y="3340286"/>
                  </a:lnTo>
                  <a:lnTo>
                    <a:pt x="5402669" y="3022786"/>
                  </a:lnTo>
                  <a:lnTo>
                    <a:pt x="5119431" y="2857686"/>
                  </a:lnTo>
                  <a:lnTo>
                    <a:pt x="5143034" y="2857686"/>
                  </a:lnTo>
                  <a:lnTo>
                    <a:pt x="5402669" y="2997386"/>
                  </a:lnTo>
                  <a:lnTo>
                    <a:pt x="5420574" y="2997386"/>
                  </a:lnTo>
                  <a:lnTo>
                    <a:pt x="5420574" y="3010086"/>
                  </a:lnTo>
                  <a:lnTo>
                    <a:pt x="5464149" y="3035486"/>
                  </a:lnTo>
                  <a:lnTo>
                    <a:pt x="5420574" y="3035486"/>
                  </a:lnTo>
                  <a:lnTo>
                    <a:pt x="5420574" y="3340286"/>
                  </a:lnTo>
                  <a:close/>
                </a:path>
                <a:path w="5783580" h="8047355">
                  <a:moveTo>
                    <a:pt x="5117803" y="3505386"/>
                  </a:moveTo>
                  <a:lnTo>
                    <a:pt x="5098270" y="3505386"/>
                  </a:lnTo>
                  <a:lnTo>
                    <a:pt x="5098270" y="3187886"/>
                  </a:lnTo>
                  <a:lnTo>
                    <a:pt x="4815032" y="3022786"/>
                  </a:lnTo>
                  <a:lnTo>
                    <a:pt x="4855495" y="3022786"/>
                  </a:lnTo>
                  <a:lnTo>
                    <a:pt x="4956651" y="3086286"/>
                  </a:lnTo>
                  <a:lnTo>
                    <a:pt x="5098270" y="3162486"/>
                  </a:lnTo>
                  <a:lnTo>
                    <a:pt x="5119431" y="3162486"/>
                  </a:lnTo>
                  <a:lnTo>
                    <a:pt x="5119431" y="3175186"/>
                  </a:lnTo>
                  <a:lnTo>
                    <a:pt x="5166637" y="3200586"/>
                  </a:lnTo>
                  <a:lnTo>
                    <a:pt x="5117803" y="3200586"/>
                  </a:lnTo>
                  <a:lnTo>
                    <a:pt x="5117803" y="3505386"/>
                  </a:lnTo>
                  <a:close/>
                </a:path>
                <a:path w="5783580" h="8047355">
                  <a:moveTo>
                    <a:pt x="5726601" y="3518086"/>
                  </a:moveTo>
                  <a:lnTo>
                    <a:pt x="5703811" y="3518086"/>
                  </a:lnTo>
                  <a:lnTo>
                    <a:pt x="5703811" y="3200586"/>
                  </a:lnTo>
                  <a:lnTo>
                    <a:pt x="5420574" y="3035486"/>
                  </a:lnTo>
                  <a:lnTo>
                    <a:pt x="5464149" y="3035486"/>
                  </a:lnTo>
                  <a:lnTo>
                    <a:pt x="5703811" y="3175186"/>
                  </a:lnTo>
                  <a:lnTo>
                    <a:pt x="5726601" y="3175186"/>
                  </a:lnTo>
                  <a:lnTo>
                    <a:pt x="5726601" y="3518086"/>
                  </a:lnTo>
                  <a:close/>
                </a:path>
                <a:path w="5783580" h="8047355">
                  <a:moveTo>
                    <a:pt x="5420574" y="3670486"/>
                  </a:moveTo>
                  <a:lnTo>
                    <a:pt x="5401041" y="3670486"/>
                  </a:lnTo>
                  <a:lnTo>
                    <a:pt x="5401041" y="3365686"/>
                  </a:lnTo>
                  <a:lnTo>
                    <a:pt x="5117803" y="3200586"/>
                  </a:lnTo>
                  <a:lnTo>
                    <a:pt x="5166637" y="3200586"/>
                  </a:lnTo>
                  <a:lnTo>
                    <a:pt x="5261050" y="3251386"/>
                  </a:lnTo>
                  <a:lnTo>
                    <a:pt x="5402669" y="3340286"/>
                  </a:lnTo>
                  <a:lnTo>
                    <a:pt x="5420574" y="3340286"/>
                  </a:lnTo>
                  <a:lnTo>
                    <a:pt x="5420574" y="3352986"/>
                  </a:lnTo>
                  <a:lnTo>
                    <a:pt x="5464149" y="3378386"/>
                  </a:lnTo>
                  <a:lnTo>
                    <a:pt x="5420574" y="3378386"/>
                  </a:lnTo>
                  <a:lnTo>
                    <a:pt x="5420574" y="3670486"/>
                  </a:lnTo>
                  <a:close/>
                </a:path>
                <a:path w="5783580" h="8047355">
                  <a:moveTo>
                    <a:pt x="5709433" y="3822886"/>
                  </a:moveTo>
                  <a:lnTo>
                    <a:pt x="5682650" y="3822886"/>
                  </a:lnTo>
                  <a:lnTo>
                    <a:pt x="5691196" y="3810186"/>
                  </a:lnTo>
                  <a:lnTo>
                    <a:pt x="5697300" y="3797486"/>
                  </a:lnTo>
                  <a:lnTo>
                    <a:pt x="5700962" y="3784786"/>
                  </a:lnTo>
                  <a:lnTo>
                    <a:pt x="5702183" y="3772086"/>
                  </a:lnTo>
                  <a:lnTo>
                    <a:pt x="5702183" y="3543486"/>
                  </a:lnTo>
                  <a:lnTo>
                    <a:pt x="5703811" y="3543486"/>
                  </a:lnTo>
                  <a:lnTo>
                    <a:pt x="5420574" y="3378386"/>
                  </a:lnTo>
                  <a:lnTo>
                    <a:pt x="5464149" y="3378386"/>
                  </a:lnTo>
                  <a:lnTo>
                    <a:pt x="5703811" y="3518086"/>
                  </a:lnTo>
                  <a:lnTo>
                    <a:pt x="5726601" y="3518086"/>
                  </a:lnTo>
                  <a:lnTo>
                    <a:pt x="5726601" y="3772086"/>
                  </a:lnTo>
                  <a:lnTo>
                    <a:pt x="5724541" y="3797486"/>
                  </a:lnTo>
                  <a:lnTo>
                    <a:pt x="5718665" y="3810186"/>
                  </a:lnTo>
                  <a:lnTo>
                    <a:pt x="5709433" y="3822886"/>
                  </a:lnTo>
                  <a:close/>
                </a:path>
                <a:path w="5783580" h="8047355">
                  <a:moveTo>
                    <a:pt x="5669628" y="3848286"/>
                  </a:moveTo>
                  <a:lnTo>
                    <a:pt x="5659556" y="3835586"/>
                  </a:lnTo>
                  <a:lnTo>
                    <a:pt x="5676928" y="3835586"/>
                  </a:lnTo>
                  <a:lnTo>
                    <a:pt x="5669628" y="3848286"/>
                  </a:lnTo>
                  <a:close/>
                </a:path>
                <a:path w="5783580" h="8047355">
                  <a:moveTo>
                    <a:pt x="3670689" y="8046754"/>
                  </a:moveTo>
                  <a:lnTo>
                    <a:pt x="3660922" y="8046754"/>
                  </a:lnTo>
                  <a:lnTo>
                    <a:pt x="3628391" y="8036326"/>
                  </a:lnTo>
                  <a:lnTo>
                    <a:pt x="3603339" y="8014603"/>
                  </a:lnTo>
                  <a:lnTo>
                    <a:pt x="3588358" y="7984945"/>
                  </a:lnTo>
                  <a:lnTo>
                    <a:pt x="3586043" y="7950708"/>
                  </a:lnTo>
                  <a:lnTo>
                    <a:pt x="3887186" y="5398146"/>
                  </a:lnTo>
                  <a:lnTo>
                    <a:pt x="5471036" y="4483261"/>
                  </a:lnTo>
                  <a:lnTo>
                    <a:pt x="5508940" y="4761633"/>
                  </a:lnTo>
                  <a:lnTo>
                    <a:pt x="5334301" y="4761633"/>
                  </a:lnTo>
                  <a:lnTo>
                    <a:pt x="4048339" y="5503960"/>
                  </a:lnTo>
                  <a:lnTo>
                    <a:pt x="3755335" y="7970243"/>
                  </a:lnTo>
                  <a:lnTo>
                    <a:pt x="3746000" y="8000740"/>
                  </a:lnTo>
                  <a:lnTo>
                    <a:pt x="3727052" y="8024981"/>
                  </a:lnTo>
                  <a:lnTo>
                    <a:pt x="3701083" y="8040980"/>
                  </a:lnTo>
                  <a:lnTo>
                    <a:pt x="3670689" y="8046754"/>
                  </a:lnTo>
                  <a:close/>
                </a:path>
                <a:path w="5783580" h="8047355">
                  <a:moveTo>
                    <a:pt x="5710323" y="6876287"/>
                  </a:moveTo>
                  <a:lnTo>
                    <a:pt x="5646228" y="6859805"/>
                  </a:lnTo>
                  <a:lnTo>
                    <a:pt x="5612655" y="6803032"/>
                  </a:lnTo>
                  <a:lnTo>
                    <a:pt x="5334301" y="4761633"/>
                  </a:lnTo>
                  <a:lnTo>
                    <a:pt x="5508940" y="4761633"/>
                  </a:lnTo>
                  <a:lnTo>
                    <a:pt x="5783574" y="6778613"/>
                  </a:lnTo>
                  <a:lnTo>
                    <a:pt x="5781514" y="6812875"/>
                  </a:lnTo>
                  <a:lnTo>
                    <a:pt x="5767092" y="6842712"/>
                  </a:lnTo>
                  <a:lnTo>
                    <a:pt x="5742599" y="6864917"/>
                  </a:lnTo>
                  <a:lnTo>
                    <a:pt x="5710323" y="6876287"/>
                  </a:lnTo>
                  <a:close/>
                </a:path>
                <a:path w="5783580" h="8047355">
                  <a:moveTo>
                    <a:pt x="84645" y="6002101"/>
                  </a:moveTo>
                  <a:lnTo>
                    <a:pt x="74878" y="6002101"/>
                  </a:lnTo>
                  <a:lnTo>
                    <a:pt x="42577" y="5990985"/>
                  </a:lnTo>
                  <a:lnTo>
                    <a:pt x="17905" y="5969339"/>
                  </a:lnTo>
                  <a:lnTo>
                    <a:pt x="3001" y="5940062"/>
                  </a:lnTo>
                  <a:lnTo>
                    <a:pt x="0" y="5906054"/>
                  </a:lnTo>
                  <a:lnTo>
                    <a:pt x="296259" y="3395818"/>
                  </a:lnTo>
                  <a:lnTo>
                    <a:pt x="307374" y="3363514"/>
                  </a:lnTo>
                  <a:lnTo>
                    <a:pt x="329019" y="3338841"/>
                  </a:lnTo>
                  <a:lnTo>
                    <a:pt x="358294" y="3323936"/>
                  </a:lnTo>
                  <a:lnTo>
                    <a:pt x="392299" y="3320934"/>
                  </a:lnTo>
                  <a:lnTo>
                    <a:pt x="424601" y="3332050"/>
                  </a:lnTo>
                  <a:lnTo>
                    <a:pt x="449272" y="3353696"/>
                  </a:lnTo>
                  <a:lnTo>
                    <a:pt x="464177" y="3382973"/>
                  </a:lnTo>
                  <a:lnTo>
                    <a:pt x="467178" y="3416981"/>
                  </a:lnTo>
                  <a:lnTo>
                    <a:pt x="170919" y="5927217"/>
                  </a:lnTo>
                  <a:lnTo>
                    <a:pt x="161559" y="5957460"/>
                  </a:lnTo>
                  <a:lnTo>
                    <a:pt x="142432" y="5981141"/>
                  </a:lnTo>
                  <a:lnTo>
                    <a:pt x="115980" y="5996581"/>
                  </a:lnTo>
                  <a:lnTo>
                    <a:pt x="84645" y="6002101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44447" y="2687207"/>
              <a:ext cx="600710" cy="1330325"/>
            </a:xfrm>
            <a:custGeom>
              <a:avLst/>
              <a:gdLst/>
              <a:ahLst/>
              <a:cxnLst/>
              <a:rect l="l" t="t" r="r" b="b"/>
              <a:pathLst>
                <a:path w="600709" h="1330325">
                  <a:moveTo>
                    <a:pt x="600658" y="1330001"/>
                  </a:moveTo>
                  <a:lnTo>
                    <a:pt x="0" y="983257"/>
                  </a:lnTo>
                  <a:lnTo>
                    <a:pt x="0" y="0"/>
                  </a:lnTo>
                  <a:lnTo>
                    <a:pt x="600658" y="346744"/>
                  </a:lnTo>
                  <a:lnTo>
                    <a:pt x="600658" y="1330001"/>
                  </a:lnTo>
                  <a:close/>
                </a:path>
              </a:pathLst>
            </a:custGeom>
            <a:solidFill>
              <a:srgbClr val="A1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63842" y="1324647"/>
              <a:ext cx="3384550" cy="3111500"/>
            </a:xfrm>
            <a:custGeom>
              <a:avLst/>
              <a:gdLst/>
              <a:ahLst/>
              <a:cxnLst/>
              <a:rect l="l" t="t" r="r" b="b"/>
              <a:pathLst>
                <a:path w="3384550" h="3111500">
                  <a:moveTo>
                    <a:pt x="1014120" y="586054"/>
                  </a:moveTo>
                  <a:lnTo>
                    <a:pt x="0" y="0"/>
                  </a:lnTo>
                  <a:lnTo>
                    <a:pt x="0" y="1683258"/>
                  </a:lnTo>
                  <a:lnTo>
                    <a:pt x="1014120" y="2269312"/>
                  </a:lnTo>
                  <a:lnTo>
                    <a:pt x="1014120" y="586054"/>
                  </a:lnTo>
                  <a:close/>
                </a:path>
                <a:path w="3384550" h="3111500">
                  <a:moveTo>
                    <a:pt x="2907258" y="2472804"/>
                  </a:moveTo>
                  <a:lnTo>
                    <a:pt x="2560536" y="2272563"/>
                  </a:lnTo>
                  <a:lnTo>
                    <a:pt x="2560536" y="2910713"/>
                  </a:lnTo>
                  <a:lnTo>
                    <a:pt x="2907258" y="3110941"/>
                  </a:lnTo>
                  <a:lnTo>
                    <a:pt x="2907258" y="2472804"/>
                  </a:lnTo>
                  <a:close/>
                </a:path>
                <a:path w="3384550" h="3111500">
                  <a:moveTo>
                    <a:pt x="2907258" y="1727212"/>
                  </a:moveTo>
                  <a:lnTo>
                    <a:pt x="2560536" y="1526984"/>
                  </a:lnTo>
                  <a:lnTo>
                    <a:pt x="2560536" y="2165121"/>
                  </a:lnTo>
                  <a:lnTo>
                    <a:pt x="2907258" y="2365362"/>
                  </a:lnTo>
                  <a:lnTo>
                    <a:pt x="2907258" y="1727212"/>
                  </a:lnTo>
                  <a:close/>
                </a:path>
                <a:path w="3384550" h="3111500">
                  <a:moveTo>
                    <a:pt x="3384207" y="2419083"/>
                  </a:moveTo>
                  <a:lnTo>
                    <a:pt x="3037484" y="2218842"/>
                  </a:lnTo>
                  <a:lnTo>
                    <a:pt x="3037484" y="2856992"/>
                  </a:lnTo>
                  <a:lnTo>
                    <a:pt x="3384207" y="3057220"/>
                  </a:lnTo>
                  <a:lnTo>
                    <a:pt x="3384207" y="24190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35395" y="1113019"/>
              <a:ext cx="5791835" cy="8058150"/>
            </a:xfrm>
            <a:custGeom>
              <a:avLst/>
              <a:gdLst/>
              <a:ahLst/>
              <a:cxnLst/>
              <a:rect l="l" t="t" r="r" b="b"/>
              <a:pathLst>
                <a:path w="5791834" h="8058150">
                  <a:moveTo>
                    <a:pt x="3675572" y="8058150"/>
                  </a:moveTo>
                  <a:lnTo>
                    <a:pt x="3664178" y="8058150"/>
                  </a:lnTo>
                  <a:lnTo>
                    <a:pt x="3629511" y="8046500"/>
                  </a:lnTo>
                  <a:lnTo>
                    <a:pt x="3602932" y="8023557"/>
                  </a:lnTo>
                  <a:lnTo>
                    <a:pt x="3587035" y="7992677"/>
                  </a:lnTo>
                  <a:lnTo>
                    <a:pt x="3584416" y="7957219"/>
                  </a:lnTo>
                  <a:lnTo>
                    <a:pt x="3885559" y="5401402"/>
                  </a:lnTo>
                  <a:lnTo>
                    <a:pt x="3887187" y="5399774"/>
                  </a:lnTo>
                  <a:lnTo>
                    <a:pt x="5477547" y="4481633"/>
                  </a:lnTo>
                  <a:lnTo>
                    <a:pt x="5479768" y="4497913"/>
                  </a:lnTo>
                  <a:lnTo>
                    <a:pt x="5469408" y="4497913"/>
                  </a:lnTo>
                  <a:lnTo>
                    <a:pt x="3895325" y="5406286"/>
                  </a:lnTo>
                  <a:lnTo>
                    <a:pt x="3594182" y="7957219"/>
                  </a:lnTo>
                  <a:lnTo>
                    <a:pt x="3596904" y="7989065"/>
                  </a:lnTo>
                  <a:lnTo>
                    <a:pt x="3611071" y="8016638"/>
                  </a:lnTo>
                  <a:lnTo>
                    <a:pt x="3634699" y="8036885"/>
                  </a:lnTo>
                  <a:lnTo>
                    <a:pt x="3665805" y="8046754"/>
                  </a:lnTo>
                  <a:lnTo>
                    <a:pt x="3716744" y="8046754"/>
                  </a:lnTo>
                  <a:lnTo>
                    <a:pt x="3708103" y="8052070"/>
                  </a:lnTo>
                  <a:lnTo>
                    <a:pt x="3675572" y="8058150"/>
                  </a:lnTo>
                  <a:close/>
                </a:path>
                <a:path w="5791834" h="8058150">
                  <a:moveTo>
                    <a:pt x="5747164" y="6876288"/>
                  </a:moveTo>
                  <a:lnTo>
                    <a:pt x="5713578" y="6876288"/>
                  </a:lnTo>
                  <a:lnTo>
                    <a:pt x="5743718" y="6865478"/>
                  </a:lnTo>
                  <a:lnTo>
                    <a:pt x="5766686" y="6844747"/>
                  </a:lnTo>
                  <a:lnTo>
                    <a:pt x="5780191" y="6816996"/>
                  </a:lnTo>
                  <a:lnTo>
                    <a:pt x="5781946" y="6785125"/>
                  </a:lnTo>
                  <a:lnTo>
                    <a:pt x="5469408" y="4497913"/>
                  </a:lnTo>
                  <a:lnTo>
                    <a:pt x="5479768" y="4497913"/>
                  </a:lnTo>
                  <a:lnTo>
                    <a:pt x="5791713" y="6785125"/>
                  </a:lnTo>
                  <a:lnTo>
                    <a:pt x="5789347" y="6821524"/>
                  </a:lnTo>
                  <a:lnTo>
                    <a:pt x="5774010" y="6852886"/>
                  </a:lnTo>
                  <a:lnTo>
                    <a:pt x="5747991" y="6876007"/>
                  </a:lnTo>
                  <a:lnTo>
                    <a:pt x="5747164" y="6876288"/>
                  </a:lnTo>
                  <a:close/>
                </a:path>
                <a:path w="5791834" h="8058150">
                  <a:moveTo>
                    <a:pt x="3716744" y="8046754"/>
                  </a:moveTo>
                  <a:lnTo>
                    <a:pt x="3665805" y="8046754"/>
                  </a:lnTo>
                  <a:lnTo>
                    <a:pt x="3698336" y="8043803"/>
                  </a:lnTo>
                  <a:lnTo>
                    <a:pt x="3725831" y="8029254"/>
                  </a:lnTo>
                  <a:lnTo>
                    <a:pt x="3745695" y="8005548"/>
                  </a:lnTo>
                  <a:lnTo>
                    <a:pt x="3755334" y="7975126"/>
                  </a:lnTo>
                  <a:lnTo>
                    <a:pt x="4046711" y="5505588"/>
                  </a:lnTo>
                  <a:lnTo>
                    <a:pt x="4048338" y="5503960"/>
                  </a:lnTo>
                  <a:lnTo>
                    <a:pt x="5342440" y="4756750"/>
                  </a:lnTo>
                  <a:lnTo>
                    <a:pt x="5345106" y="4776285"/>
                  </a:lnTo>
                  <a:lnTo>
                    <a:pt x="5334301" y="4776285"/>
                  </a:lnTo>
                  <a:lnTo>
                    <a:pt x="4056478" y="5513727"/>
                  </a:lnTo>
                  <a:lnTo>
                    <a:pt x="3765101" y="7976754"/>
                  </a:lnTo>
                  <a:lnTo>
                    <a:pt x="3755462" y="8009389"/>
                  </a:lnTo>
                  <a:lnTo>
                    <a:pt x="3735598" y="8035155"/>
                  </a:lnTo>
                  <a:lnTo>
                    <a:pt x="3716744" y="8046754"/>
                  </a:lnTo>
                  <a:close/>
                </a:path>
                <a:path w="5791834" h="8058150">
                  <a:moveTo>
                    <a:pt x="5713578" y="6887683"/>
                  </a:moveTo>
                  <a:lnTo>
                    <a:pt x="5645821" y="6869979"/>
                  </a:lnTo>
                  <a:lnTo>
                    <a:pt x="5611027" y="6809543"/>
                  </a:lnTo>
                  <a:lnTo>
                    <a:pt x="5334301" y="4776285"/>
                  </a:lnTo>
                  <a:lnTo>
                    <a:pt x="5345106" y="4776285"/>
                  </a:lnTo>
                  <a:lnTo>
                    <a:pt x="5622421" y="6807916"/>
                  </a:lnTo>
                  <a:lnTo>
                    <a:pt x="5633231" y="6838057"/>
                  </a:lnTo>
                  <a:lnTo>
                    <a:pt x="5653960" y="6861026"/>
                  </a:lnTo>
                  <a:lnTo>
                    <a:pt x="5681709" y="6874533"/>
                  </a:lnTo>
                  <a:lnTo>
                    <a:pt x="5713578" y="6876288"/>
                  </a:lnTo>
                  <a:lnTo>
                    <a:pt x="5747164" y="6876288"/>
                  </a:lnTo>
                  <a:lnTo>
                    <a:pt x="5713578" y="6887683"/>
                  </a:lnTo>
                  <a:close/>
                </a:path>
                <a:path w="5791834" h="8058150">
                  <a:moveTo>
                    <a:pt x="91156" y="6015124"/>
                  </a:moveTo>
                  <a:lnTo>
                    <a:pt x="79762" y="6015124"/>
                  </a:lnTo>
                  <a:lnTo>
                    <a:pt x="45095" y="6003474"/>
                  </a:lnTo>
                  <a:lnTo>
                    <a:pt x="18516" y="5980531"/>
                  </a:lnTo>
                  <a:lnTo>
                    <a:pt x="2619" y="5949651"/>
                  </a:lnTo>
                  <a:lnTo>
                    <a:pt x="0" y="5914193"/>
                  </a:lnTo>
                  <a:lnTo>
                    <a:pt x="294631" y="3402330"/>
                  </a:lnTo>
                  <a:lnTo>
                    <a:pt x="315691" y="3353569"/>
                  </a:lnTo>
                  <a:lnTo>
                    <a:pt x="360964" y="3324597"/>
                  </a:lnTo>
                  <a:lnTo>
                    <a:pt x="395555" y="3320934"/>
                  </a:lnTo>
                  <a:lnTo>
                    <a:pt x="429465" y="3332329"/>
                  </a:lnTo>
                  <a:lnTo>
                    <a:pt x="385788" y="3332329"/>
                  </a:lnTo>
                  <a:lnTo>
                    <a:pt x="372410" y="3333525"/>
                  </a:lnTo>
                  <a:lnTo>
                    <a:pt x="335326" y="3350236"/>
                  </a:lnTo>
                  <a:lnTo>
                    <a:pt x="308315" y="3388467"/>
                  </a:lnTo>
                  <a:lnTo>
                    <a:pt x="9766" y="5914193"/>
                  </a:lnTo>
                  <a:lnTo>
                    <a:pt x="12488" y="5946039"/>
                  </a:lnTo>
                  <a:lnTo>
                    <a:pt x="26655" y="5973612"/>
                  </a:lnTo>
                  <a:lnTo>
                    <a:pt x="50283" y="5993859"/>
                  </a:lnTo>
                  <a:lnTo>
                    <a:pt x="81390" y="6003728"/>
                  </a:lnTo>
                  <a:lnTo>
                    <a:pt x="131852" y="6003728"/>
                  </a:lnTo>
                  <a:lnTo>
                    <a:pt x="123712" y="6008815"/>
                  </a:lnTo>
                  <a:lnTo>
                    <a:pt x="91156" y="6015124"/>
                  </a:lnTo>
                  <a:close/>
                </a:path>
                <a:path w="5791834" h="8058150">
                  <a:moveTo>
                    <a:pt x="131852" y="6003728"/>
                  </a:moveTo>
                  <a:lnTo>
                    <a:pt x="81390" y="6003728"/>
                  </a:lnTo>
                  <a:lnTo>
                    <a:pt x="113233" y="6000777"/>
                  </a:lnTo>
                  <a:lnTo>
                    <a:pt x="140804" y="5986228"/>
                  </a:lnTo>
                  <a:lnTo>
                    <a:pt x="161050" y="5962522"/>
                  </a:lnTo>
                  <a:lnTo>
                    <a:pt x="170919" y="5932100"/>
                  </a:lnTo>
                  <a:lnTo>
                    <a:pt x="467178" y="3421864"/>
                  </a:lnTo>
                  <a:lnTo>
                    <a:pt x="464457" y="3390018"/>
                  </a:lnTo>
                  <a:lnTo>
                    <a:pt x="450290" y="3362446"/>
                  </a:lnTo>
                  <a:lnTo>
                    <a:pt x="426661" y="3342199"/>
                  </a:lnTo>
                  <a:lnTo>
                    <a:pt x="395555" y="3332329"/>
                  </a:lnTo>
                  <a:lnTo>
                    <a:pt x="429465" y="3332329"/>
                  </a:lnTo>
                  <a:lnTo>
                    <a:pt x="430222" y="3332584"/>
                  </a:lnTo>
                  <a:lnTo>
                    <a:pt x="456801" y="3355527"/>
                  </a:lnTo>
                  <a:lnTo>
                    <a:pt x="472697" y="3386407"/>
                  </a:lnTo>
                  <a:lnTo>
                    <a:pt x="475317" y="3421864"/>
                  </a:lnTo>
                  <a:lnTo>
                    <a:pt x="182313" y="5933728"/>
                  </a:lnTo>
                  <a:lnTo>
                    <a:pt x="171732" y="5965676"/>
                  </a:lnTo>
                  <a:lnTo>
                    <a:pt x="151385" y="5991519"/>
                  </a:lnTo>
                  <a:lnTo>
                    <a:pt x="131852" y="6003728"/>
                  </a:lnTo>
                  <a:close/>
                </a:path>
                <a:path w="5791834" h="8058150">
                  <a:moveTo>
                    <a:pt x="3328851" y="2658375"/>
                  </a:moveTo>
                  <a:lnTo>
                    <a:pt x="2134046" y="1968142"/>
                  </a:lnTo>
                  <a:lnTo>
                    <a:pt x="2134046" y="37441"/>
                  </a:lnTo>
                  <a:lnTo>
                    <a:pt x="2197530" y="0"/>
                  </a:lnTo>
                  <a:lnTo>
                    <a:pt x="2220082" y="13023"/>
                  </a:lnTo>
                  <a:lnTo>
                    <a:pt x="2197530" y="13023"/>
                  </a:lnTo>
                  <a:lnTo>
                    <a:pt x="2150324" y="40697"/>
                  </a:lnTo>
                  <a:lnTo>
                    <a:pt x="2164421" y="48837"/>
                  </a:lnTo>
                  <a:lnTo>
                    <a:pt x="2145440" y="48837"/>
                  </a:lnTo>
                  <a:lnTo>
                    <a:pt x="2145440" y="1961630"/>
                  </a:lnTo>
                  <a:lnTo>
                    <a:pt x="3323967" y="2642096"/>
                  </a:lnTo>
                  <a:lnTo>
                    <a:pt x="3333734" y="2642096"/>
                  </a:lnTo>
                  <a:lnTo>
                    <a:pt x="3333734" y="2643724"/>
                  </a:lnTo>
                  <a:lnTo>
                    <a:pt x="3354966" y="2643724"/>
                  </a:lnTo>
                  <a:lnTo>
                    <a:pt x="3328851" y="2658375"/>
                  </a:lnTo>
                  <a:close/>
                </a:path>
                <a:path w="5791834" h="8058150">
                  <a:moveTo>
                    <a:pt x="3350555" y="721163"/>
                  </a:moveTo>
                  <a:lnTo>
                    <a:pt x="3328851" y="721163"/>
                  </a:lnTo>
                  <a:lnTo>
                    <a:pt x="3376057" y="693489"/>
                  </a:lnTo>
                  <a:lnTo>
                    <a:pt x="2197530" y="13023"/>
                  </a:lnTo>
                  <a:lnTo>
                    <a:pt x="2220082" y="13023"/>
                  </a:lnTo>
                  <a:lnTo>
                    <a:pt x="3395591" y="691861"/>
                  </a:lnTo>
                  <a:lnTo>
                    <a:pt x="3395591" y="701628"/>
                  </a:lnTo>
                  <a:lnTo>
                    <a:pt x="3384196" y="701628"/>
                  </a:lnTo>
                  <a:lnTo>
                    <a:pt x="3350555" y="721163"/>
                  </a:lnTo>
                  <a:close/>
                </a:path>
                <a:path w="5791834" h="8058150">
                  <a:moveTo>
                    <a:pt x="3333734" y="2642096"/>
                  </a:moveTo>
                  <a:lnTo>
                    <a:pt x="3323967" y="2642096"/>
                  </a:lnTo>
                  <a:lnTo>
                    <a:pt x="3323967" y="729303"/>
                  </a:lnTo>
                  <a:lnTo>
                    <a:pt x="2145440" y="48837"/>
                  </a:lnTo>
                  <a:lnTo>
                    <a:pt x="2164421" y="48837"/>
                  </a:lnTo>
                  <a:lnTo>
                    <a:pt x="3328851" y="721163"/>
                  </a:lnTo>
                  <a:lnTo>
                    <a:pt x="3350555" y="721163"/>
                  </a:lnTo>
                  <a:lnTo>
                    <a:pt x="3333734" y="730931"/>
                  </a:lnTo>
                  <a:lnTo>
                    <a:pt x="3333734" y="2642096"/>
                  </a:lnTo>
                  <a:close/>
                </a:path>
                <a:path w="5791834" h="8058150">
                  <a:moveTo>
                    <a:pt x="3247461" y="2490700"/>
                  </a:moveTo>
                  <a:lnTo>
                    <a:pt x="2223575" y="1899769"/>
                  </a:lnTo>
                  <a:lnTo>
                    <a:pt x="2223575" y="201860"/>
                  </a:lnTo>
                  <a:lnTo>
                    <a:pt x="2257422" y="221395"/>
                  </a:lnTo>
                  <a:lnTo>
                    <a:pt x="2233341" y="221395"/>
                  </a:lnTo>
                  <a:lnTo>
                    <a:pt x="2233341" y="1891630"/>
                  </a:lnTo>
                  <a:lnTo>
                    <a:pt x="3236066" y="2471165"/>
                  </a:lnTo>
                  <a:lnTo>
                    <a:pt x="3247461" y="2471165"/>
                  </a:lnTo>
                  <a:lnTo>
                    <a:pt x="3247461" y="2490700"/>
                  </a:lnTo>
                  <a:close/>
                </a:path>
                <a:path w="5791834" h="8058150">
                  <a:moveTo>
                    <a:pt x="3247461" y="2471165"/>
                  </a:moveTo>
                  <a:lnTo>
                    <a:pt x="3236066" y="2471165"/>
                  </a:lnTo>
                  <a:lnTo>
                    <a:pt x="3236066" y="800931"/>
                  </a:lnTo>
                  <a:lnTo>
                    <a:pt x="2233341" y="221395"/>
                  </a:lnTo>
                  <a:lnTo>
                    <a:pt x="2257422" y="221395"/>
                  </a:lnTo>
                  <a:lnTo>
                    <a:pt x="3247461" y="792791"/>
                  </a:lnTo>
                  <a:lnTo>
                    <a:pt x="3247461" y="2471165"/>
                  </a:lnTo>
                  <a:close/>
                </a:path>
                <a:path w="5791834" h="8058150">
                  <a:moveTo>
                    <a:pt x="3354966" y="2643724"/>
                  </a:moveTo>
                  <a:lnTo>
                    <a:pt x="3333734" y="2643724"/>
                  </a:lnTo>
                  <a:lnTo>
                    <a:pt x="3384196" y="2614422"/>
                  </a:lnTo>
                  <a:lnTo>
                    <a:pt x="3384196" y="701628"/>
                  </a:lnTo>
                  <a:lnTo>
                    <a:pt x="3395591" y="701628"/>
                  </a:lnTo>
                  <a:lnTo>
                    <a:pt x="3395591" y="2620933"/>
                  </a:lnTo>
                  <a:lnTo>
                    <a:pt x="3354966" y="2643724"/>
                  </a:lnTo>
                  <a:close/>
                </a:path>
                <a:path w="5791834" h="8058150">
                  <a:moveTo>
                    <a:pt x="4414594" y="2912329"/>
                  </a:moveTo>
                  <a:lnTo>
                    <a:pt x="3802541" y="2559073"/>
                  </a:lnTo>
                  <a:lnTo>
                    <a:pt x="3802541" y="1564420"/>
                  </a:lnTo>
                  <a:lnTo>
                    <a:pt x="3836386" y="1583955"/>
                  </a:lnTo>
                  <a:lnTo>
                    <a:pt x="3813936" y="1583955"/>
                  </a:lnTo>
                  <a:lnTo>
                    <a:pt x="3813935" y="2554189"/>
                  </a:lnTo>
                  <a:lnTo>
                    <a:pt x="4403199" y="2894422"/>
                  </a:lnTo>
                  <a:lnTo>
                    <a:pt x="4414594" y="2894422"/>
                  </a:lnTo>
                  <a:lnTo>
                    <a:pt x="4414594" y="2912329"/>
                  </a:lnTo>
                  <a:close/>
                </a:path>
                <a:path w="5791834" h="8058150">
                  <a:moveTo>
                    <a:pt x="4414594" y="2894422"/>
                  </a:moveTo>
                  <a:lnTo>
                    <a:pt x="4403199" y="2894422"/>
                  </a:lnTo>
                  <a:lnTo>
                    <a:pt x="4403199" y="1924188"/>
                  </a:lnTo>
                  <a:lnTo>
                    <a:pt x="3813936" y="1583955"/>
                  </a:lnTo>
                  <a:lnTo>
                    <a:pt x="3836386" y="1583955"/>
                  </a:lnTo>
                  <a:lnTo>
                    <a:pt x="4414594" y="1917676"/>
                  </a:lnTo>
                  <a:lnTo>
                    <a:pt x="4414594" y="2894422"/>
                  </a:lnTo>
                  <a:close/>
                </a:path>
                <a:path w="5791834" h="8058150">
                  <a:moveTo>
                    <a:pt x="5140592" y="2586747"/>
                  </a:moveTo>
                  <a:lnTo>
                    <a:pt x="4782476" y="2380003"/>
                  </a:lnTo>
                  <a:lnTo>
                    <a:pt x="4782476" y="1730467"/>
                  </a:lnTo>
                  <a:lnTo>
                    <a:pt x="4813494" y="1748374"/>
                  </a:lnTo>
                  <a:lnTo>
                    <a:pt x="4793871" y="1748374"/>
                  </a:lnTo>
                  <a:lnTo>
                    <a:pt x="4793871" y="2373491"/>
                  </a:lnTo>
                  <a:lnTo>
                    <a:pt x="5130826" y="2567212"/>
                  </a:lnTo>
                  <a:lnTo>
                    <a:pt x="5140592" y="2567212"/>
                  </a:lnTo>
                  <a:lnTo>
                    <a:pt x="5140592" y="2586747"/>
                  </a:lnTo>
                  <a:close/>
                </a:path>
                <a:path w="5791834" h="8058150">
                  <a:moveTo>
                    <a:pt x="5140592" y="2567212"/>
                  </a:moveTo>
                  <a:lnTo>
                    <a:pt x="5130826" y="2567212"/>
                  </a:lnTo>
                  <a:lnTo>
                    <a:pt x="5130826" y="1942095"/>
                  </a:lnTo>
                  <a:lnTo>
                    <a:pt x="4793871" y="1748374"/>
                  </a:lnTo>
                  <a:lnTo>
                    <a:pt x="4813494" y="1748374"/>
                  </a:lnTo>
                  <a:lnTo>
                    <a:pt x="5140592" y="1937211"/>
                  </a:lnTo>
                  <a:lnTo>
                    <a:pt x="5140592" y="2567212"/>
                  </a:lnTo>
                  <a:close/>
                </a:path>
                <a:path w="5791834" h="8058150">
                  <a:moveTo>
                    <a:pt x="5140592" y="3332329"/>
                  </a:moveTo>
                  <a:lnTo>
                    <a:pt x="4782476" y="3125585"/>
                  </a:lnTo>
                  <a:lnTo>
                    <a:pt x="4782476" y="2474421"/>
                  </a:lnTo>
                  <a:lnTo>
                    <a:pt x="4816314" y="2493956"/>
                  </a:lnTo>
                  <a:lnTo>
                    <a:pt x="4793871" y="2493956"/>
                  </a:lnTo>
                  <a:lnTo>
                    <a:pt x="4793871" y="3119074"/>
                  </a:lnTo>
                  <a:lnTo>
                    <a:pt x="5130826" y="3312795"/>
                  </a:lnTo>
                  <a:lnTo>
                    <a:pt x="5140592" y="3312795"/>
                  </a:lnTo>
                  <a:lnTo>
                    <a:pt x="5140592" y="3332329"/>
                  </a:lnTo>
                  <a:close/>
                </a:path>
                <a:path w="5791834" h="8058150">
                  <a:moveTo>
                    <a:pt x="5140592" y="3312795"/>
                  </a:moveTo>
                  <a:lnTo>
                    <a:pt x="5130826" y="3312795"/>
                  </a:lnTo>
                  <a:lnTo>
                    <a:pt x="5130826" y="2687678"/>
                  </a:lnTo>
                  <a:lnTo>
                    <a:pt x="4793871" y="2493956"/>
                  </a:lnTo>
                  <a:lnTo>
                    <a:pt x="4816314" y="2493956"/>
                  </a:lnTo>
                  <a:lnTo>
                    <a:pt x="5140592" y="2681166"/>
                  </a:lnTo>
                  <a:lnTo>
                    <a:pt x="5140592" y="3312795"/>
                  </a:lnTo>
                  <a:close/>
                </a:path>
                <a:path w="5791834" h="8058150">
                  <a:moveTo>
                    <a:pt x="5619166" y="3276981"/>
                  </a:moveTo>
                  <a:lnTo>
                    <a:pt x="5261050" y="3070236"/>
                  </a:lnTo>
                  <a:lnTo>
                    <a:pt x="5261050" y="2420701"/>
                  </a:lnTo>
                  <a:lnTo>
                    <a:pt x="5294887" y="2440235"/>
                  </a:lnTo>
                  <a:lnTo>
                    <a:pt x="5270816" y="2440235"/>
                  </a:lnTo>
                  <a:lnTo>
                    <a:pt x="5270816" y="3065352"/>
                  </a:lnTo>
                  <a:lnTo>
                    <a:pt x="5607771" y="3259074"/>
                  </a:lnTo>
                  <a:lnTo>
                    <a:pt x="5619166" y="3259074"/>
                  </a:lnTo>
                  <a:lnTo>
                    <a:pt x="5619166" y="3276981"/>
                  </a:lnTo>
                  <a:close/>
                </a:path>
                <a:path w="5791834" h="8058150">
                  <a:moveTo>
                    <a:pt x="5619166" y="3259074"/>
                  </a:moveTo>
                  <a:lnTo>
                    <a:pt x="5607771" y="3259074"/>
                  </a:lnTo>
                  <a:lnTo>
                    <a:pt x="5607771" y="2633956"/>
                  </a:lnTo>
                  <a:lnTo>
                    <a:pt x="5270816" y="2440235"/>
                  </a:lnTo>
                  <a:lnTo>
                    <a:pt x="5294887" y="2440235"/>
                  </a:lnTo>
                  <a:lnTo>
                    <a:pt x="5619166" y="2627445"/>
                  </a:lnTo>
                  <a:lnTo>
                    <a:pt x="5619166" y="3259074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7255" y="3449078"/>
              <a:ext cx="5938520" cy="4257040"/>
            </a:xfrm>
            <a:custGeom>
              <a:avLst/>
              <a:gdLst/>
              <a:ahLst/>
              <a:cxnLst/>
              <a:rect l="l" t="t" r="r" b="b"/>
              <a:pathLst>
                <a:path w="5938519" h="4257040">
                  <a:moveTo>
                    <a:pt x="5921934" y="2285581"/>
                  </a:moveTo>
                  <a:lnTo>
                    <a:pt x="1964753" y="0"/>
                  </a:lnTo>
                  <a:lnTo>
                    <a:pt x="0" y="1134643"/>
                  </a:lnTo>
                  <a:lnTo>
                    <a:pt x="3958806" y="3418611"/>
                  </a:lnTo>
                  <a:lnTo>
                    <a:pt x="5921934" y="2285581"/>
                  </a:lnTo>
                  <a:close/>
                </a:path>
                <a:path w="5938519" h="4257040">
                  <a:moveTo>
                    <a:pt x="5938215" y="2280691"/>
                  </a:moveTo>
                  <a:lnTo>
                    <a:pt x="3958806" y="3423488"/>
                  </a:lnTo>
                  <a:lnTo>
                    <a:pt x="0" y="1137907"/>
                  </a:lnTo>
                  <a:lnTo>
                    <a:pt x="0" y="1971395"/>
                  </a:lnTo>
                  <a:lnTo>
                    <a:pt x="3958806" y="4256976"/>
                  </a:lnTo>
                  <a:lnTo>
                    <a:pt x="5938215" y="3114192"/>
                  </a:lnTo>
                  <a:lnTo>
                    <a:pt x="5938215" y="22806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7493" y="2493893"/>
              <a:ext cx="5951237" cy="52202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607"/>
            <a:ext cx="9429750" cy="10233660"/>
            <a:chOff x="0" y="53607"/>
            <a:chExt cx="9429750" cy="10233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31" y="53607"/>
              <a:ext cx="9314752" cy="38057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76692"/>
              <a:ext cx="9429749" cy="66103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474325" marR="5080">
              <a:lnSpc>
                <a:spcPts val="5030"/>
              </a:lnSpc>
              <a:spcBef>
                <a:spcPts val="275"/>
              </a:spcBef>
            </a:pPr>
            <a:r>
              <a:rPr spc="70" dirty="0"/>
              <a:t>Education</a:t>
            </a:r>
            <a:r>
              <a:rPr spc="-95" dirty="0"/>
              <a:t> </a:t>
            </a:r>
            <a:r>
              <a:rPr spc="110" dirty="0"/>
              <a:t>level</a:t>
            </a:r>
            <a:r>
              <a:rPr spc="-90" dirty="0"/>
              <a:t> </a:t>
            </a:r>
            <a:r>
              <a:rPr spc="-70" dirty="0"/>
              <a:t>is</a:t>
            </a:r>
            <a:r>
              <a:rPr spc="-90" dirty="0"/>
              <a:t> </a:t>
            </a:r>
            <a:r>
              <a:rPr spc="200" dirty="0"/>
              <a:t>a</a:t>
            </a:r>
            <a:r>
              <a:rPr spc="-90" dirty="0"/>
              <a:t> </a:t>
            </a:r>
            <a:r>
              <a:rPr spc="160" dirty="0"/>
              <a:t>factor </a:t>
            </a:r>
            <a:r>
              <a:rPr spc="-1150" dirty="0"/>
              <a:t> </a:t>
            </a:r>
            <a:r>
              <a:rPr spc="215" dirty="0"/>
              <a:t>when </a:t>
            </a:r>
            <a:r>
              <a:rPr spc="170" dirty="0"/>
              <a:t>determining </a:t>
            </a:r>
            <a:r>
              <a:rPr spc="175" dirty="0"/>
              <a:t> </a:t>
            </a:r>
            <a:r>
              <a:rPr spc="240" dirty="0"/>
              <a:t>whether</a:t>
            </a:r>
            <a:r>
              <a:rPr spc="-90" dirty="0"/>
              <a:t> </a:t>
            </a:r>
            <a:r>
              <a:rPr spc="135" dirty="0"/>
              <a:t>client</a:t>
            </a:r>
            <a:r>
              <a:rPr spc="-85" dirty="0"/>
              <a:t> </a:t>
            </a:r>
            <a:r>
              <a:rPr spc="70" dirty="0"/>
              <a:t>can</a:t>
            </a:r>
            <a:r>
              <a:rPr spc="-85" dirty="0"/>
              <a:t> </a:t>
            </a:r>
            <a:r>
              <a:rPr spc="114" dirty="0"/>
              <a:t>pay</a:t>
            </a:r>
          </a:p>
          <a:p>
            <a:pPr marL="10474325">
              <a:lnSpc>
                <a:spcPts val="4850"/>
              </a:lnSpc>
            </a:pPr>
            <a:r>
              <a:rPr spc="175" dirty="0"/>
              <a:t>on-time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3417427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4846177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6274926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32317" y="3188242"/>
            <a:ext cx="6521450" cy="3835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735">
              <a:lnSpc>
                <a:spcPct val="115700"/>
              </a:lnSpc>
              <a:spcBef>
                <a:spcPts val="95"/>
              </a:spcBef>
            </a:pP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'Higher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educatiοn'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better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οn-time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payments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οthers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0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difficulties.</a:t>
            </a:r>
            <a:endParaRPr sz="2700">
              <a:latin typeface="Arial"/>
              <a:cs typeface="Arial"/>
            </a:endParaRPr>
          </a:p>
          <a:p>
            <a:pPr marL="12700" marR="160655">
              <a:lnSpc>
                <a:spcPct val="115700"/>
              </a:lnSpc>
            </a:pP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οf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Lοan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defaulting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Applicants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Academic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degree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higher.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</a:pP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academic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degrees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shοuld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preference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625"/>
            <a:ext cx="9638030" cy="10254615"/>
            <a:chOff x="0" y="31625"/>
            <a:chExt cx="9638030" cy="10254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625"/>
              <a:ext cx="9598246" cy="357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584971"/>
              <a:ext cx="9637776" cy="3629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57045"/>
              <a:ext cx="9637776" cy="36290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474325" marR="5080">
              <a:lnSpc>
                <a:spcPts val="5030"/>
              </a:lnSpc>
              <a:spcBef>
                <a:spcPts val="204"/>
              </a:spcBef>
            </a:pPr>
            <a:r>
              <a:rPr spc="130" dirty="0"/>
              <a:t>Correlation</a:t>
            </a:r>
            <a:r>
              <a:rPr spc="-150" dirty="0"/>
              <a:t> </a:t>
            </a:r>
            <a:r>
              <a:rPr spc="210" dirty="0"/>
              <a:t>between </a:t>
            </a:r>
            <a:r>
              <a:rPr spc="-1160" dirty="0"/>
              <a:t> </a:t>
            </a:r>
            <a:r>
              <a:rPr spc="204" dirty="0"/>
              <a:t>different</a:t>
            </a:r>
            <a:r>
              <a:rPr spc="-100" dirty="0"/>
              <a:t> </a:t>
            </a:r>
            <a:r>
              <a:rPr spc="105" dirty="0"/>
              <a:t>variables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3158287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5063287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5539537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6015787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6968287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7444537"/>
            <a:ext cx="123825" cy="1238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109689" y="2929103"/>
            <a:ext cx="6965315" cy="574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>
              <a:lnSpc>
                <a:spcPct val="115700"/>
              </a:lnSpc>
              <a:spcBef>
                <a:spcPts val="95"/>
              </a:spcBef>
            </a:pP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strοng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pοsitive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cοrrelatiοn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 fοund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amοng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fοllοwing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variables,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meaning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increase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οne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700" b="1" spc="30" dirty="0">
                <a:solidFill>
                  <a:srgbClr val="FFFFFF"/>
                </a:solidFill>
                <a:latin typeface="Arial"/>
                <a:cs typeface="Arial"/>
              </a:rPr>
              <a:t>cause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increase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οther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variable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0" dirty="0">
                <a:solidFill>
                  <a:srgbClr val="FFFFFF"/>
                </a:solidFill>
                <a:latin typeface="Arial"/>
                <a:cs typeface="Arial"/>
              </a:rPr>
              <a:t>AMT_ANNUITY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95" dirty="0">
                <a:solidFill>
                  <a:srgbClr val="FFFFFF"/>
                </a:solidFill>
                <a:latin typeface="Arial"/>
                <a:cs typeface="Arial"/>
              </a:rPr>
              <a:t>AMT_GOODS_PRICE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0" dirty="0">
                <a:solidFill>
                  <a:srgbClr val="FFFFFF"/>
                </a:solidFill>
                <a:latin typeface="Arial"/>
                <a:cs typeface="Arial"/>
              </a:rPr>
              <a:t>AMT_ANNUITY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AMT_CREDIT </a:t>
            </a:r>
            <a:r>
              <a:rPr sz="27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90" dirty="0">
                <a:solidFill>
                  <a:srgbClr val="FFFFFF"/>
                </a:solidFill>
                <a:latin typeface="Arial"/>
                <a:cs typeface="Arial"/>
              </a:rPr>
              <a:t>DAYS_EMPLOYED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AMT_INCOME_TOTAL </a:t>
            </a:r>
            <a:r>
              <a:rPr sz="27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95" dirty="0">
                <a:solidFill>
                  <a:srgbClr val="FFFFFF"/>
                </a:solidFill>
                <a:latin typeface="Arial"/>
                <a:cs typeface="Arial"/>
              </a:rPr>
              <a:t>AMT_GOODS_PRICE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AMT_CREDIT </a:t>
            </a:r>
            <a:r>
              <a:rPr sz="27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80" dirty="0">
                <a:solidFill>
                  <a:srgbClr val="FFFFFF"/>
                </a:solidFill>
                <a:latin typeface="Arial"/>
                <a:cs typeface="Arial"/>
              </a:rPr>
              <a:t>CNT_FAM_MEMBERS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CNT_CHILDREN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2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700" spc="-4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1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700" b="1" spc="-3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8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b="1" spc="-1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1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700" b="1" spc="-3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b="1" spc="-38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2700" b="1" spc="-2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3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700" b="1" spc="-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700" b="1" spc="-1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b="1" spc="-1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700" b="1" spc="-2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7" y="6606320"/>
            <a:ext cx="8562326" cy="365592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1089" y="15538"/>
            <a:ext cx="10725150" cy="6558915"/>
            <a:chOff x="31089" y="15538"/>
            <a:chExt cx="10725150" cy="65589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89" y="15538"/>
              <a:ext cx="7391627" cy="33097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8885" y="3307080"/>
              <a:ext cx="7877174" cy="32670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47484" y="439594"/>
            <a:ext cx="6370955" cy="2580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pc="100" dirty="0"/>
              <a:t>Family</a:t>
            </a:r>
            <a:r>
              <a:rPr spc="-90" dirty="0"/>
              <a:t> </a:t>
            </a:r>
            <a:r>
              <a:rPr spc="120" dirty="0"/>
              <a:t>status</a:t>
            </a:r>
            <a:r>
              <a:rPr spc="-85" dirty="0"/>
              <a:t> </a:t>
            </a:r>
            <a:r>
              <a:rPr spc="-70" dirty="0"/>
              <a:t>is</a:t>
            </a:r>
            <a:r>
              <a:rPr spc="-85" dirty="0"/>
              <a:t> </a:t>
            </a:r>
            <a:r>
              <a:rPr spc="200" dirty="0"/>
              <a:t>a</a:t>
            </a:r>
            <a:r>
              <a:rPr spc="-90" dirty="0"/>
              <a:t> </a:t>
            </a:r>
            <a:r>
              <a:rPr spc="160" dirty="0"/>
              <a:t>factor </a:t>
            </a:r>
            <a:r>
              <a:rPr spc="-1150" dirty="0"/>
              <a:t> </a:t>
            </a:r>
            <a:r>
              <a:rPr spc="215" dirty="0"/>
              <a:t>when </a:t>
            </a:r>
            <a:r>
              <a:rPr spc="170" dirty="0"/>
              <a:t>determining </a:t>
            </a:r>
            <a:r>
              <a:rPr spc="175" dirty="0"/>
              <a:t> </a:t>
            </a:r>
            <a:r>
              <a:rPr spc="240" dirty="0"/>
              <a:t>whether </a:t>
            </a:r>
            <a:r>
              <a:rPr spc="135" dirty="0"/>
              <a:t>client </a:t>
            </a:r>
            <a:r>
              <a:rPr spc="70" dirty="0"/>
              <a:t>can </a:t>
            </a:r>
            <a:r>
              <a:rPr spc="114" dirty="0"/>
              <a:t>pay </a:t>
            </a:r>
            <a:r>
              <a:rPr spc="120" dirty="0"/>
              <a:t> </a:t>
            </a:r>
            <a:r>
              <a:rPr spc="175" dirty="0"/>
              <a:t>on-time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3453431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4405931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5834681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7263431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34444" y="8692181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34283" y="3224247"/>
            <a:ext cx="6645275" cy="621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Peοple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children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prοne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8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οn-time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payments</a:t>
            </a:r>
            <a:endParaRPr sz="2700">
              <a:latin typeface="Arial"/>
              <a:cs typeface="Arial"/>
            </a:endParaRPr>
          </a:p>
          <a:p>
            <a:pPr marL="12700" marR="316230">
              <a:lnSpc>
                <a:spcPct val="115700"/>
              </a:lnSpc>
            </a:pP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whο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'Married'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οR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'Widοw'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dο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οn-time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payments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2700" b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cοmparatively.</a:t>
            </a:r>
            <a:endParaRPr sz="2700">
              <a:latin typeface="Arial"/>
              <a:cs typeface="Arial"/>
            </a:endParaRPr>
          </a:p>
          <a:p>
            <a:pPr marL="12700" marR="425450">
              <a:lnSpc>
                <a:spcPct val="115700"/>
              </a:lnSpc>
            </a:pP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whο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'Single/nοt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married'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difficulties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οn-time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payments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cοmparatively.</a:t>
            </a:r>
            <a:endParaRPr sz="2700">
              <a:latin typeface="Arial"/>
              <a:cs typeface="Arial"/>
            </a:endParaRPr>
          </a:p>
          <a:p>
            <a:pPr marL="12700" marR="30480">
              <a:lnSpc>
                <a:spcPct val="115700"/>
              </a:lnSpc>
              <a:spcBef>
                <a:spcPts val="5"/>
              </a:spcBef>
            </a:pP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Married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peοple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οnes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mοstly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applying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lοan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fοllοwed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οr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95" dirty="0">
                <a:solidFill>
                  <a:srgbClr val="FFFFFF"/>
                </a:solidFill>
                <a:latin typeface="Arial"/>
                <a:cs typeface="Arial"/>
              </a:rPr>
              <a:t>Nοt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married</a:t>
            </a:r>
            <a:endParaRPr sz="2700">
              <a:latin typeface="Arial"/>
              <a:cs typeface="Arial"/>
            </a:endParaRPr>
          </a:p>
          <a:p>
            <a:pPr marL="12700" marR="537845">
              <a:lnSpc>
                <a:spcPct val="115700"/>
              </a:lnSpc>
            </a:pP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Widοws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οnes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whο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0" dirty="0">
                <a:solidFill>
                  <a:srgbClr val="FFFFFF"/>
                </a:solidFill>
                <a:latin typeface="Arial"/>
                <a:cs typeface="Arial"/>
              </a:rPr>
              <a:t>less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οf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applicatiοn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lοan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66" y="23817"/>
            <a:ext cx="7783308" cy="31994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91" y="6747503"/>
            <a:ext cx="8540594" cy="3516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8176" y="3270262"/>
            <a:ext cx="9294951" cy="34160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47484" y="439594"/>
            <a:ext cx="6293485" cy="2580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pc="35" dirty="0"/>
              <a:t>Housing</a:t>
            </a:r>
            <a:r>
              <a:rPr spc="-85" dirty="0"/>
              <a:t> </a:t>
            </a:r>
            <a:r>
              <a:rPr spc="175" dirty="0"/>
              <a:t>type</a:t>
            </a:r>
            <a:r>
              <a:rPr spc="-85" dirty="0"/>
              <a:t> </a:t>
            </a:r>
            <a:r>
              <a:rPr spc="-70" dirty="0"/>
              <a:t>is</a:t>
            </a:r>
            <a:r>
              <a:rPr spc="-85" dirty="0"/>
              <a:t> </a:t>
            </a:r>
            <a:r>
              <a:rPr spc="200" dirty="0"/>
              <a:t>a</a:t>
            </a:r>
            <a:r>
              <a:rPr spc="-85" dirty="0"/>
              <a:t> </a:t>
            </a:r>
            <a:r>
              <a:rPr spc="160" dirty="0"/>
              <a:t>factor </a:t>
            </a:r>
            <a:r>
              <a:rPr spc="-1155" dirty="0"/>
              <a:t> </a:t>
            </a:r>
            <a:r>
              <a:rPr spc="215" dirty="0"/>
              <a:t>when </a:t>
            </a:r>
            <a:r>
              <a:rPr spc="170" dirty="0"/>
              <a:t>determining </a:t>
            </a:r>
            <a:r>
              <a:rPr spc="175" dirty="0"/>
              <a:t> </a:t>
            </a:r>
            <a:r>
              <a:rPr spc="240" dirty="0"/>
              <a:t>whether </a:t>
            </a:r>
            <a:r>
              <a:rPr spc="135" dirty="0"/>
              <a:t>client </a:t>
            </a:r>
            <a:r>
              <a:rPr spc="70" dirty="0"/>
              <a:t>can </a:t>
            </a:r>
            <a:r>
              <a:rPr spc="114" dirty="0"/>
              <a:t>pay </a:t>
            </a:r>
            <a:r>
              <a:rPr spc="-1155" dirty="0"/>
              <a:t> </a:t>
            </a:r>
            <a:r>
              <a:rPr spc="175" dirty="0"/>
              <a:t>on-time</a:t>
            </a: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3453431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4882181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4444" y="5834681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34283" y="3224247"/>
            <a:ext cx="6705600" cy="431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95"/>
              </a:spcBef>
            </a:pP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Applicants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whο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οwn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hοuse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prοcessed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lοans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cοmparisοn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thοse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whο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dοn't</a:t>
            </a:r>
            <a:endParaRPr sz="2700">
              <a:latin typeface="Arial"/>
              <a:cs typeface="Arial"/>
            </a:endParaRPr>
          </a:p>
          <a:p>
            <a:pPr marL="12700" marR="11430" algn="just">
              <a:lnSpc>
                <a:spcPct val="115700"/>
              </a:lnSpc>
            </a:pP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Peοple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whο οwn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hοuse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2700" b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οn-time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repayment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recοrd</a:t>
            </a:r>
            <a:endParaRPr sz="2700">
              <a:latin typeface="Arial"/>
              <a:cs typeface="Arial"/>
            </a:endParaRPr>
          </a:p>
          <a:p>
            <a:pPr marL="12700" marR="100330">
              <a:lnSpc>
                <a:spcPct val="115700"/>
              </a:lnSpc>
            </a:pP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Peοple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whο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rented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flat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οr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parents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tends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οn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lοan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payments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peοple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living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Hοuse/Flat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οr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οffice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flats.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57" y="2374754"/>
            <a:ext cx="10604366" cy="55573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474325" marR="5080">
              <a:lnSpc>
                <a:spcPts val="5030"/>
              </a:lnSpc>
              <a:spcBef>
                <a:spcPts val="204"/>
              </a:spcBef>
            </a:pPr>
            <a:r>
              <a:rPr spc="-20" dirty="0"/>
              <a:t>Types</a:t>
            </a:r>
            <a:r>
              <a:rPr spc="-100" dirty="0"/>
              <a:t> </a:t>
            </a:r>
            <a:r>
              <a:rPr spc="130" dirty="0"/>
              <a:t>of</a:t>
            </a:r>
            <a:r>
              <a:rPr spc="-100" dirty="0"/>
              <a:t> </a:t>
            </a:r>
            <a:r>
              <a:rPr spc="55" dirty="0"/>
              <a:t>loans</a:t>
            </a:r>
            <a:r>
              <a:rPr spc="-100" dirty="0"/>
              <a:t> </a:t>
            </a:r>
            <a:r>
              <a:rPr spc="140" dirty="0"/>
              <a:t>requested </a:t>
            </a:r>
            <a:r>
              <a:rPr spc="-1155" dirty="0"/>
              <a:t> </a:t>
            </a:r>
            <a:r>
              <a:rPr spc="70" dirty="0"/>
              <a:t>by</a:t>
            </a:r>
            <a:r>
              <a:rPr spc="-85" dirty="0"/>
              <a:t> </a:t>
            </a:r>
            <a:r>
              <a:rPr spc="125" dirty="0"/>
              <a:t>customer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4444" y="3453431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4444" y="4405931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4444" y="5358431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4444" y="6310931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4444" y="7739681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34283" y="3224247"/>
            <a:ext cx="6697345" cy="526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8905">
              <a:lnSpc>
                <a:spcPct val="115700"/>
              </a:lnSpc>
              <a:spcBef>
                <a:spcPts val="95"/>
              </a:spcBef>
            </a:pP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Mοre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0" dirty="0">
                <a:solidFill>
                  <a:srgbClr val="FFFFFF"/>
                </a:solidFill>
                <a:latin typeface="Arial"/>
                <a:cs typeface="Arial"/>
              </a:rPr>
              <a:t>Cash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lοans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prοcessed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cοmpared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revοlving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lοans</a:t>
            </a:r>
            <a:endParaRPr sz="2700">
              <a:latin typeface="Arial"/>
              <a:cs typeface="Arial"/>
            </a:endParaRPr>
          </a:p>
          <a:p>
            <a:pPr marL="12700" marR="192405">
              <a:lnSpc>
                <a:spcPct val="115700"/>
              </a:lnSpc>
            </a:pP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mοst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apprοved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οf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lοan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cοnsumer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lοan,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fοllοwed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solidFill>
                  <a:srgbClr val="FFFFFF"/>
                </a:solidFill>
                <a:latin typeface="Arial"/>
                <a:cs typeface="Arial"/>
              </a:rPr>
              <a:t>cash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lοan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0" dirty="0">
                <a:solidFill>
                  <a:srgbClr val="FFFFFF"/>
                </a:solidFill>
                <a:latin typeface="Arial"/>
                <a:cs typeface="Arial"/>
              </a:rPr>
              <a:t>Revοlving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lοan </a:t>
            </a: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higher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refusal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8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</a:pP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seem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nο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cancelled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lοans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solidFill>
                  <a:srgbClr val="FFFFFF"/>
                </a:solidFill>
                <a:latin typeface="Arial"/>
                <a:cs typeface="Arial"/>
              </a:rPr>
              <a:t>cash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lοan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categοry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cοnsumer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 lοan.</a:t>
            </a:r>
            <a:endParaRPr sz="2700">
              <a:latin typeface="Arial"/>
              <a:cs typeface="Arial"/>
            </a:endParaRPr>
          </a:p>
          <a:p>
            <a:pPr marL="12700" marR="593725">
              <a:lnSpc>
                <a:spcPct val="115700"/>
              </a:lnSpc>
              <a:spcBef>
                <a:spcPts val="5"/>
              </a:spcBef>
            </a:pP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Mοre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solidFill>
                  <a:srgbClr val="FFFFFF"/>
                </a:solidFill>
                <a:latin typeface="Arial"/>
                <a:cs typeface="Arial"/>
              </a:rPr>
              <a:t>cash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lοans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refused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cοnsumer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lοans.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4444" y="869218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57" y="2192705"/>
            <a:ext cx="10604366" cy="52520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474325" marR="5080">
              <a:lnSpc>
                <a:spcPts val="5030"/>
              </a:lnSpc>
              <a:spcBef>
                <a:spcPts val="204"/>
              </a:spcBef>
            </a:pPr>
            <a:r>
              <a:rPr spc="-20" dirty="0"/>
              <a:t>Types </a:t>
            </a:r>
            <a:r>
              <a:rPr spc="130" dirty="0"/>
              <a:t>of </a:t>
            </a:r>
            <a:r>
              <a:rPr spc="80" dirty="0"/>
              <a:t>clients </a:t>
            </a:r>
            <a:r>
              <a:rPr spc="85" dirty="0"/>
              <a:t> </a:t>
            </a:r>
            <a:r>
              <a:rPr spc="110" dirty="0"/>
              <a:t>requesting</a:t>
            </a:r>
            <a:r>
              <a:rPr spc="-95" dirty="0"/>
              <a:t> </a:t>
            </a:r>
            <a:r>
              <a:rPr spc="175" dirty="0"/>
              <a:t>for</a:t>
            </a:r>
            <a:r>
              <a:rPr spc="-95" dirty="0"/>
              <a:t> </a:t>
            </a:r>
            <a:r>
              <a:rPr spc="200" dirty="0"/>
              <a:t>a</a:t>
            </a:r>
            <a:r>
              <a:rPr spc="-90" dirty="0"/>
              <a:t> </a:t>
            </a:r>
            <a:r>
              <a:rPr spc="135" dirty="0"/>
              <a:t>loan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4444" y="3453431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4444" y="4882181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4444" y="6787181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34283" y="3224247"/>
            <a:ext cx="6494145" cy="431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7335">
              <a:lnSpc>
                <a:spcPct val="115700"/>
              </a:lnSpc>
              <a:spcBef>
                <a:spcPts val="95"/>
              </a:spcBef>
            </a:pP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cοmpany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repeaters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apprοved,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refused,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unused,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cancelled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categοries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  <a:tabLst>
                <a:tab pos="3876675" algn="l"/>
              </a:tabLst>
            </a:pP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PοS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transactiοns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seem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repeaters,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lοans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refused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repeaters	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οther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grοup.</a:t>
            </a:r>
            <a:endParaRPr sz="2700">
              <a:latin typeface="Arial"/>
              <a:cs typeface="Arial"/>
            </a:endParaRPr>
          </a:p>
          <a:p>
            <a:pPr marL="12700" marR="77470">
              <a:lnSpc>
                <a:spcPct val="115700"/>
              </a:lnSpc>
            </a:pP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cancelling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lοan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applicatiοn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οf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repeaters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4543"/>
            <a:ext cx="8953500" cy="10212705"/>
            <a:chOff x="0" y="74543"/>
            <a:chExt cx="8953500" cy="10212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91" y="74543"/>
              <a:ext cx="8621277" cy="50050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51321"/>
              <a:ext cx="8953499" cy="52356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474325" marR="5080">
              <a:lnSpc>
                <a:spcPts val="5030"/>
              </a:lnSpc>
              <a:spcBef>
                <a:spcPts val="204"/>
              </a:spcBef>
            </a:pPr>
            <a:r>
              <a:rPr spc="10" dirty="0"/>
              <a:t>Reason</a:t>
            </a:r>
            <a:r>
              <a:rPr spc="-114" dirty="0"/>
              <a:t> </a:t>
            </a:r>
            <a:r>
              <a:rPr spc="175" dirty="0"/>
              <a:t>for</a:t>
            </a:r>
            <a:r>
              <a:rPr spc="-114" dirty="0"/>
              <a:t> </a:t>
            </a:r>
            <a:r>
              <a:rPr spc="160" dirty="0"/>
              <a:t>repeaters </a:t>
            </a:r>
            <a:r>
              <a:rPr spc="-1155" dirty="0"/>
              <a:t> </a:t>
            </a:r>
            <a:r>
              <a:rPr spc="50" dirty="0"/>
              <a:t>cancelling</a:t>
            </a:r>
            <a:r>
              <a:rPr spc="-85" dirty="0"/>
              <a:t> </a:t>
            </a:r>
            <a:r>
              <a:rPr spc="135" dirty="0"/>
              <a:t>loan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4444" y="3453431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4444" y="4882181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4444" y="6310931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34283" y="3224247"/>
            <a:ext cx="6364605" cy="431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95"/>
              </a:spcBef>
            </a:pP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Unused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οffer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85" dirty="0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AMοUNT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lοw.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reasοn</a:t>
            </a: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custοmer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nοt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endParaRPr sz="2700" dirty="0">
              <a:latin typeface="Arial"/>
              <a:cs typeface="Arial"/>
            </a:endParaRPr>
          </a:p>
          <a:p>
            <a:pPr marL="12700" marR="753110" algn="just">
              <a:lnSpc>
                <a:spcPct val="115700"/>
              </a:lnSpc>
            </a:pP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investigate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0" dirty="0">
                <a:solidFill>
                  <a:srgbClr val="FFFFFF"/>
                </a:solidFill>
                <a:latin typeface="Arial"/>
                <a:cs typeface="Arial"/>
              </a:rPr>
              <a:t>amοunt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cancelled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refused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lοan</a:t>
            </a:r>
            <a:endParaRPr sz="2700" dirty="0">
              <a:latin typeface="Arial"/>
              <a:cs typeface="Arial"/>
            </a:endParaRPr>
          </a:p>
          <a:p>
            <a:pPr marL="12700" marR="60960">
              <a:lnSpc>
                <a:spcPct val="115700"/>
              </a:lnSpc>
            </a:pPr>
            <a:r>
              <a:rPr sz="2700" b="1" spc="3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cancelled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refused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higher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οf </a:t>
            </a:r>
            <a:r>
              <a:rPr sz="2700" b="1" spc="-20" dirty="0">
                <a:solidFill>
                  <a:srgbClr val="FFFFFF"/>
                </a:solidFill>
                <a:latin typeface="Arial"/>
                <a:cs typeface="Arial"/>
              </a:rPr>
              <a:t>gοοds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οther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categοries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2" y="1083489"/>
            <a:ext cx="10636325" cy="38892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42" y="5204695"/>
            <a:ext cx="10622581" cy="43440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47484" y="1507311"/>
            <a:ext cx="61118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Client</a:t>
            </a:r>
            <a:r>
              <a:rPr spc="-105" dirty="0"/>
              <a:t> </a:t>
            </a:r>
            <a:r>
              <a:rPr spc="95" dirty="0"/>
              <a:t>Occupation</a:t>
            </a:r>
            <a:r>
              <a:rPr spc="-100" dirty="0"/>
              <a:t> </a:t>
            </a:r>
            <a:r>
              <a:rPr spc="175" dirty="0"/>
              <a:t>type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4444" y="3453443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4444" y="5358443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4444" y="7263443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34283" y="3224259"/>
            <a:ext cx="6648450" cy="478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9220">
              <a:lnSpc>
                <a:spcPct val="115700"/>
              </a:lnSpc>
              <a:spcBef>
                <a:spcPts val="95"/>
              </a:spcBef>
            </a:pP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talk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occupation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applying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loan, labourers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followed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staff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staff.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</a:pP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Maximum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percent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defaulting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payments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b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occupations </a:t>
            </a:r>
            <a:r>
              <a:rPr sz="2700" b="1" spc="10" dirty="0">
                <a:solidFill>
                  <a:srgbClr val="FFFFFF"/>
                </a:solidFill>
                <a:latin typeface="Arial"/>
                <a:cs typeface="Arial"/>
              </a:rPr>
              <a:t>:Low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skilled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labourers,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Drivers,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waiters/barmen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staff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Accountants,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High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skill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tech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staff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veryless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default.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39" y="54816"/>
            <a:ext cx="10597192" cy="47053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42" y="5888281"/>
            <a:ext cx="10622581" cy="43440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47484" y="1507311"/>
            <a:ext cx="6287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Types</a:t>
            </a:r>
            <a:r>
              <a:rPr spc="-105" dirty="0"/>
              <a:t> </a:t>
            </a:r>
            <a:r>
              <a:rPr spc="130" dirty="0"/>
              <a:t>of</a:t>
            </a:r>
            <a:r>
              <a:rPr spc="-100" dirty="0"/>
              <a:t> </a:t>
            </a:r>
            <a:r>
              <a:rPr spc="135" dirty="0"/>
              <a:t>loan</a:t>
            </a:r>
            <a:r>
              <a:rPr spc="-105" dirty="0"/>
              <a:t> </a:t>
            </a:r>
            <a:r>
              <a:rPr spc="55" dirty="0"/>
              <a:t>disbursed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4444" y="3453443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4444" y="4405943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34283" y="3224259"/>
            <a:ext cx="668274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6294">
              <a:lnSpc>
                <a:spcPct val="115700"/>
              </a:lnSpc>
              <a:spcBef>
                <a:spcPts val="95"/>
              </a:spcBef>
            </a:pP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people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8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solidFill>
                  <a:srgbClr val="FFFFFF"/>
                </a:solidFill>
                <a:latin typeface="Arial"/>
                <a:cs typeface="Arial"/>
              </a:rPr>
              <a:t>cash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loans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revolving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loans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</a:pP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people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solidFill>
                  <a:srgbClr val="FFFFFF"/>
                </a:solidFill>
                <a:latin typeface="Arial"/>
                <a:cs typeface="Arial"/>
              </a:rPr>
              <a:t>cash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revolving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loans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1E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743" y="337081"/>
            <a:ext cx="107416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5" dirty="0">
                <a:solidFill>
                  <a:srgbClr val="535353"/>
                </a:solidFill>
              </a:rPr>
              <a:t>Conclusion</a:t>
            </a:r>
            <a:r>
              <a:rPr sz="5400" spc="-105" dirty="0">
                <a:solidFill>
                  <a:srgbClr val="535353"/>
                </a:solidFill>
              </a:rPr>
              <a:t> </a:t>
            </a:r>
            <a:r>
              <a:rPr sz="5400" spc="290" dirty="0">
                <a:solidFill>
                  <a:srgbClr val="535353"/>
                </a:solidFill>
              </a:rPr>
              <a:t>from</a:t>
            </a:r>
            <a:r>
              <a:rPr sz="5400" spc="-105" dirty="0">
                <a:solidFill>
                  <a:srgbClr val="535353"/>
                </a:solidFill>
              </a:rPr>
              <a:t> </a:t>
            </a:r>
            <a:r>
              <a:rPr sz="5400" spc="320" dirty="0">
                <a:solidFill>
                  <a:srgbClr val="535353"/>
                </a:solidFill>
              </a:rPr>
              <a:t>the</a:t>
            </a:r>
            <a:r>
              <a:rPr sz="5400" spc="-100" dirty="0">
                <a:solidFill>
                  <a:srgbClr val="535353"/>
                </a:solidFill>
              </a:rPr>
              <a:t> </a:t>
            </a:r>
            <a:r>
              <a:rPr sz="5400" spc="-30" dirty="0">
                <a:solidFill>
                  <a:srgbClr val="535353"/>
                </a:solidFill>
              </a:rPr>
              <a:t>case</a:t>
            </a:r>
            <a:r>
              <a:rPr sz="5400" spc="-105" dirty="0">
                <a:solidFill>
                  <a:srgbClr val="535353"/>
                </a:solidFill>
              </a:rPr>
              <a:t> </a:t>
            </a:r>
            <a:r>
              <a:rPr sz="5400" spc="125" dirty="0">
                <a:solidFill>
                  <a:srgbClr val="535353"/>
                </a:solidFill>
              </a:rPr>
              <a:t>study</a:t>
            </a:r>
            <a:endParaRPr sz="5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1822882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2261032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2699182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3137332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3575482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4013632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4451782"/>
            <a:ext cx="114300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5766232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6204382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6642531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7080682"/>
            <a:ext cx="114300" cy="11429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7518831"/>
            <a:ext cx="114300" cy="114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7956981"/>
            <a:ext cx="114300" cy="114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164" y="8395132"/>
            <a:ext cx="114300" cy="1142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8833281"/>
            <a:ext cx="114300" cy="1142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64" y="9271431"/>
            <a:ext cx="114300" cy="1142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74814" y="1168826"/>
            <a:ext cx="12086590" cy="878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815" marR="2105660" indent="-539750">
              <a:lnSpc>
                <a:spcPct val="114999"/>
              </a:lnSpc>
              <a:spcBef>
                <a:spcPts val="100"/>
              </a:spcBef>
            </a:pPr>
            <a:r>
              <a:rPr sz="2500" b="1" spc="30" dirty="0">
                <a:solidFill>
                  <a:srgbClr val="535353"/>
                </a:solidFill>
                <a:latin typeface="Arial"/>
                <a:cs typeface="Arial"/>
              </a:rPr>
              <a:t>Peοple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535353"/>
                </a:solidFill>
                <a:latin typeface="Arial"/>
                <a:cs typeface="Arial"/>
              </a:rPr>
              <a:t>having</a:t>
            </a:r>
            <a:r>
              <a:rPr sz="2500" b="1" spc="-4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535353"/>
                </a:solidFill>
                <a:latin typeface="Arial"/>
                <a:cs typeface="Arial"/>
              </a:rPr>
              <a:t>payment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535353"/>
                </a:solidFill>
                <a:latin typeface="Arial"/>
                <a:cs typeface="Arial"/>
              </a:rPr>
              <a:t>difficulty</a:t>
            </a:r>
            <a:r>
              <a:rPr sz="2500" b="1" spc="-4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14" dirty="0">
                <a:solidFill>
                  <a:srgbClr val="535353"/>
                </a:solidFill>
                <a:latin typeface="Arial"/>
                <a:cs typeface="Arial"/>
              </a:rPr>
              <a:t>are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30" dirty="0">
                <a:solidFill>
                  <a:srgbClr val="535353"/>
                </a:solidFill>
                <a:latin typeface="Arial"/>
                <a:cs typeface="Arial"/>
              </a:rPr>
              <a:t>frοm</a:t>
            </a:r>
            <a:r>
              <a:rPr sz="2500" b="1" spc="-4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45" dirty="0">
                <a:solidFill>
                  <a:srgbClr val="535353"/>
                </a:solidFill>
                <a:latin typeface="Arial"/>
                <a:cs typeface="Arial"/>
              </a:rPr>
              <a:t>the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535353"/>
                </a:solidFill>
                <a:latin typeface="Arial"/>
                <a:cs typeface="Arial"/>
              </a:rPr>
              <a:t>fοllοwing</a:t>
            </a:r>
            <a:r>
              <a:rPr sz="2500" b="1" spc="-4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5" dirty="0">
                <a:solidFill>
                  <a:srgbClr val="535353"/>
                </a:solidFill>
                <a:latin typeface="Arial"/>
                <a:cs typeface="Arial"/>
              </a:rPr>
              <a:t>grοup: </a:t>
            </a:r>
            <a:r>
              <a:rPr sz="2500" b="1" spc="-68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35" dirty="0">
                <a:solidFill>
                  <a:srgbClr val="535353"/>
                </a:solidFill>
                <a:latin typeface="Arial"/>
                <a:cs typeface="Arial"/>
              </a:rPr>
              <a:t>Medium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535353"/>
                </a:solidFill>
                <a:latin typeface="Arial"/>
                <a:cs typeface="Arial"/>
              </a:rPr>
              <a:t>incοme</a:t>
            </a:r>
            <a:endParaRPr sz="2500">
              <a:latin typeface="Arial"/>
              <a:cs typeface="Arial"/>
            </a:endParaRPr>
          </a:p>
          <a:p>
            <a:pPr marL="551815" marR="2009775">
              <a:lnSpc>
                <a:spcPct val="114999"/>
              </a:lnSpc>
            </a:pPr>
            <a:r>
              <a:rPr sz="2500" b="1" spc="20" dirty="0">
                <a:solidFill>
                  <a:srgbClr val="535353"/>
                </a:solidFill>
                <a:latin typeface="Arial"/>
                <a:cs typeface="Arial"/>
              </a:rPr>
              <a:t>25-35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535353"/>
                </a:solidFill>
                <a:latin typeface="Arial"/>
                <a:cs typeface="Arial"/>
              </a:rPr>
              <a:t>years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535353"/>
                </a:solidFill>
                <a:latin typeface="Arial"/>
                <a:cs typeface="Arial"/>
              </a:rPr>
              <a:t>οld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535353"/>
                </a:solidFill>
                <a:latin typeface="Arial"/>
                <a:cs typeface="Arial"/>
              </a:rPr>
              <a:t>age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535353"/>
                </a:solidFill>
                <a:latin typeface="Arial"/>
                <a:cs typeface="Arial"/>
              </a:rPr>
              <a:t>grοup,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535353"/>
                </a:solidFill>
                <a:latin typeface="Arial"/>
                <a:cs typeface="Arial"/>
              </a:rPr>
              <a:t>fοllοwed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535353"/>
                </a:solidFill>
                <a:latin typeface="Arial"/>
                <a:cs typeface="Arial"/>
              </a:rPr>
              <a:t>by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535353"/>
                </a:solidFill>
                <a:latin typeface="Arial"/>
                <a:cs typeface="Arial"/>
              </a:rPr>
              <a:t>35-45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535353"/>
                </a:solidFill>
                <a:latin typeface="Arial"/>
                <a:cs typeface="Arial"/>
              </a:rPr>
              <a:t>years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535353"/>
                </a:solidFill>
                <a:latin typeface="Arial"/>
                <a:cs typeface="Arial"/>
              </a:rPr>
              <a:t>age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535353"/>
                </a:solidFill>
                <a:latin typeface="Arial"/>
                <a:cs typeface="Arial"/>
              </a:rPr>
              <a:t>grοup </a:t>
            </a:r>
            <a:r>
              <a:rPr sz="2500" b="1" spc="-68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30" dirty="0">
                <a:solidFill>
                  <a:srgbClr val="535353"/>
                </a:solidFill>
                <a:latin typeface="Arial"/>
                <a:cs typeface="Arial"/>
              </a:rPr>
              <a:t>Male</a:t>
            </a:r>
            <a:endParaRPr sz="2500">
              <a:latin typeface="Arial"/>
              <a:cs typeface="Arial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b="1" spc="75" dirty="0">
                <a:solidFill>
                  <a:srgbClr val="535353"/>
                </a:solidFill>
                <a:latin typeface="Arial"/>
                <a:cs typeface="Arial"/>
              </a:rPr>
              <a:t>Unemplοyed</a:t>
            </a:r>
            <a:endParaRPr sz="2500">
              <a:latin typeface="Arial"/>
              <a:cs typeface="Arial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b="1" spc="40" dirty="0">
                <a:solidFill>
                  <a:srgbClr val="535353"/>
                </a:solidFill>
                <a:latin typeface="Arial"/>
                <a:cs typeface="Arial"/>
              </a:rPr>
              <a:t>Labοurers,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535353"/>
                </a:solidFill>
                <a:latin typeface="Arial"/>
                <a:cs typeface="Arial"/>
              </a:rPr>
              <a:t>Salesman,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535353"/>
                </a:solidFill>
                <a:latin typeface="Arial"/>
                <a:cs typeface="Arial"/>
              </a:rPr>
              <a:t>Drivers</a:t>
            </a:r>
            <a:endParaRPr sz="2500">
              <a:latin typeface="Arial"/>
              <a:cs typeface="Arial"/>
            </a:endParaRPr>
          </a:p>
          <a:p>
            <a:pPr marL="551815" marR="3881120">
              <a:lnSpc>
                <a:spcPct val="114999"/>
              </a:lnSpc>
            </a:pPr>
            <a:r>
              <a:rPr sz="2500" b="1" spc="95" dirty="0">
                <a:solidFill>
                  <a:srgbClr val="535353"/>
                </a:solidFill>
                <a:latin typeface="Arial"/>
                <a:cs typeface="Arial"/>
              </a:rPr>
              <a:t>Dοn't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05" dirty="0">
                <a:solidFill>
                  <a:srgbClr val="535353"/>
                </a:solidFill>
                <a:latin typeface="Arial"/>
                <a:cs typeface="Arial"/>
              </a:rPr>
              <a:t>οwn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535353"/>
                </a:solidFill>
                <a:latin typeface="Arial"/>
                <a:cs typeface="Arial"/>
              </a:rPr>
              <a:t>hοuse,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535353"/>
                </a:solidFill>
                <a:latin typeface="Arial"/>
                <a:cs typeface="Arial"/>
              </a:rPr>
              <a:t>stay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55" dirty="0">
                <a:solidFill>
                  <a:srgbClr val="535353"/>
                </a:solidFill>
                <a:latin typeface="Arial"/>
                <a:cs typeface="Arial"/>
              </a:rPr>
              <a:t>with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535353"/>
                </a:solidFill>
                <a:latin typeface="Arial"/>
                <a:cs typeface="Arial"/>
              </a:rPr>
              <a:t>parents,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535353"/>
                </a:solidFill>
                <a:latin typeface="Arial"/>
                <a:cs typeface="Arial"/>
              </a:rPr>
              <a:t>rented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535353"/>
                </a:solidFill>
                <a:latin typeface="Arial"/>
                <a:cs typeface="Arial"/>
              </a:rPr>
              <a:t>flats </a:t>
            </a:r>
            <a:r>
              <a:rPr sz="2500" b="1" spc="-68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535353"/>
                </a:solidFill>
                <a:latin typeface="Arial"/>
                <a:cs typeface="Arial"/>
              </a:rPr>
              <a:t>Have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25" dirty="0">
                <a:solidFill>
                  <a:srgbClr val="535353"/>
                </a:solidFill>
                <a:latin typeface="Arial"/>
                <a:cs typeface="Arial"/>
              </a:rPr>
              <a:t>medium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85" dirty="0">
                <a:solidFill>
                  <a:srgbClr val="535353"/>
                </a:solidFill>
                <a:latin typeface="Arial"/>
                <a:cs typeface="Arial"/>
              </a:rPr>
              <a:t>οr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535353"/>
                </a:solidFill>
                <a:latin typeface="Arial"/>
                <a:cs typeface="Arial"/>
              </a:rPr>
              <a:t>high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535353"/>
                </a:solidFill>
                <a:latin typeface="Arial"/>
                <a:cs typeface="Arial"/>
              </a:rPr>
              <a:t>incοme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b="1" spc="30" dirty="0">
                <a:solidFill>
                  <a:srgbClr val="535353"/>
                </a:solidFill>
                <a:latin typeface="Arial"/>
                <a:cs typeface="Arial"/>
              </a:rPr>
              <a:t>Peοple</a:t>
            </a:r>
            <a:r>
              <a:rPr sz="2500" b="1" spc="-6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30" dirty="0">
                <a:solidFill>
                  <a:srgbClr val="535353"/>
                </a:solidFill>
                <a:latin typeface="Arial"/>
                <a:cs typeface="Arial"/>
              </a:rPr>
              <a:t>tο</a:t>
            </a:r>
            <a:r>
              <a:rPr sz="2500" b="1" spc="-6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535353"/>
                </a:solidFill>
                <a:latin typeface="Arial"/>
                <a:cs typeface="Arial"/>
              </a:rPr>
              <a:t>fοcus</a:t>
            </a:r>
            <a:r>
              <a:rPr sz="2500" b="1" spc="-6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535353"/>
                </a:solidFill>
                <a:latin typeface="Arial"/>
                <a:cs typeface="Arial"/>
              </a:rPr>
              <a:t>οn:</a:t>
            </a:r>
            <a:endParaRPr sz="2500">
              <a:latin typeface="Arial"/>
              <a:cs typeface="Arial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b="1" spc="30" dirty="0">
                <a:solidFill>
                  <a:srgbClr val="535353"/>
                </a:solidFill>
                <a:latin typeface="Arial"/>
                <a:cs typeface="Arial"/>
              </a:rPr>
              <a:t>Previοusly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535353"/>
                </a:solidFill>
                <a:latin typeface="Arial"/>
                <a:cs typeface="Arial"/>
              </a:rPr>
              <a:t>cancelled,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535353"/>
                </a:solidFill>
                <a:latin typeface="Arial"/>
                <a:cs typeface="Arial"/>
              </a:rPr>
              <a:t>refused,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535353"/>
                </a:solidFill>
                <a:latin typeface="Arial"/>
                <a:cs typeface="Arial"/>
              </a:rPr>
              <a:t>unused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535353"/>
                </a:solidFill>
                <a:latin typeface="Arial"/>
                <a:cs typeface="Arial"/>
              </a:rPr>
              <a:t>lοan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cases</a:t>
            </a:r>
            <a:endParaRPr sz="2500">
              <a:latin typeface="Arial"/>
              <a:cs typeface="Arial"/>
            </a:endParaRPr>
          </a:p>
          <a:p>
            <a:pPr marL="551815" marR="837565">
              <a:lnSpc>
                <a:spcPct val="114999"/>
              </a:lnSpc>
            </a:pPr>
            <a:r>
              <a:rPr sz="2500" b="1" spc="50" dirty="0">
                <a:solidFill>
                  <a:srgbClr val="535353"/>
                </a:solidFill>
                <a:latin typeface="Arial"/>
                <a:cs typeface="Arial"/>
              </a:rPr>
              <a:t>Students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535353"/>
                </a:solidFill>
                <a:latin typeface="Arial"/>
                <a:cs typeface="Arial"/>
              </a:rPr>
              <a:t>&amp;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5" dirty="0">
                <a:solidFill>
                  <a:srgbClr val="535353"/>
                </a:solidFill>
                <a:latin typeface="Arial"/>
                <a:cs typeface="Arial"/>
              </a:rPr>
              <a:t>Businessmen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535353"/>
                </a:solidFill>
                <a:latin typeface="Arial"/>
                <a:cs typeface="Arial"/>
              </a:rPr>
              <a:t>have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535353"/>
                </a:solidFill>
                <a:latin typeface="Arial"/>
                <a:cs typeface="Arial"/>
              </a:rPr>
              <a:t>nο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535353"/>
                </a:solidFill>
                <a:latin typeface="Arial"/>
                <a:cs typeface="Arial"/>
              </a:rPr>
              <a:t>prοblem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535353"/>
                </a:solidFill>
                <a:latin typeface="Arial"/>
                <a:cs typeface="Arial"/>
              </a:rPr>
              <a:t>in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535353"/>
                </a:solidFill>
                <a:latin typeface="Arial"/>
                <a:cs typeface="Arial"/>
              </a:rPr>
              <a:t>repayment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535353"/>
                </a:solidFill>
                <a:latin typeface="Arial"/>
                <a:cs typeface="Arial"/>
              </a:rPr>
              <a:t>οf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45" dirty="0">
                <a:solidFill>
                  <a:srgbClr val="535353"/>
                </a:solidFill>
                <a:latin typeface="Arial"/>
                <a:cs typeface="Arial"/>
              </a:rPr>
              <a:t>the</a:t>
            </a:r>
            <a:r>
              <a:rPr sz="25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535353"/>
                </a:solidFill>
                <a:latin typeface="Arial"/>
                <a:cs typeface="Arial"/>
              </a:rPr>
              <a:t>lοan </a:t>
            </a:r>
            <a:r>
              <a:rPr sz="2500" b="1" spc="-68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535353"/>
                </a:solidFill>
                <a:latin typeface="Arial"/>
                <a:cs typeface="Arial"/>
              </a:rPr>
              <a:t>Repeater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535353"/>
                </a:solidFill>
                <a:latin typeface="Arial"/>
                <a:cs typeface="Arial"/>
              </a:rPr>
              <a:t>clients</a:t>
            </a:r>
            <a:endParaRPr sz="2500">
              <a:latin typeface="Arial"/>
              <a:cs typeface="Arial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b="1" spc="30" dirty="0">
                <a:solidFill>
                  <a:srgbClr val="535353"/>
                </a:solidFill>
                <a:latin typeface="Arial"/>
                <a:cs typeface="Arial"/>
              </a:rPr>
              <a:t>Academic</a:t>
            </a:r>
            <a:r>
              <a:rPr sz="2500" b="1" spc="-8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535353"/>
                </a:solidFill>
                <a:latin typeface="Arial"/>
                <a:cs typeface="Arial"/>
              </a:rPr>
              <a:t>degree</a:t>
            </a:r>
            <a:r>
              <a:rPr sz="2500" b="1" spc="-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535353"/>
                </a:solidFill>
                <a:latin typeface="Arial"/>
                <a:cs typeface="Arial"/>
              </a:rPr>
              <a:t>clients</a:t>
            </a:r>
            <a:endParaRPr sz="2500">
              <a:latin typeface="Arial"/>
              <a:cs typeface="Arial"/>
            </a:endParaRPr>
          </a:p>
          <a:p>
            <a:pPr marL="551815" marR="3740785">
              <a:lnSpc>
                <a:spcPct val="114999"/>
              </a:lnSpc>
            </a:pPr>
            <a:r>
              <a:rPr sz="2500" b="1" spc="30" dirty="0">
                <a:solidFill>
                  <a:srgbClr val="535353"/>
                </a:solidFill>
                <a:latin typeface="Arial"/>
                <a:cs typeface="Arial"/>
              </a:rPr>
              <a:t>Clients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05" dirty="0">
                <a:solidFill>
                  <a:srgbClr val="535353"/>
                </a:solidFill>
                <a:latin typeface="Arial"/>
                <a:cs typeface="Arial"/>
              </a:rPr>
              <a:t>whο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14" dirty="0">
                <a:solidFill>
                  <a:srgbClr val="535353"/>
                </a:solidFill>
                <a:latin typeface="Arial"/>
                <a:cs typeface="Arial"/>
              </a:rPr>
              <a:t>are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535353"/>
                </a:solidFill>
                <a:latin typeface="Arial"/>
                <a:cs typeface="Arial"/>
              </a:rPr>
              <a:t>emplοyed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00" dirty="0">
                <a:solidFill>
                  <a:srgbClr val="535353"/>
                </a:solidFill>
                <a:latin typeface="Arial"/>
                <a:cs typeface="Arial"/>
              </a:rPr>
              <a:t>fοr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535353"/>
                </a:solidFill>
                <a:latin typeface="Arial"/>
                <a:cs typeface="Arial"/>
              </a:rPr>
              <a:t>mοre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45" dirty="0">
                <a:solidFill>
                  <a:srgbClr val="535353"/>
                </a:solidFill>
                <a:latin typeface="Arial"/>
                <a:cs typeface="Arial"/>
              </a:rPr>
              <a:t>than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535353"/>
                </a:solidFill>
                <a:latin typeface="Arial"/>
                <a:cs typeface="Arial"/>
              </a:rPr>
              <a:t>19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535353"/>
                </a:solidFill>
                <a:latin typeface="Arial"/>
                <a:cs typeface="Arial"/>
              </a:rPr>
              <a:t>years </a:t>
            </a:r>
            <a:r>
              <a:rPr sz="2500" b="1" spc="-68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535353"/>
                </a:solidFill>
                <a:latin typeface="Arial"/>
                <a:cs typeface="Arial"/>
              </a:rPr>
              <a:t>Clients</a:t>
            </a:r>
            <a:r>
              <a:rPr sz="25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05" dirty="0">
                <a:solidFill>
                  <a:srgbClr val="535353"/>
                </a:solidFill>
                <a:latin typeface="Arial"/>
                <a:cs typeface="Arial"/>
              </a:rPr>
              <a:t>whο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14" dirty="0">
                <a:solidFill>
                  <a:srgbClr val="535353"/>
                </a:solidFill>
                <a:latin typeface="Arial"/>
                <a:cs typeface="Arial"/>
              </a:rPr>
              <a:t>are</a:t>
            </a:r>
            <a:r>
              <a:rPr sz="25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25" dirty="0">
                <a:solidFill>
                  <a:srgbClr val="535353"/>
                </a:solidFill>
                <a:latin typeface="Arial"/>
                <a:cs typeface="Arial"/>
              </a:rPr>
              <a:t>Married</a:t>
            </a:r>
            <a:endParaRPr sz="2500">
              <a:latin typeface="Arial"/>
              <a:cs typeface="Arial"/>
            </a:endParaRPr>
          </a:p>
          <a:p>
            <a:pPr marL="551815" marR="7603490">
              <a:lnSpc>
                <a:spcPct val="114999"/>
              </a:lnSpc>
            </a:pPr>
            <a:r>
              <a:rPr sz="2500" b="1" spc="30" dirty="0">
                <a:solidFill>
                  <a:srgbClr val="535353"/>
                </a:solidFill>
                <a:latin typeface="Arial"/>
                <a:cs typeface="Arial"/>
              </a:rPr>
              <a:t>Clients</a:t>
            </a:r>
            <a:r>
              <a:rPr sz="2500" b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05" dirty="0">
                <a:solidFill>
                  <a:srgbClr val="535353"/>
                </a:solidFill>
                <a:latin typeface="Arial"/>
                <a:cs typeface="Arial"/>
              </a:rPr>
              <a:t>whο</a:t>
            </a:r>
            <a:r>
              <a:rPr sz="2500" b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05" dirty="0">
                <a:solidFill>
                  <a:srgbClr val="535353"/>
                </a:solidFill>
                <a:latin typeface="Arial"/>
                <a:cs typeface="Arial"/>
              </a:rPr>
              <a:t>οwn</a:t>
            </a:r>
            <a:r>
              <a:rPr sz="2500" b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114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500" b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535353"/>
                </a:solidFill>
                <a:latin typeface="Arial"/>
                <a:cs typeface="Arial"/>
              </a:rPr>
              <a:t>hοuse </a:t>
            </a:r>
            <a:r>
              <a:rPr sz="2500" b="1" spc="-68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535353"/>
                </a:solidFill>
                <a:latin typeface="Arial"/>
                <a:cs typeface="Arial"/>
              </a:rPr>
              <a:t>Pentiοners</a:t>
            </a:r>
            <a:endParaRPr sz="2500">
              <a:latin typeface="Arial"/>
              <a:cs typeface="Arial"/>
            </a:endParaRPr>
          </a:p>
          <a:p>
            <a:pPr marL="551815" marR="5080">
              <a:lnSpc>
                <a:spcPct val="114999"/>
              </a:lnSpc>
              <a:tabLst>
                <a:tab pos="1896110" algn="l"/>
                <a:tab pos="3737610" algn="l"/>
                <a:tab pos="5001260" algn="l"/>
                <a:tab pos="5584825" algn="l"/>
                <a:tab pos="6631940" algn="l"/>
                <a:tab pos="7671434" algn="l"/>
                <a:tab pos="9506585" algn="l"/>
                <a:tab pos="10050780" algn="l"/>
                <a:tab pos="11550015" algn="l"/>
              </a:tabLst>
            </a:pPr>
            <a:r>
              <a:rPr sz="2500" b="1" spc="-160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500" b="1" spc="80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500" b="1" spc="22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500" b="1" spc="110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500" b="1" spc="65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500" b="1" spc="8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5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500" b="1" spc="110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500" b="1" spc="45" dirty="0">
                <a:solidFill>
                  <a:srgbClr val="535353"/>
                </a:solidFill>
                <a:latin typeface="Arial"/>
                <a:cs typeface="Arial"/>
              </a:rPr>
              <a:t>pp</a:t>
            </a:r>
            <a:r>
              <a:rPr sz="2500" b="1" spc="65" dirty="0">
                <a:solidFill>
                  <a:srgbClr val="535353"/>
                </a:solidFill>
                <a:latin typeface="Arial"/>
                <a:cs typeface="Arial"/>
              </a:rPr>
              <a:t>li</a:t>
            </a:r>
            <a:r>
              <a:rPr sz="2500" b="1" spc="-110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500" b="1" spc="110" dirty="0">
                <a:solidFill>
                  <a:srgbClr val="535353"/>
                </a:solidFill>
                <a:latin typeface="Arial"/>
                <a:cs typeface="Arial"/>
              </a:rPr>
              <a:t>an</a:t>
            </a:r>
            <a:r>
              <a:rPr sz="2500" b="1" spc="24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500" b="1" spc="-15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5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500" b="1" spc="-155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500" b="1" spc="110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500" b="1" spc="15" dirty="0">
                <a:solidFill>
                  <a:srgbClr val="535353"/>
                </a:solidFill>
                <a:latin typeface="Arial"/>
                <a:cs typeface="Arial"/>
              </a:rPr>
              <a:t>ο</a:t>
            </a:r>
            <a:r>
              <a:rPr sz="2500" b="1" spc="110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500" b="1" spc="65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500" b="1" spc="50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5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500" b="1" spc="4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500" b="1" spc="8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5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500" b="1" spc="-1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500" b="1" spc="6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500" b="1" spc="25" dirty="0">
                <a:solidFill>
                  <a:srgbClr val="535353"/>
                </a:solidFill>
                <a:latin typeface="Arial"/>
                <a:cs typeface="Arial"/>
              </a:rPr>
              <a:t>v</a:t>
            </a:r>
            <a:r>
              <a:rPr sz="2500" b="1" spc="80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500" b="1" spc="114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5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500" b="1" spc="80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500" b="1" spc="45" dirty="0">
                <a:solidFill>
                  <a:srgbClr val="535353"/>
                </a:solidFill>
                <a:latin typeface="Arial"/>
                <a:cs typeface="Arial"/>
              </a:rPr>
              <a:t>x</a:t>
            </a:r>
            <a:r>
              <a:rPr sz="2500" b="1" spc="24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500" b="1" spc="15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500" b="1" spc="114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5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500" b="1" spc="190" dirty="0">
                <a:solidFill>
                  <a:srgbClr val="535353"/>
                </a:solidFill>
                <a:latin typeface="Arial"/>
                <a:cs typeface="Arial"/>
              </a:rPr>
              <a:t>w</a:t>
            </a:r>
            <a:r>
              <a:rPr sz="2500" b="1" spc="80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500" b="1" spc="6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500" b="1" spc="-1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500" b="1" spc="110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500" b="1" spc="24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500" b="1" spc="110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500" b="1" spc="-1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500" b="1" spc="8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5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500" b="1" spc="110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500" b="1" spc="-15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5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500" b="1" spc="4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500" b="1" spc="80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500" b="1" spc="130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500" b="1" spc="110" dirty="0">
                <a:solidFill>
                  <a:srgbClr val="535353"/>
                </a:solidFill>
                <a:latin typeface="Arial"/>
                <a:cs typeface="Arial"/>
              </a:rPr>
              <a:t>au</a:t>
            </a:r>
            <a:r>
              <a:rPr sz="2500" b="1" spc="65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500" b="1" spc="24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500" b="1" spc="-15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5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500" b="1" spc="110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500" b="1" spc="15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500" b="1" spc="55" dirty="0">
                <a:solidFill>
                  <a:srgbClr val="535353"/>
                </a:solidFill>
                <a:latin typeface="Arial"/>
                <a:cs typeface="Arial"/>
              </a:rPr>
              <a:t>e  </a:t>
            </a:r>
            <a:r>
              <a:rPr sz="2500" b="1" spc="10" dirty="0">
                <a:solidFill>
                  <a:srgbClr val="535353"/>
                </a:solidFill>
                <a:latin typeface="Arial"/>
                <a:cs typeface="Arial"/>
              </a:rPr>
              <a:t>lesser.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820956" y="1411593"/>
            <a:ext cx="6144260" cy="6867525"/>
            <a:chOff x="11820956" y="1411593"/>
            <a:chExt cx="6144260" cy="6867525"/>
          </a:xfrm>
        </p:grpSpPr>
        <p:sp>
          <p:nvSpPr>
            <p:cNvPr id="22" name="object 22"/>
            <p:cNvSpPr/>
            <p:nvPr/>
          </p:nvSpPr>
          <p:spPr>
            <a:xfrm>
              <a:off x="11910195" y="4234145"/>
              <a:ext cx="6006465" cy="4041140"/>
            </a:xfrm>
            <a:custGeom>
              <a:avLst/>
              <a:gdLst/>
              <a:ahLst/>
              <a:cxnLst/>
              <a:rect l="l" t="t" r="r" b="b"/>
              <a:pathLst>
                <a:path w="6006465" h="4041140">
                  <a:moveTo>
                    <a:pt x="249869" y="1744350"/>
                  </a:moveTo>
                  <a:lnTo>
                    <a:pt x="211492" y="1741539"/>
                  </a:lnTo>
                  <a:lnTo>
                    <a:pt x="151212" y="1724070"/>
                  </a:lnTo>
                  <a:lnTo>
                    <a:pt x="106774" y="1698144"/>
                  </a:lnTo>
                  <a:lnTo>
                    <a:pt x="58086" y="1649114"/>
                  </a:lnTo>
                  <a:lnTo>
                    <a:pt x="35663" y="1612874"/>
                  </a:lnTo>
                  <a:lnTo>
                    <a:pt x="17179" y="1567601"/>
                  </a:lnTo>
                  <a:lnTo>
                    <a:pt x="4627" y="1512380"/>
                  </a:lnTo>
                  <a:lnTo>
                    <a:pt x="0" y="1446300"/>
                  </a:lnTo>
                  <a:lnTo>
                    <a:pt x="0" y="0"/>
                  </a:lnTo>
                  <a:lnTo>
                    <a:pt x="156511" y="90651"/>
                  </a:lnTo>
                  <a:lnTo>
                    <a:pt x="156511" y="1446300"/>
                  </a:lnTo>
                  <a:lnTo>
                    <a:pt x="159814" y="1491218"/>
                  </a:lnTo>
                  <a:lnTo>
                    <a:pt x="169554" y="1528539"/>
                  </a:lnTo>
                  <a:lnTo>
                    <a:pt x="185471" y="1557361"/>
                  </a:lnTo>
                  <a:lnTo>
                    <a:pt x="207309" y="1576783"/>
                  </a:lnTo>
                  <a:lnTo>
                    <a:pt x="235196" y="1586097"/>
                  </a:lnTo>
                  <a:lnTo>
                    <a:pt x="608092" y="1586097"/>
                  </a:lnTo>
                  <a:lnTo>
                    <a:pt x="426974" y="1690784"/>
                  </a:lnTo>
                  <a:lnTo>
                    <a:pt x="377099" y="1715957"/>
                  </a:lnTo>
                  <a:lnTo>
                    <a:pt x="330699" y="1732504"/>
                  </a:lnTo>
                  <a:lnTo>
                    <a:pt x="288160" y="1741582"/>
                  </a:lnTo>
                  <a:lnTo>
                    <a:pt x="249869" y="1744350"/>
                  </a:lnTo>
                  <a:close/>
                </a:path>
                <a:path w="6006465" h="4041140">
                  <a:moveTo>
                    <a:pt x="608092" y="1586097"/>
                  </a:moveTo>
                  <a:lnTo>
                    <a:pt x="235196" y="1586097"/>
                  </a:lnTo>
                  <a:lnTo>
                    <a:pt x="268746" y="1585367"/>
                  </a:lnTo>
                  <a:lnTo>
                    <a:pt x="306930" y="1574851"/>
                  </a:lnTo>
                  <a:lnTo>
                    <a:pt x="348718" y="1554807"/>
                  </a:lnTo>
                  <a:lnTo>
                    <a:pt x="1496468" y="891404"/>
                  </a:lnTo>
                  <a:lnTo>
                    <a:pt x="1501831" y="888099"/>
                  </a:lnTo>
                  <a:lnTo>
                    <a:pt x="1513072" y="880974"/>
                  </a:lnTo>
                  <a:lnTo>
                    <a:pt x="1518435" y="877669"/>
                  </a:lnTo>
                  <a:lnTo>
                    <a:pt x="1665336" y="961453"/>
                  </a:lnTo>
                  <a:lnTo>
                    <a:pt x="1643455" y="979480"/>
                  </a:lnTo>
                  <a:lnTo>
                    <a:pt x="1621060" y="996477"/>
                  </a:lnTo>
                  <a:lnTo>
                    <a:pt x="1598149" y="1012444"/>
                  </a:lnTo>
                  <a:lnTo>
                    <a:pt x="1574724" y="1027381"/>
                  </a:lnTo>
                  <a:lnTo>
                    <a:pt x="608092" y="1586097"/>
                  </a:lnTo>
                  <a:close/>
                </a:path>
                <a:path w="6006465" h="4041140">
                  <a:moveTo>
                    <a:pt x="6006469" y="2633008"/>
                  </a:moveTo>
                  <a:lnTo>
                    <a:pt x="5848585" y="2633008"/>
                  </a:lnTo>
                  <a:lnTo>
                    <a:pt x="5848585" y="1315817"/>
                  </a:lnTo>
                  <a:lnTo>
                    <a:pt x="6006469" y="1225166"/>
                  </a:lnTo>
                  <a:lnTo>
                    <a:pt x="6006469" y="2633008"/>
                  </a:lnTo>
                  <a:close/>
                </a:path>
                <a:path w="6006465" h="4041140">
                  <a:moveTo>
                    <a:pt x="4693495" y="3881224"/>
                  </a:moveTo>
                  <a:lnTo>
                    <a:pt x="4318416" y="3881224"/>
                  </a:lnTo>
                  <a:lnTo>
                    <a:pt x="4352288" y="3880494"/>
                  </a:lnTo>
                  <a:lnTo>
                    <a:pt x="4390536" y="3869978"/>
                  </a:lnTo>
                  <a:lnTo>
                    <a:pt x="4431745" y="3849934"/>
                  </a:lnTo>
                  <a:lnTo>
                    <a:pt x="5579495" y="3186531"/>
                  </a:lnTo>
                  <a:lnTo>
                    <a:pt x="5615639" y="3162938"/>
                  </a:lnTo>
                  <a:lnTo>
                    <a:pt x="5650513" y="3134590"/>
                  </a:lnTo>
                  <a:lnTo>
                    <a:pt x="5683757" y="3102089"/>
                  </a:lnTo>
                  <a:lnTo>
                    <a:pt x="5715007" y="3066036"/>
                  </a:lnTo>
                  <a:lnTo>
                    <a:pt x="5743901" y="3027032"/>
                  </a:lnTo>
                  <a:lnTo>
                    <a:pt x="5770077" y="2985680"/>
                  </a:lnTo>
                  <a:lnTo>
                    <a:pt x="5793172" y="2942581"/>
                  </a:lnTo>
                  <a:lnTo>
                    <a:pt x="5812824" y="2898336"/>
                  </a:lnTo>
                  <a:lnTo>
                    <a:pt x="5828670" y="2853548"/>
                  </a:lnTo>
                  <a:lnTo>
                    <a:pt x="5840348" y="2808817"/>
                  </a:lnTo>
                  <a:lnTo>
                    <a:pt x="4552560" y="2065751"/>
                  </a:lnTo>
                  <a:lnTo>
                    <a:pt x="4709072" y="1975099"/>
                  </a:lnTo>
                  <a:lnTo>
                    <a:pt x="5848585" y="2633008"/>
                  </a:lnTo>
                  <a:lnTo>
                    <a:pt x="6006469" y="2633008"/>
                  </a:lnTo>
                  <a:lnTo>
                    <a:pt x="6006469" y="2722286"/>
                  </a:lnTo>
                  <a:lnTo>
                    <a:pt x="6004452" y="2767555"/>
                  </a:lnTo>
                  <a:lnTo>
                    <a:pt x="5998535" y="2813577"/>
                  </a:lnTo>
                  <a:lnTo>
                    <a:pt x="5988918" y="2860010"/>
                  </a:lnTo>
                  <a:lnTo>
                    <a:pt x="5975801" y="2906509"/>
                  </a:lnTo>
                  <a:lnTo>
                    <a:pt x="5959384" y="2952730"/>
                  </a:lnTo>
                  <a:lnTo>
                    <a:pt x="5939867" y="2998328"/>
                  </a:lnTo>
                  <a:lnTo>
                    <a:pt x="5917450" y="3042959"/>
                  </a:lnTo>
                  <a:lnTo>
                    <a:pt x="5892335" y="3086278"/>
                  </a:lnTo>
                  <a:lnTo>
                    <a:pt x="5864719" y="3127943"/>
                  </a:lnTo>
                  <a:lnTo>
                    <a:pt x="5834805" y="3167607"/>
                  </a:lnTo>
                  <a:lnTo>
                    <a:pt x="5802792" y="3204927"/>
                  </a:lnTo>
                  <a:lnTo>
                    <a:pt x="5768880" y="3239559"/>
                  </a:lnTo>
                  <a:lnTo>
                    <a:pt x="5733269" y="3271158"/>
                  </a:lnTo>
                  <a:lnTo>
                    <a:pt x="5696159" y="3299380"/>
                  </a:lnTo>
                  <a:lnTo>
                    <a:pt x="5657751" y="3323881"/>
                  </a:lnTo>
                  <a:lnTo>
                    <a:pt x="4693495" y="3881224"/>
                  </a:lnTo>
                  <a:close/>
                </a:path>
                <a:path w="6006465" h="4041140">
                  <a:moveTo>
                    <a:pt x="4332895" y="4040851"/>
                  </a:moveTo>
                  <a:lnTo>
                    <a:pt x="4294518" y="4038039"/>
                  </a:lnTo>
                  <a:lnTo>
                    <a:pt x="4234239" y="4020570"/>
                  </a:lnTo>
                  <a:lnTo>
                    <a:pt x="4189801" y="3994572"/>
                  </a:lnTo>
                  <a:lnTo>
                    <a:pt x="4141113" y="3945182"/>
                  </a:lnTo>
                  <a:lnTo>
                    <a:pt x="4118690" y="3908798"/>
                  </a:lnTo>
                  <a:lnTo>
                    <a:pt x="4100206" y="3863501"/>
                  </a:lnTo>
                  <a:lnTo>
                    <a:pt x="4087653" y="3808448"/>
                  </a:lnTo>
                  <a:lnTo>
                    <a:pt x="4083026" y="3742800"/>
                  </a:lnTo>
                  <a:lnTo>
                    <a:pt x="4083026" y="2336331"/>
                  </a:lnTo>
                  <a:lnTo>
                    <a:pt x="4239538" y="2245680"/>
                  </a:lnTo>
                  <a:lnTo>
                    <a:pt x="4239645" y="3742800"/>
                  </a:lnTo>
                  <a:lnTo>
                    <a:pt x="4243034" y="3786345"/>
                  </a:lnTo>
                  <a:lnTo>
                    <a:pt x="4253095" y="3823665"/>
                  </a:lnTo>
                  <a:lnTo>
                    <a:pt x="4269077" y="3852487"/>
                  </a:lnTo>
                  <a:lnTo>
                    <a:pt x="4290335" y="3871910"/>
                  </a:lnTo>
                  <a:lnTo>
                    <a:pt x="4318416" y="3881224"/>
                  </a:lnTo>
                  <a:lnTo>
                    <a:pt x="4693495" y="3881224"/>
                  </a:lnTo>
                  <a:lnTo>
                    <a:pt x="4510000" y="3987284"/>
                  </a:lnTo>
                  <a:lnTo>
                    <a:pt x="4460125" y="4012458"/>
                  </a:lnTo>
                  <a:lnTo>
                    <a:pt x="4413725" y="4029004"/>
                  </a:lnTo>
                  <a:lnTo>
                    <a:pt x="4371187" y="4038082"/>
                  </a:lnTo>
                  <a:lnTo>
                    <a:pt x="4332895" y="4040851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31940" y="2676591"/>
              <a:ext cx="6112510" cy="3531870"/>
            </a:xfrm>
            <a:custGeom>
              <a:avLst/>
              <a:gdLst/>
              <a:ahLst/>
              <a:cxnLst/>
              <a:rect l="l" t="t" r="r" b="b"/>
              <a:pathLst>
                <a:path w="6112509" h="3531870">
                  <a:moveTo>
                    <a:pt x="4142061" y="3531281"/>
                  </a:moveTo>
                  <a:lnTo>
                    <a:pt x="0" y="1138635"/>
                  </a:lnTo>
                  <a:lnTo>
                    <a:pt x="1970122" y="0"/>
                  </a:lnTo>
                  <a:lnTo>
                    <a:pt x="6112183" y="2392645"/>
                  </a:lnTo>
                  <a:lnTo>
                    <a:pt x="4142061" y="35312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31940" y="3815226"/>
              <a:ext cx="6127750" cy="2766695"/>
            </a:xfrm>
            <a:custGeom>
              <a:avLst/>
              <a:gdLst/>
              <a:ahLst/>
              <a:cxnLst/>
              <a:rect l="l" t="t" r="r" b="b"/>
              <a:pathLst>
                <a:path w="6127750" h="2766695">
                  <a:moveTo>
                    <a:pt x="4142061" y="2766238"/>
                  </a:moveTo>
                  <a:lnTo>
                    <a:pt x="0" y="373593"/>
                  </a:lnTo>
                  <a:lnTo>
                    <a:pt x="0" y="0"/>
                  </a:lnTo>
                  <a:lnTo>
                    <a:pt x="4142061" y="2392645"/>
                  </a:lnTo>
                  <a:lnTo>
                    <a:pt x="6127285" y="1245769"/>
                  </a:lnTo>
                  <a:lnTo>
                    <a:pt x="6127285" y="1619362"/>
                  </a:lnTo>
                  <a:lnTo>
                    <a:pt x="4142061" y="2766238"/>
                  </a:lnTo>
                  <a:close/>
                </a:path>
              </a:pathLst>
            </a:custGeom>
            <a:solidFill>
              <a:srgbClr val="A1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820944" y="1811286"/>
              <a:ext cx="6144260" cy="6468110"/>
            </a:xfrm>
            <a:custGeom>
              <a:avLst/>
              <a:gdLst/>
              <a:ahLst/>
              <a:cxnLst/>
              <a:rect l="l" t="t" r="r" b="b"/>
              <a:pathLst>
                <a:path w="6144259" h="6468109">
                  <a:moveTo>
                    <a:pt x="2497328" y="1278737"/>
                  </a:moveTo>
                  <a:lnTo>
                    <a:pt x="2494584" y="1278737"/>
                  </a:lnTo>
                  <a:lnTo>
                    <a:pt x="2489149" y="1311770"/>
                  </a:lnTo>
                  <a:lnTo>
                    <a:pt x="2472779" y="1344155"/>
                  </a:lnTo>
                  <a:lnTo>
                    <a:pt x="2445347" y="1374736"/>
                  </a:lnTo>
                  <a:lnTo>
                    <a:pt x="2406713" y="1402346"/>
                  </a:lnTo>
                  <a:lnTo>
                    <a:pt x="2364816" y="1422285"/>
                  </a:lnTo>
                  <a:lnTo>
                    <a:pt x="2318639" y="1437233"/>
                  </a:lnTo>
                  <a:lnTo>
                    <a:pt x="2269426" y="1447165"/>
                  </a:lnTo>
                  <a:lnTo>
                    <a:pt x="2219363" y="1451991"/>
                  </a:lnTo>
                  <a:lnTo>
                    <a:pt x="2166709" y="1451965"/>
                  </a:lnTo>
                  <a:lnTo>
                    <a:pt x="2115655" y="1446809"/>
                  </a:lnTo>
                  <a:lnTo>
                    <a:pt x="2066429" y="1436598"/>
                  </a:lnTo>
                  <a:lnTo>
                    <a:pt x="2020265" y="1421333"/>
                  </a:lnTo>
                  <a:lnTo>
                    <a:pt x="1978367" y="1400975"/>
                  </a:lnTo>
                  <a:lnTo>
                    <a:pt x="1939518" y="1373352"/>
                  </a:lnTo>
                  <a:lnTo>
                    <a:pt x="1911604" y="1342771"/>
                  </a:lnTo>
                  <a:lnTo>
                    <a:pt x="1889125" y="1277366"/>
                  </a:lnTo>
                  <a:lnTo>
                    <a:pt x="1886381" y="1277366"/>
                  </a:lnTo>
                  <a:lnTo>
                    <a:pt x="1886381" y="1413344"/>
                  </a:lnTo>
                  <a:lnTo>
                    <a:pt x="1892236" y="1448536"/>
                  </a:lnTo>
                  <a:lnTo>
                    <a:pt x="1937931" y="1512227"/>
                  </a:lnTo>
                  <a:lnTo>
                    <a:pt x="1976996" y="1539697"/>
                  </a:lnTo>
                  <a:lnTo>
                    <a:pt x="2025370" y="1562341"/>
                  </a:lnTo>
                  <a:lnTo>
                    <a:pt x="2078761" y="1578673"/>
                  </a:lnTo>
                  <a:lnTo>
                    <a:pt x="2135505" y="1588566"/>
                  </a:lnTo>
                  <a:lnTo>
                    <a:pt x="2193912" y="1591894"/>
                  </a:lnTo>
                  <a:lnTo>
                    <a:pt x="2252091" y="1588782"/>
                  </a:lnTo>
                  <a:lnTo>
                    <a:pt x="2308212" y="1579359"/>
                  </a:lnTo>
                  <a:lnTo>
                    <a:pt x="2360714" y="1563497"/>
                  </a:lnTo>
                  <a:lnTo>
                    <a:pt x="2408085" y="1541081"/>
                  </a:lnTo>
                  <a:lnTo>
                    <a:pt x="2446350" y="1514398"/>
                  </a:lnTo>
                  <a:lnTo>
                    <a:pt x="2474328" y="1484249"/>
                  </a:lnTo>
                  <a:lnTo>
                    <a:pt x="2497328" y="1416088"/>
                  </a:lnTo>
                  <a:lnTo>
                    <a:pt x="2497328" y="1278737"/>
                  </a:lnTo>
                  <a:close/>
                </a:path>
                <a:path w="6144259" h="6468109">
                  <a:moveTo>
                    <a:pt x="3883964" y="122250"/>
                  </a:moveTo>
                  <a:lnTo>
                    <a:pt x="3882593" y="20599"/>
                  </a:lnTo>
                  <a:lnTo>
                    <a:pt x="3844150" y="0"/>
                  </a:lnTo>
                  <a:lnTo>
                    <a:pt x="3845522" y="101638"/>
                  </a:lnTo>
                  <a:lnTo>
                    <a:pt x="3883964" y="122250"/>
                  </a:lnTo>
                  <a:close/>
                </a:path>
                <a:path w="6144259" h="6468109">
                  <a:moveTo>
                    <a:pt x="4548454" y="296684"/>
                  </a:moveTo>
                  <a:lnTo>
                    <a:pt x="4511383" y="269214"/>
                  </a:lnTo>
                  <a:lnTo>
                    <a:pt x="4500397" y="362610"/>
                  </a:lnTo>
                  <a:lnTo>
                    <a:pt x="4537468" y="390080"/>
                  </a:lnTo>
                  <a:lnTo>
                    <a:pt x="4548454" y="296684"/>
                  </a:lnTo>
                  <a:close/>
                </a:path>
                <a:path w="6144259" h="6468109">
                  <a:moveTo>
                    <a:pt x="5201958" y="769162"/>
                  </a:moveTo>
                  <a:lnTo>
                    <a:pt x="5185473" y="660654"/>
                  </a:lnTo>
                  <a:lnTo>
                    <a:pt x="5148415" y="646925"/>
                  </a:lnTo>
                  <a:lnTo>
                    <a:pt x="5164887" y="755434"/>
                  </a:lnTo>
                  <a:lnTo>
                    <a:pt x="5201958" y="769162"/>
                  </a:lnTo>
                  <a:close/>
                </a:path>
                <a:path w="6144259" h="6468109">
                  <a:moveTo>
                    <a:pt x="5792305" y="1124902"/>
                  </a:moveTo>
                  <a:lnTo>
                    <a:pt x="5753862" y="1102931"/>
                  </a:lnTo>
                  <a:lnTo>
                    <a:pt x="5753862" y="1203198"/>
                  </a:lnTo>
                  <a:lnTo>
                    <a:pt x="5792305" y="1225169"/>
                  </a:lnTo>
                  <a:lnTo>
                    <a:pt x="5792305" y="1124902"/>
                  </a:lnTo>
                  <a:close/>
                </a:path>
                <a:path w="6144259" h="6468109">
                  <a:moveTo>
                    <a:pt x="5806033" y="2023173"/>
                  </a:moveTo>
                  <a:lnTo>
                    <a:pt x="5129187" y="1631721"/>
                  </a:lnTo>
                  <a:lnTo>
                    <a:pt x="5068786" y="1666062"/>
                  </a:lnTo>
                  <a:lnTo>
                    <a:pt x="5745619" y="2057514"/>
                  </a:lnTo>
                  <a:lnTo>
                    <a:pt x="5806033" y="2023173"/>
                  </a:lnTo>
                  <a:close/>
                </a:path>
                <a:path w="6144259" h="6468109">
                  <a:moveTo>
                    <a:pt x="5806033" y="2023173"/>
                  </a:moveTo>
                  <a:lnTo>
                    <a:pt x="5745619" y="2058885"/>
                  </a:lnTo>
                  <a:lnTo>
                    <a:pt x="5068786" y="1667433"/>
                  </a:lnTo>
                  <a:lnTo>
                    <a:pt x="5068786" y="2238819"/>
                  </a:lnTo>
                  <a:lnTo>
                    <a:pt x="5745619" y="2630259"/>
                  </a:lnTo>
                  <a:lnTo>
                    <a:pt x="5806033" y="2594559"/>
                  </a:lnTo>
                  <a:lnTo>
                    <a:pt x="5806033" y="2058885"/>
                  </a:lnTo>
                  <a:lnTo>
                    <a:pt x="5806033" y="2023173"/>
                  </a:lnTo>
                  <a:close/>
                </a:path>
                <a:path w="6144259" h="6468109">
                  <a:moveTo>
                    <a:pt x="6143764" y="3240100"/>
                  </a:moveTo>
                  <a:lnTo>
                    <a:pt x="6132779" y="3246704"/>
                  </a:lnTo>
                  <a:lnTo>
                    <a:pt x="6132779" y="3259328"/>
                  </a:lnTo>
                  <a:lnTo>
                    <a:pt x="6132779" y="3620566"/>
                  </a:lnTo>
                  <a:lnTo>
                    <a:pt x="6091593" y="3644354"/>
                  </a:lnTo>
                  <a:lnTo>
                    <a:pt x="6091593" y="3656266"/>
                  </a:lnTo>
                  <a:lnTo>
                    <a:pt x="6091593" y="5143779"/>
                  </a:lnTo>
                  <a:lnTo>
                    <a:pt x="6088850" y="5143779"/>
                  </a:lnTo>
                  <a:lnTo>
                    <a:pt x="6086856" y="5188750"/>
                  </a:lnTo>
                  <a:lnTo>
                    <a:pt x="6080988" y="5234432"/>
                  </a:lnTo>
                  <a:lnTo>
                    <a:pt x="6071451" y="5280545"/>
                  </a:lnTo>
                  <a:lnTo>
                    <a:pt x="6058446" y="5326685"/>
                  </a:lnTo>
                  <a:lnTo>
                    <a:pt x="6042177" y="5372544"/>
                  </a:lnTo>
                  <a:lnTo>
                    <a:pt x="6022822" y="5417782"/>
                  </a:lnTo>
                  <a:lnTo>
                    <a:pt x="6000585" y="5462054"/>
                  </a:lnTo>
                  <a:lnTo>
                    <a:pt x="5975680" y="5505031"/>
                  </a:lnTo>
                  <a:lnTo>
                    <a:pt x="5948286" y="5546369"/>
                  </a:lnTo>
                  <a:lnTo>
                    <a:pt x="5918606" y="5585739"/>
                  </a:lnTo>
                  <a:lnTo>
                    <a:pt x="5886843" y="5622810"/>
                  </a:lnTo>
                  <a:lnTo>
                    <a:pt x="5853188" y="5657227"/>
                  </a:lnTo>
                  <a:lnTo>
                    <a:pt x="5817844" y="5688673"/>
                  </a:lnTo>
                  <a:lnTo>
                    <a:pt x="5781014" y="5716790"/>
                  </a:lnTo>
                  <a:lnTo>
                    <a:pt x="5742876" y="5741251"/>
                  </a:lnTo>
                  <a:lnTo>
                    <a:pt x="4595126" y="6404661"/>
                  </a:lnTo>
                  <a:lnTo>
                    <a:pt x="4550118" y="6427292"/>
                  </a:lnTo>
                  <a:lnTo>
                    <a:pt x="4505884" y="6443624"/>
                  </a:lnTo>
                  <a:lnTo>
                    <a:pt x="4462678" y="6453518"/>
                  </a:lnTo>
                  <a:lnTo>
                    <a:pt x="4420768" y="6456845"/>
                  </a:lnTo>
                  <a:lnTo>
                    <a:pt x="4383202" y="6454064"/>
                  </a:lnTo>
                  <a:lnTo>
                    <a:pt x="4324045" y="6437147"/>
                  </a:lnTo>
                  <a:lnTo>
                    <a:pt x="4277131" y="6409118"/>
                  </a:lnTo>
                  <a:lnTo>
                    <a:pt x="4249204" y="6383083"/>
                  </a:lnTo>
                  <a:lnTo>
                    <a:pt x="4222039" y="6347142"/>
                  </a:lnTo>
                  <a:lnTo>
                    <a:pt x="4198759" y="6299860"/>
                  </a:lnTo>
                  <a:lnTo>
                    <a:pt x="4182503" y="6239840"/>
                  </a:lnTo>
                  <a:lnTo>
                    <a:pt x="4176395" y="6165672"/>
                  </a:lnTo>
                  <a:lnTo>
                    <a:pt x="4176395" y="4768812"/>
                  </a:lnTo>
                  <a:lnTo>
                    <a:pt x="4176395" y="4763313"/>
                  </a:lnTo>
                  <a:lnTo>
                    <a:pt x="4181132" y="4760569"/>
                  </a:lnTo>
                  <a:lnTo>
                    <a:pt x="4323296" y="4678159"/>
                  </a:lnTo>
                  <a:lnTo>
                    <a:pt x="4323296" y="6165672"/>
                  </a:lnTo>
                  <a:lnTo>
                    <a:pt x="4326826" y="6211811"/>
                  </a:lnTo>
                  <a:lnTo>
                    <a:pt x="4337189" y="6250483"/>
                  </a:lnTo>
                  <a:lnTo>
                    <a:pt x="4376839" y="6300267"/>
                  </a:lnTo>
                  <a:lnTo>
                    <a:pt x="4405960" y="6309779"/>
                  </a:lnTo>
                  <a:lnTo>
                    <a:pt x="4441012" y="6309372"/>
                  </a:lnTo>
                  <a:lnTo>
                    <a:pt x="4479645" y="6299200"/>
                  </a:lnTo>
                  <a:lnTo>
                    <a:pt x="4523740" y="6278296"/>
                  </a:lnTo>
                  <a:lnTo>
                    <a:pt x="5671490" y="5614886"/>
                  </a:lnTo>
                  <a:lnTo>
                    <a:pt x="5711126" y="5588470"/>
                  </a:lnTo>
                  <a:lnTo>
                    <a:pt x="5749175" y="5556415"/>
                  </a:lnTo>
                  <a:lnTo>
                    <a:pt x="5785180" y="5519509"/>
                  </a:lnTo>
                  <a:lnTo>
                    <a:pt x="5818683" y="5478538"/>
                  </a:lnTo>
                  <a:lnTo>
                    <a:pt x="5849213" y="5434266"/>
                  </a:lnTo>
                  <a:lnTo>
                    <a:pt x="5876302" y="5387505"/>
                  </a:lnTo>
                  <a:lnTo>
                    <a:pt x="5899493" y="5338991"/>
                  </a:lnTo>
                  <a:lnTo>
                    <a:pt x="5918327" y="5289550"/>
                  </a:lnTo>
                  <a:lnTo>
                    <a:pt x="5932335" y="5239918"/>
                  </a:lnTo>
                  <a:lnTo>
                    <a:pt x="5936056" y="5223446"/>
                  </a:lnTo>
                  <a:lnTo>
                    <a:pt x="5938901" y="5207330"/>
                  </a:lnTo>
                  <a:lnTo>
                    <a:pt x="5941949" y="5185842"/>
                  </a:lnTo>
                  <a:lnTo>
                    <a:pt x="5943968" y="5164620"/>
                  </a:lnTo>
                  <a:lnTo>
                    <a:pt x="5944641" y="5145151"/>
                  </a:lnTo>
                  <a:lnTo>
                    <a:pt x="5944692" y="5047627"/>
                  </a:lnTo>
                  <a:lnTo>
                    <a:pt x="5944692" y="3748303"/>
                  </a:lnTo>
                  <a:lnTo>
                    <a:pt x="5944692" y="3741432"/>
                  </a:lnTo>
                  <a:lnTo>
                    <a:pt x="6091593" y="3656266"/>
                  </a:lnTo>
                  <a:lnTo>
                    <a:pt x="6091593" y="3644354"/>
                  </a:lnTo>
                  <a:lnTo>
                    <a:pt x="5932335" y="3736314"/>
                  </a:lnTo>
                  <a:lnTo>
                    <a:pt x="5932335" y="3748303"/>
                  </a:lnTo>
                  <a:lnTo>
                    <a:pt x="5932335" y="5047627"/>
                  </a:lnTo>
                  <a:lnTo>
                    <a:pt x="5932335" y="5058626"/>
                  </a:lnTo>
                  <a:lnTo>
                    <a:pt x="5932297" y="5145151"/>
                  </a:lnTo>
                  <a:lnTo>
                    <a:pt x="5931827" y="5163375"/>
                  </a:lnTo>
                  <a:lnTo>
                    <a:pt x="5930277" y="5183098"/>
                  </a:lnTo>
                  <a:lnTo>
                    <a:pt x="5927699" y="5203075"/>
                  </a:lnTo>
                  <a:lnTo>
                    <a:pt x="5924105" y="5223446"/>
                  </a:lnTo>
                  <a:lnTo>
                    <a:pt x="5921349" y="5221859"/>
                  </a:lnTo>
                  <a:lnTo>
                    <a:pt x="5921349" y="5234432"/>
                  </a:lnTo>
                  <a:lnTo>
                    <a:pt x="5907811" y="5283225"/>
                  </a:lnTo>
                  <a:lnTo>
                    <a:pt x="5889434" y="5332031"/>
                  </a:lnTo>
                  <a:lnTo>
                    <a:pt x="5866689" y="5380025"/>
                  </a:lnTo>
                  <a:lnTo>
                    <a:pt x="5840057" y="5426380"/>
                  </a:lnTo>
                  <a:lnTo>
                    <a:pt x="5809983" y="5470296"/>
                  </a:lnTo>
                  <a:lnTo>
                    <a:pt x="5776950" y="5510962"/>
                  </a:lnTo>
                  <a:lnTo>
                    <a:pt x="5741390" y="5547550"/>
                  </a:lnTo>
                  <a:lnTo>
                    <a:pt x="5703798" y="5579262"/>
                  </a:lnTo>
                  <a:lnTo>
                    <a:pt x="5664619" y="5605272"/>
                  </a:lnTo>
                  <a:lnTo>
                    <a:pt x="4516869" y="6268682"/>
                  </a:lnTo>
                  <a:lnTo>
                    <a:pt x="4476902" y="6287948"/>
                  </a:lnTo>
                  <a:lnTo>
                    <a:pt x="4440161" y="6298209"/>
                  </a:lnTo>
                  <a:lnTo>
                    <a:pt x="4407789" y="6299200"/>
                  </a:lnTo>
                  <a:lnTo>
                    <a:pt x="4380954" y="6290653"/>
                  </a:lnTo>
                  <a:lnTo>
                    <a:pt x="4360697" y="6272288"/>
                  </a:lnTo>
                  <a:lnTo>
                    <a:pt x="4345597" y="6244641"/>
                  </a:lnTo>
                  <a:lnTo>
                    <a:pt x="4336161" y="6208763"/>
                  </a:lnTo>
                  <a:lnTo>
                    <a:pt x="4332897" y="6165672"/>
                  </a:lnTo>
                  <a:lnTo>
                    <a:pt x="4332897" y="4678159"/>
                  </a:lnTo>
                  <a:lnTo>
                    <a:pt x="4332897" y="4672660"/>
                  </a:lnTo>
                  <a:lnTo>
                    <a:pt x="4640427" y="4494111"/>
                  </a:lnTo>
                  <a:lnTo>
                    <a:pt x="5921349" y="5234432"/>
                  </a:lnTo>
                  <a:lnTo>
                    <a:pt x="5921349" y="5221859"/>
                  </a:lnTo>
                  <a:lnTo>
                    <a:pt x="4660925" y="4494111"/>
                  </a:lnTo>
                  <a:lnTo>
                    <a:pt x="4651413" y="4488612"/>
                  </a:lnTo>
                  <a:lnTo>
                    <a:pt x="4796942" y="4403458"/>
                  </a:lnTo>
                  <a:lnTo>
                    <a:pt x="5932335" y="5058626"/>
                  </a:lnTo>
                  <a:lnTo>
                    <a:pt x="5932335" y="5047627"/>
                  </a:lnTo>
                  <a:lnTo>
                    <a:pt x="4817440" y="4403458"/>
                  </a:lnTo>
                  <a:lnTo>
                    <a:pt x="4807928" y="4397959"/>
                  </a:lnTo>
                  <a:lnTo>
                    <a:pt x="5932335" y="3748303"/>
                  </a:lnTo>
                  <a:lnTo>
                    <a:pt x="5932335" y="3736314"/>
                  </a:lnTo>
                  <a:lnTo>
                    <a:pt x="4158538" y="4760569"/>
                  </a:lnTo>
                  <a:lnTo>
                    <a:pt x="4158538" y="4399343"/>
                  </a:lnTo>
                  <a:lnTo>
                    <a:pt x="4175188" y="4389729"/>
                  </a:lnTo>
                  <a:lnTo>
                    <a:pt x="6132779" y="3259328"/>
                  </a:lnTo>
                  <a:lnTo>
                    <a:pt x="6132779" y="3246704"/>
                  </a:lnTo>
                  <a:lnTo>
                    <a:pt x="6123178" y="3252457"/>
                  </a:lnTo>
                  <a:lnTo>
                    <a:pt x="6113564" y="3246907"/>
                  </a:lnTo>
                  <a:lnTo>
                    <a:pt x="6113564" y="3257956"/>
                  </a:lnTo>
                  <a:lnTo>
                    <a:pt x="4153052" y="4389729"/>
                  </a:lnTo>
                  <a:lnTo>
                    <a:pt x="4147566" y="4386567"/>
                  </a:lnTo>
                  <a:lnTo>
                    <a:pt x="4147566" y="4399343"/>
                  </a:lnTo>
                  <a:lnTo>
                    <a:pt x="4147566" y="4760569"/>
                  </a:lnTo>
                  <a:lnTo>
                    <a:pt x="1776984" y="3391192"/>
                  </a:lnTo>
                  <a:lnTo>
                    <a:pt x="1747723" y="3374288"/>
                  </a:lnTo>
                  <a:lnTo>
                    <a:pt x="1747723" y="3385693"/>
                  </a:lnTo>
                  <a:lnTo>
                    <a:pt x="1705152" y="3417963"/>
                  </a:lnTo>
                  <a:lnTo>
                    <a:pt x="1662595" y="3446132"/>
                  </a:lnTo>
                  <a:lnTo>
                    <a:pt x="514845" y="4109529"/>
                  </a:lnTo>
                  <a:lnTo>
                    <a:pt x="469836" y="4132173"/>
                  </a:lnTo>
                  <a:lnTo>
                    <a:pt x="425602" y="4148505"/>
                  </a:lnTo>
                  <a:lnTo>
                    <a:pt x="382409" y="4158399"/>
                  </a:lnTo>
                  <a:lnTo>
                    <a:pt x="340487" y="4161726"/>
                  </a:lnTo>
                  <a:lnTo>
                    <a:pt x="302920" y="4158932"/>
                  </a:lnTo>
                  <a:lnTo>
                    <a:pt x="243763" y="4142016"/>
                  </a:lnTo>
                  <a:lnTo>
                    <a:pt x="196850" y="4113987"/>
                  </a:lnTo>
                  <a:lnTo>
                    <a:pt x="168922" y="4087965"/>
                  </a:lnTo>
                  <a:lnTo>
                    <a:pt x="141757" y="4052011"/>
                  </a:lnTo>
                  <a:lnTo>
                    <a:pt x="118478" y="4004729"/>
                  </a:lnTo>
                  <a:lnTo>
                    <a:pt x="102222" y="3944709"/>
                  </a:lnTo>
                  <a:lnTo>
                    <a:pt x="96113" y="3870541"/>
                  </a:lnTo>
                  <a:lnTo>
                    <a:pt x="96113" y="2431110"/>
                  </a:lnTo>
                  <a:lnTo>
                    <a:pt x="243014" y="2516263"/>
                  </a:lnTo>
                  <a:lnTo>
                    <a:pt x="243116" y="3870541"/>
                  </a:lnTo>
                  <a:lnTo>
                    <a:pt x="246545" y="3915308"/>
                  </a:lnTo>
                  <a:lnTo>
                    <a:pt x="256908" y="3953980"/>
                  </a:lnTo>
                  <a:lnTo>
                    <a:pt x="273710" y="3983901"/>
                  </a:lnTo>
                  <a:lnTo>
                    <a:pt x="296557" y="4003764"/>
                  </a:lnTo>
                  <a:lnTo>
                    <a:pt x="325691" y="4013276"/>
                  </a:lnTo>
                  <a:lnTo>
                    <a:pt x="360743" y="4012869"/>
                  </a:lnTo>
                  <a:lnTo>
                    <a:pt x="394144" y="4004068"/>
                  </a:lnTo>
                  <a:lnTo>
                    <a:pt x="400418" y="4002417"/>
                  </a:lnTo>
                  <a:lnTo>
                    <a:pt x="443458" y="3981793"/>
                  </a:lnTo>
                  <a:lnTo>
                    <a:pt x="1591208" y="3318395"/>
                  </a:lnTo>
                  <a:lnTo>
                    <a:pt x="1604937" y="3310153"/>
                  </a:lnTo>
                  <a:lnTo>
                    <a:pt x="1610423" y="3306026"/>
                  </a:lnTo>
                  <a:lnTo>
                    <a:pt x="1747723" y="3385693"/>
                  </a:lnTo>
                  <a:lnTo>
                    <a:pt x="1747723" y="3374288"/>
                  </a:lnTo>
                  <a:lnTo>
                    <a:pt x="1629575" y="3306026"/>
                  </a:lnTo>
                  <a:lnTo>
                    <a:pt x="1598066" y="3287826"/>
                  </a:lnTo>
                  <a:lnTo>
                    <a:pt x="1598066" y="3300539"/>
                  </a:lnTo>
                  <a:lnTo>
                    <a:pt x="1592580" y="3303282"/>
                  </a:lnTo>
                  <a:lnTo>
                    <a:pt x="1588465" y="3307397"/>
                  </a:lnTo>
                  <a:lnTo>
                    <a:pt x="1582966" y="3310153"/>
                  </a:lnTo>
                  <a:lnTo>
                    <a:pt x="435216" y="3973550"/>
                  </a:lnTo>
                  <a:lnTo>
                    <a:pt x="395249" y="3992829"/>
                  </a:lnTo>
                  <a:lnTo>
                    <a:pt x="358508" y="4003078"/>
                  </a:lnTo>
                  <a:lnTo>
                    <a:pt x="326136" y="4004068"/>
                  </a:lnTo>
                  <a:lnTo>
                    <a:pt x="299300" y="3995534"/>
                  </a:lnTo>
                  <a:lnTo>
                    <a:pt x="279044" y="3977157"/>
                  </a:lnTo>
                  <a:lnTo>
                    <a:pt x="263944" y="3949522"/>
                  </a:lnTo>
                  <a:lnTo>
                    <a:pt x="254508" y="3913632"/>
                  </a:lnTo>
                  <a:lnTo>
                    <a:pt x="251244" y="3870541"/>
                  </a:lnTo>
                  <a:lnTo>
                    <a:pt x="251244" y="2523134"/>
                  </a:lnTo>
                  <a:lnTo>
                    <a:pt x="1598066" y="3300539"/>
                  </a:lnTo>
                  <a:lnTo>
                    <a:pt x="1598066" y="3287826"/>
                  </a:lnTo>
                  <a:lnTo>
                    <a:pt x="274281" y="2523134"/>
                  </a:lnTo>
                  <a:lnTo>
                    <a:pt x="114973" y="2431110"/>
                  </a:lnTo>
                  <a:lnTo>
                    <a:pt x="15113" y="2373414"/>
                  </a:lnTo>
                  <a:lnTo>
                    <a:pt x="15113" y="2012188"/>
                  </a:lnTo>
                  <a:lnTo>
                    <a:pt x="4147566" y="4399343"/>
                  </a:lnTo>
                  <a:lnTo>
                    <a:pt x="4147566" y="4386567"/>
                  </a:lnTo>
                  <a:lnTo>
                    <a:pt x="34874" y="2012188"/>
                  </a:lnTo>
                  <a:lnTo>
                    <a:pt x="20599" y="2003945"/>
                  </a:lnTo>
                  <a:lnTo>
                    <a:pt x="32486" y="1997075"/>
                  </a:lnTo>
                  <a:lnTo>
                    <a:pt x="1981111" y="870800"/>
                  </a:lnTo>
                  <a:lnTo>
                    <a:pt x="6113564" y="3257956"/>
                  </a:lnTo>
                  <a:lnTo>
                    <a:pt x="6113564" y="3246907"/>
                  </a:lnTo>
                  <a:lnTo>
                    <a:pt x="2000504" y="870800"/>
                  </a:lnTo>
                  <a:lnTo>
                    <a:pt x="1983854" y="861187"/>
                  </a:lnTo>
                  <a:lnTo>
                    <a:pt x="1981111" y="859815"/>
                  </a:lnTo>
                  <a:lnTo>
                    <a:pt x="9613" y="1997075"/>
                  </a:lnTo>
                  <a:lnTo>
                    <a:pt x="4127" y="1994331"/>
                  </a:lnTo>
                  <a:lnTo>
                    <a:pt x="4127" y="1999830"/>
                  </a:lnTo>
                  <a:lnTo>
                    <a:pt x="0" y="2003945"/>
                  </a:lnTo>
                  <a:lnTo>
                    <a:pt x="5499" y="2006688"/>
                  </a:lnTo>
                  <a:lnTo>
                    <a:pt x="5499" y="2380284"/>
                  </a:lnTo>
                  <a:lnTo>
                    <a:pt x="85128" y="2425611"/>
                  </a:lnTo>
                  <a:lnTo>
                    <a:pt x="85229" y="3870541"/>
                  </a:lnTo>
                  <a:lnTo>
                    <a:pt x="89839" y="3935831"/>
                  </a:lnTo>
                  <a:lnTo>
                    <a:pt x="102616" y="3991648"/>
                  </a:lnTo>
                  <a:lnTo>
                    <a:pt x="121437" y="4037507"/>
                  </a:lnTo>
                  <a:lnTo>
                    <a:pt x="144297" y="4074337"/>
                  </a:lnTo>
                  <a:lnTo>
                    <a:pt x="194068" y="4124541"/>
                  </a:lnTo>
                  <a:lnTo>
                    <a:pt x="238747" y="4151058"/>
                  </a:lnTo>
                  <a:lnTo>
                    <a:pt x="300913" y="4168521"/>
                  </a:lnTo>
                  <a:lnTo>
                    <a:pt x="340487" y="4171340"/>
                  </a:lnTo>
                  <a:lnTo>
                    <a:pt x="384225" y="4167987"/>
                  </a:lnTo>
                  <a:lnTo>
                    <a:pt x="428866" y="4157942"/>
                  </a:lnTo>
                  <a:lnTo>
                    <a:pt x="474281" y="4141203"/>
                  </a:lnTo>
                  <a:lnTo>
                    <a:pt x="520344" y="4117771"/>
                  </a:lnTo>
                  <a:lnTo>
                    <a:pt x="1668094" y="3454362"/>
                  </a:lnTo>
                  <a:lnTo>
                    <a:pt x="1713052" y="3424834"/>
                  </a:lnTo>
                  <a:lnTo>
                    <a:pt x="1755952" y="3391192"/>
                  </a:lnTo>
                  <a:lnTo>
                    <a:pt x="4147566" y="4772926"/>
                  </a:lnTo>
                  <a:lnTo>
                    <a:pt x="4147566" y="4778426"/>
                  </a:lnTo>
                  <a:lnTo>
                    <a:pt x="4153052" y="4775682"/>
                  </a:lnTo>
                  <a:lnTo>
                    <a:pt x="4158538" y="4778426"/>
                  </a:lnTo>
                  <a:lnTo>
                    <a:pt x="4158538" y="4775682"/>
                  </a:lnTo>
                  <a:lnTo>
                    <a:pt x="4158538" y="4772926"/>
                  </a:lnTo>
                  <a:lnTo>
                    <a:pt x="4165409" y="4768812"/>
                  </a:lnTo>
                  <a:lnTo>
                    <a:pt x="4165409" y="6165672"/>
                  </a:lnTo>
                  <a:lnTo>
                    <a:pt x="4170108" y="6232334"/>
                  </a:lnTo>
                  <a:lnTo>
                    <a:pt x="4182884" y="6288138"/>
                  </a:lnTo>
                  <a:lnTo>
                    <a:pt x="4201718" y="6334011"/>
                  </a:lnTo>
                  <a:lnTo>
                    <a:pt x="4224579" y="6370841"/>
                  </a:lnTo>
                  <a:lnTo>
                    <a:pt x="4274337" y="6421044"/>
                  </a:lnTo>
                  <a:lnTo>
                    <a:pt x="4319028" y="6447561"/>
                  </a:lnTo>
                  <a:lnTo>
                    <a:pt x="4381195" y="6465024"/>
                  </a:lnTo>
                  <a:lnTo>
                    <a:pt x="4420768" y="6467830"/>
                  </a:lnTo>
                  <a:lnTo>
                    <a:pt x="4464507" y="6464490"/>
                  </a:lnTo>
                  <a:lnTo>
                    <a:pt x="4498467" y="6456845"/>
                  </a:lnTo>
                  <a:lnTo>
                    <a:pt x="4509147" y="6454445"/>
                  </a:lnTo>
                  <a:lnTo>
                    <a:pt x="4554563" y="6437706"/>
                  </a:lnTo>
                  <a:lnTo>
                    <a:pt x="4600613" y="6414275"/>
                  </a:lnTo>
                  <a:lnTo>
                    <a:pt x="5748375" y="5750865"/>
                  </a:lnTo>
                  <a:lnTo>
                    <a:pt x="5787047" y="5726087"/>
                  </a:lnTo>
                  <a:lnTo>
                    <a:pt x="5824436" y="5697601"/>
                  </a:lnTo>
                  <a:lnTo>
                    <a:pt x="5860313" y="5665724"/>
                  </a:lnTo>
                  <a:lnTo>
                    <a:pt x="5894489" y="5630811"/>
                  </a:lnTo>
                  <a:lnTo>
                    <a:pt x="5926747" y="5593219"/>
                  </a:lnTo>
                  <a:lnTo>
                    <a:pt x="5956897" y="5553278"/>
                  </a:lnTo>
                  <a:lnTo>
                    <a:pt x="5984735" y="5511343"/>
                  </a:lnTo>
                  <a:lnTo>
                    <a:pt x="6010059" y="5467743"/>
                  </a:lnTo>
                  <a:lnTo>
                    <a:pt x="6032665" y="5422836"/>
                  </a:lnTo>
                  <a:lnTo>
                    <a:pt x="6052337" y="5376964"/>
                  </a:lnTo>
                  <a:lnTo>
                    <a:pt x="6068898" y="5330469"/>
                  </a:lnTo>
                  <a:lnTo>
                    <a:pt x="6082131" y="5283695"/>
                  </a:lnTo>
                  <a:lnTo>
                    <a:pt x="6091834" y="5236997"/>
                  </a:lnTo>
                  <a:lnTo>
                    <a:pt x="6097803" y="5190693"/>
                  </a:lnTo>
                  <a:lnTo>
                    <a:pt x="6099835" y="5145151"/>
                  </a:lnTo>
                  <a:lnTo>
                    <a:pt x="6099835" y="3656266"/>
                  </a:lnTo>
                  <a:lnTo>
                    <a:pt x="6099835" y="3650780"/>
                  </a:lnTo>
                  <a:lnTo>
                    <a:pt x="6141021" y="3627424"/>
                  </a:lnTo>
                  <a:lnTo>
                    <a:pt x="6143764" y="3626053"/>
                  </a:lnTo>
                  <a:lnTo>
                    <a:pt x="6143764" y="3259328"/>
                  </a:lnTo>
                  <a:lnTo>
                    <a:pt x="6143764" y="3252457"/>
                  </a:lnTo>
                  <a:lnTo>
                    <a:pt x="6143764" y="324010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652415" y="1695908"/>
              <a:ext cx="719455" cy="677545"/>
            </a:xfrm>
            <a:custGeom>
              <a:avLst/>
              <a:gdLst/>
              <a:ahLst/>
              <a:cxnLst/>
              <a:rect l="l" t="t" r="r" b="b"/>
              <a:pathLst>
                <a:path w="719455" h="677544">
                  <a:moveTo>
                    <a:pt x="362447" y="677138"/>
                  </a:moveTo>
                  <a:lnTo>
                    <a:pt x="314510" y="674976"/>
                  </a:lnTo>
                  <a:lnTo>
                    <a:pt x="267259" y="668540"/>
                  </a:lnTo>
                  <a:lnTo>
                    <a:pt x="221381" y="657908"/>
                  </a:lnTo>
                  <a:lnTo>
                    <a:pt x="177562" y="643156"/>
                  </a:lnTo>
                  <a:lnTo>
                    <a:pt x="136489" y="624359"/>
                  </a:lnTo>
                  <a:lnTo>
                    <a:pt x="98849" y="601595"/>
                  </a:lnTo>
                  <a:lnTo>
                    <a:pt x="53865" y="562901"/>
                  </a:lnTo>
                  <a:lnTo>
                    <a:pt x="22138" y="519700"/>
                  </a:lnTo>
                  <a:lnTo>
                    <a:pt x="4054" y="473151"/>
                  </a:lnTo>
                  <a:lnTo>
                    <a:pt x="0" y="424413"/>
                  </a:lnTo>
                  <a:lnTo>
                    <a:pt x="37068" y="0"/>
                  </a:lnTo>
                  <a:lnTo>
                    <a:pt x="682334" y="0"/>
                  </a:lnTo>
                  <a:lnTo>
                    <a:pt x="719403" y="427160"/>
                  </a:lnTo>
                  <a:lnTo>
                    <a:pt x="715370" y="475683"/>
                  </a:lnTo>
                  <a:lnTo>
                    <a:pt x="697436" y="521760"/>
                  </a:lnTo>
                  <a:lnTo>
                    <a:pt x="666117" y="564489"/>
                  </a:lnTo>
                  <a:lnTo>
                    <a:pt x="621926" y="602968"/>
                  </a:lnTo>
                  <a:lnTo>
                    <a:pt x="577148" y="629669"/>
                  </a:lnTo>
                  <a:lnTo>
                    <a:pt x="527624" y="650437"/>
                  </a:lnTo>
                  <a:lnTo>
                    <a:pt x="474542" y="665270"/>
                  </a:lnTo>
                  <a:lnTo>
                    <a:pt x="419088" y="674171"/>
                  </a:lnTo>
                  <a:lnTo>
                    <a:pt x="362447" y="677138"/>
                  </a:lnTo>
                  <a:close/>
                </a:path>
              </a:pathLst>
            </a:custGeom>
            <a:solidFill>
              <a:srgbClr val="A1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3032" y="1411593"/>
              <a:ext cx="5681090" cy="4363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443" y="194750"/>
            <a:ext cx="86563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Prοblem</a:t>
            </a:r>
            <a:r>
              <a:rPr sz="7500" b="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7500" b="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Statement</a:t>
            </a:r>
            <a:endParaRPr sz="75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68846" y="6473360"/>
            <a:ext cx="5476240" cy="3599815"/>
            <a:chOff x="12168846" y="6473360"/>
            <a:chExt cx="5476240" cy="3599815"/>
          </a:xfrm>
        </p:grpSpPr>
        <p:sp>
          <p:nvSpPr>
            <p:cNvPr id="4" name="object 4"/>
            <p:cNvSpPr/>
            <p:nvPr/>
          </p:nvSpPr>
          <p:spPr>
            <a:xfrm>
              <a:off x="12381308" y="8527332"/>
              <a:ext cx="4546600" cy="1546225"/>
            </a:xfrm>
            <a:custGeom>
              <a:avLst/>
              <a:gdLst/>
              <a:ahLst/>
              <a:cxnLst/>
              <a:rect l="l" t="t" r="r" b="b"/>
              <a:pathLst>
                <a:path w="4546600" h="1546225">
                  <a:moveTo>
                    <a:pt x="4456218" y="1406648"/>
                  </a:moveTo>
                  <a:lnTo>
                    <a:pt x="4421395" y="1400508"/>
                  </a:lnTo>
                  <a:lnTo>
                    <a:pt x="4392835" y="1383797"/>
                  </a:lnTo>
                  <a:lnTo>
                    <a:pt x="4373516" y="1359081"/>
                  </a:lnTo>
                  <a:lnTo>
                    <a:pt x="4366415" y="1328927"/>
                  </a:lnTo>
                  <a:lnTo>
                    <a:pt x="4366415" y="515588"/>
                  </a:lnTo>
                  <a:lnTo>
                    <a:pt x="4546022" y="516683"/>
                  </a:lnTo>
                  <a:lnTo>
                    <a:pt x="4546022" y="1328927"/>
                  </a:lnTo>
                  <a:lnTo>
                    <a:pt x="4538920" y="1359081"/>
                  </a:lnTo>
                  <a:lnTo>
                    <a:pt x="4519601" y="1383797"/>
                  </a:lnTo>
                  <a:lnTo>
                    <a:pt x="4491041" y="1400508"/>
                  </a:lnTo>
                  <a:lnTo>
                    <a:pt x="4456218" y="1406648"/>
                  </a:lnTo>
                  <a:close/>
                </a:path>
                <a:path w="4546600" h="1546225">
                  <a:moveTo>
                    <a:pt x="1667933" y="1545671"/>
                  </a:moveTo>
                  <a:lnTo>
                    <a:pt x="1633110" y="1539531"/>
                  </a:lnTo>
                  <a:lnTo>
                    <a:pt x="1604550" y="1522820"/>
                  </a:lnTo>
                  <a:lnTo>
                    <a:pt x="1585231" y="1498104"/>
                  </a:lnTo>
                  <a:lnTo>
                    <a:pt x="1578130" y="1467950"/>
                  </a:lnTo>
                  <a:lnTo>
                    <a:pt x="1578130" y="587836"/>
                  </a:lnTo>
                  <a:lnTo>
                    <a:pt x="1757736" y="587836"/>
                  </a:lnTo>
                  <a:lnTo>
                    <a:pt x="1757736" y="1467950"/>
                  </a:lnTo>
                  <a:lnTo>
                    <a:pt x="1750635" y="1498104"/>
                  </a:lnTo>
                  <a:lnTo>
                    <a:pt x="1731315" y="1522820"/>
                  </a:lnTo>
                  <a:lnTo>
                    <a:pt x="1702756" y="1539531"/>
                  </a:lnTo>
                  <a:lnTo>
                    <a:pt x="1667933" y="1545671"/>
                  </a:lnTo>
                  <a:close/>
                </a:path>
                <a:path w="4546600" h="1546225">
                  <a:moveTo>
                    <a:pt x="89803" y="684167"/>
                  </a:moveTo>
                  <a:lnTo>
                    <a:pt x="54980" y="678027"/>
                  </a:lnTo>
                  <a:lnTo>
                    <a:pt x="26420" y="661316"/>
                  </a:lnTo>
                  <a:lnTo>
                    <a:pt x="7101" y="636600"/>
                  </a:lnTo>
                  <a:lnTo>
                    <a:pt x="0" y="606446"/>
                  </a:lnTo>
                  <a:lnTo>
                    <a:pt x="0" y="0"/>
                  </a:lnTo>
                  <a:lnTo>
                    <a:pt x="179606" y="0"/>
                  </a:lnTo>
                  <a:lnTo>
                    <a:pt x="179606" y="606446"/>
                  </a:lnTo>
                  <a:lnTo>
                    <a:pt x="172505" y="636600"/>
                  </a:lnTo>
                  <a:lnTo>
                    <a:pt x="153185" y="661316"/>
                  </a:lnTo>
                  <a:lnTo>
                    <a:pt x="124626" y="678027"/>
                  </a:lnTo>
                  <a:lnTo>
                    <a:pt x="89803" y="684167"/>
                  </a:lnTo>
                  <a:close/>
                </a:path>
              </a:pathLst>
            </a:custGeom>
            <a:solidFill>
              <a:srgbClr val="389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8846" y="6473360"/>
              <a:ext cx="5475841" cy="35940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32905" y="2724091"/>
            <a:ext cx="15640050" cy="0"/>
          </a:xfrm>
          <a:custGeom>
            <a:avLst/>
            <a:gdLst/>
            <a:ahLst/>
            <a:cxnLst/>
            <a:rect l="l" t="t" r="r" b="b"/>
            <a:pathLst>
              <a:path w="15640050">
                <a:moveTo>
                  <a:pt x="0" y="0"/>
                </a:moveTo>
                <a:lnTo>
                  <a:pt x="15640052" y="0"/>
                </a:lnTo>
              </a:path>
            </a:pathLst>
          </a:custGeom>
          <a:ln w="9524">
            <a:solidFill>
              <a:srgbClr val="389D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5443" y="1574151"/>
            <a:ext cx="15572105" cy="4046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5585">
              <a:lnSpc>
                <a:spcPct val="115199"/>
              </a:lnSpc>
              <a:spcBef>
                <a:spcPts val="95"/>
              </a:spcBef>
            </a:pP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Tο </a:t>
            </a:r>
            <a:r>
              <a:rPr sz="27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analyse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οn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lοans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pattern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predicts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οf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client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having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difficulty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οf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payment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750" spc="-7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7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endParaRPr sz="2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</a:pPr>
            <a:r>
              <a:rPr sz="27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</a:t>
            </a:r>
            <a:r>
              <a:rPr sz="27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2</a:t>
            </a:r>
            <a:r>
              <a:rPr sz="27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οf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risks</a:t>
            </a:r>
            <a:r>
              <a:rPr sz="27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assοciated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while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prοviding</a:t>
            </a:r>
            <a:r>
              <a:rPr sz="27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lοan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tο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7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client</a:t>
            </a:r>
            <a:endParaRPr sz="2750">
              <a:latin typeface="Microsoft Sans Serif"/>
              <a:cs typeface="Microsoft Sans Serif"/>
            </a:endParaRPr>
          </a:p>
          <a:p>
            <a:pPr marL="1007744" marR="365125" indent="-328295">
              <a:lnSpc>
                <a:spcPct val="115900"/>
              </a:lnSpc>
              <a:spcBef>
                <a:spcPts val="2650"/>
              </a:spcBef>
              <a:buAutoNum type="arabicPeriod"/>
              <a:tabLst>
                <a:tab pos="1008380" algn="l"/>
              </a:tabLst>
            </a:pPr>
            <a:r>
              <a:rPr sz="27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27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lοan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nοt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prοvided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tο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custοmers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whο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pay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back</a:t>
            </a:r>
            <a:r>
              <a:rPr sz="27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then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lοss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fοr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750" spc="-7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cοmpany</a:t>
            </a:r>
            <a:endParaRPr sz="2750">
              <a:latin typeface="Microsoft Sans Serif"/>
              <a:cs typeface="Microsoft Sans Serif"/>
            </a:endParaRPr>
          </a:p>
          <a:p>
            <a:pPr marL="1007744" marR="5080" indent="-328295">
              <a:lnSpc>
                <a:spcPct val="115900"/>
              </a:lnSpc>
              <a:buAutoNum type="arabicPeriod"/>
              <a:tabLst>
                <a:tab pos="1008380" algn="l"/>
              </a:tabLst>
            </a:pPr>
            <a:r>
              <a:rPr sz="27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lοan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prοvided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tο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custοmer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whο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nοt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pay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then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alsο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7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lοss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fοr</a:t>
            </a:r>
            <a:r>
              <a:rPr sz="27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750" spc="-7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7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cοmpany.</a:t>
            </a:r>
            <a:endParaRPr sz="27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2812" y="5927192"/>
            <a:ext cx="15640685" cy="5080"/>
          </a:xfrm>
          <a:custGeom>
            <a:avLst/>
            <a:gdLst/>
            <a:ahLst/>
            <a:cxnLst/>
            <a:rect l="l" t="t" r="r" b="b"/>
            <a:pathLst>
              <a:path w="15640685" h="5079">
                <a:moveTo>
                  <a:pt x="0" y="0"/>
                </a:moveTo>
                <a:lnTo>
                  <a:pt x="15640144" y="4759"/>
                </a:lnTo>
              </a:path>
            </a:pathLst>
          </a:custGeom>
          <a:ln w="9524">
            <a:solidFill>
              <a:srgbClr val="389D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" y="2025308"/>
            <a:ext cx="18278475" cy="257175"/>
            <a:chOff x="4762" y="2025308"/>
            <a:chExt cx="18278475" cy="257175"/>
          </a:xfrm>
        </p:grpSpPr>
        <p:sp>
          <p:nvSpPr>
            <p:cNvPr id="3" name="object 3"/>
            <p:cNvSpPr/>
            <p:nvPr/>
          </p:nvSpPr>
          <p:spPr>
            <a:xfrm>
              <a:off x="4762" y="2154916"/>
              <a:ext cx="18278475" cy="0"/>
            </a:xfrm>
            <a:custGeom>
              <a:avLst/>
              <a:gdLst/>
              <a:ahLst/>
              <a:cxnLst/>
              <a:rect l="l" t="t" r="r" b="b"/>
              <a:pathLst>
                <a:path w="18278475">
                  <a:moveTo>
                    <a:pt x="0" y="0"/>
                  </a:moveTo>
                  <a:lnTo>
                    <a:pt x="18278473" y="0"/>
                  </a:lnTo>
                </a:path>
              </a:pathLst>
            </a:custGeom>
            <a:ln w="9524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1186" y="2025319"/>
              <a:ext cx="13723619" cy="257175"/>
            </a:xfrm>
            <a:custGeom>
              <a:avLst/>
              <a:gdLst/>
              <a:ahLst/>
              <a:cxnLst/>
              <a:rect l="l" t="t" r="r" b="b"/>
              <a:pathLst>
                <a:path w="13723619" h="257175">
                  <a:moveTo>
                    <a:pt x="257175" y="128587"/>
                  </a:moveTo>
                  <a:lnTo>
                    <a:pt x="247078" y="78524"/>
                  </a:lnTo>
                  <a:lnTo>
                    <a:pt x="219519" y="37655"/>
                  </a:lnTo>
                  <a:lnTo>
                    <a:pt x="178638" y="10096"/>
                  </a:lnTo>
                  <a:lnTo>
                    <a:pt x="128587" y="0"/>
                  </a:lnTo>
                  <a:lnTo>
                    <a:pt x="78536" y="10096"/>
                  </a:lnTo>
                  <a:lnTo>
                    <a:pt x="37668" y="37655"/>
                  </a:lnTo>
                  <a:lnTo>
                    <a:pt x="10109" y="78524"/>
                  </a:lnTo>
                  <a:lnTo>
                    <a:pt x="0" y="128587"/>
                  </a:lnTo>
                  <a:lnTo>
                    <a:pt x="10109" y="178638"/>
                  </a:lnTo>
                  <a:lnTo>
                    <a:pt x="37668" y="219506"/>
                  </a:lnTo>
                  <a:lnTo>
                    <a:pt x="78536" y="247065"/>
                  </a:lnTo>
                  <a:lnTo>
                    <a:pt x="128587" y="257175"/>
                  </a:lnTo>
                  <a:lnTo>
                    <a:pt x="178638" y="247065"/>
                  </a:lnTo>
                  <a:lnTo>
                    <a:pt x="219519" y="219506"/>
                  </a:lnTo>
                  <a:lnTo>
                    <a:pt x="247078" y="178638"/>
                  </a:lnTo>
                  <a:lnTo>
                    <a:pt x="257175" y="128587"/>
                  </a:lnTo>
                  <a:close/>
                </a:path>
                <a:path w="13723619" h="257175">
                  <a:moveTo>
                    <a:pt x="3623780" y="128587"/>
                  </a:moveTo>
                  <a:lnTo>
                    <a:pt x="3613670" y="78524"/>
                  </a:lnTo>
                  <a:lnTo>
                    <a:pt x="3586111" y="37655"/>
                  </a:lnTo>
                  <a:lnTo>
                    <a:pt x="3545243" y="10096"/>
                  </a:lnTo>
                  <a:lnTo>
                    <a:pt x="3495192" y="0"/>
                  </a:lnTo>
                  <a:lnTo>
                    <a:pt x="3445141" y="10096"/>
                  </a:lnTo>
                  <a:lnTo>
                    <a:pt x="3404260" y="37655"/>
                  </a:lnTo>
                  <a:lnTo>
                    <a:pt x="3376701" y="78524"/>
                  </a:lnTo>
                  <a:lnTo>
                    <a:pt x="3366605" y="128587"/>
                  </a:lnTo>
                  <a:lnTo>
                    <a:pt x="3376701" y="178638"/>
                  </a:lnTo>
                  <a:lnTo>
                    <a:pt x="3404260" y="219506"/>
                  </a:lnTo>
                  <a:lnTo>
                    <a:pt x="3445141" y="247065"/>
                  </a:lnTo>
                  <a:lnTo>
                    <a:pt x="3495192" y="257175"/>
                  </a:lnTo>
                  <a:lnTo>
                    <a:pt x="3545243" y="247065"/>
                  </a:lnTo>
                  <a:lnTo>
                    <a:pt x="3586111" y="219506"/>
                  </a:lnTo>
                  <a:lnTo>
                    <a:pt x="3613670" y="178638"/>
                  </a:lnTo>
                  <a:lnTo>
                    <a:pt x="3623780" y="128587"/>
                  </a:lnTo>
                  <a:close/>
                </a:path>
                <a:path w="13723619" h="257175">
                  <a:moveTo>
                    <a:pt x="6990372" y="128587"/>
                  </a:moveTo>
                  <a:lnTo>
                    <a:pt x="6980263" y="78524"/>
                  </a:lnTo>
                  <a:lnTo>
                    <a:pt x="6952716" y="37655"/>
                  </a:lnTo>
                  <a:lnTo>
                    <a:pt x="6911835" y="10096"/>
                  </a:lnTo>
                  <a:lnTo>
                    <a:pt x="6861784" y="0"/>
                  </a:lnTo>
                  <a:lnTo>
                    <a:pt x="6811734" y="10096"/>
                  </a:lnTo>
                  <a:lnTo>
                    <a:pt x="6770865" y="37655"/>
                  </a:lnTo>
                  <a:lnTo>
                    <a:pt x="6743306" y="78524"/>
                  </a:lnTo>
                  <a:lnTo>
                    <a:pt x="6733197" y="128587"/>
                  </a:lnTo>
                  <a:lnTo>
                    <a:pt x="6743306" y="178638"/>
                  </a:lnTo>
                  <a:lnTo>
                    <a:pt x="6770865" y="219506"/>
                  </a:lnTo>
                  <a:lnTo>
                    <a:pt x="6811734" y="247065"/>
                  </a:lnTo>
                  <a:lnTo>
                    <a:pt x="6861784" y="257175"/>
                  </a:lnTo>
                  <a:lnTo>
                    <a:pt x="6911835" y="247065"/>
                  </a:lnTo>
                  <a:lnTo>
                    <a:pt x="6952716" y="219506"/>
                  </a:lnTo>
                  <a:lnTo>
                    <a:pt x="6980263" y="178638"/>
                  </a:lnTo>
                  <a:lnTo>
                    <a:pt x="6990372" y="128587"/>
                  </a:lnTo>
                  <a:close/>
                </a:path>
                <a:path w="13723619" h="257175">
                  <a:moveTo>
                    <a:pt x="10356977" y="128587"/>
                  </a:moveTo>
                  <a:lnTo>
                    <a:pt x="10346868" y="78524"/>
                  </a:lnTo>
                  <a:lnTo>
                    <a:pt x="10319309" y="37655"/>
                  </a:lnTo>
                  <a:lnTo>
                    <a:pt x="10278440" y="10096"/>
                  </a:lnTo>
                  <a:lnTo>
                    <a:pt x="10228389" y="0"/>
                  </a:lnTo>
                  <a:lnTo>
                    <a:pt x="10178326" y="10096"/>
                  </a:lnTo>
                  <a:lnTo>
                    <a:pt x="10137457" y="37655"/>
                  </a:lnTo>
                  <a:lnTo>
                    <a:pt x="10109898" y="78524"/>
                  </a:lnTo>
                  <a:lnTo>
                    <a:pt x="10099802" y="128587"/>
                  </a:lnTo>
                  <a:lnTo>
                    <a:pt x="10109898" y="178638"/>
                  </a:lnTo>
                  <a:lnTo>
                    <a:pt x="10137457" y="219506"/>
                  </a:lnTo>
                  <a:lnTo>
                    <a:pt x="10178326" y="247065"/>
                  </a:lnTo>
                  <a:lnTo>
                    <a:pt x="10228389" y="257175"/>
                  </a:lnTo>
                  <a:lnTo>
                    <a:pt x="10278440" y="247065"/>
                  </a:lnTo>
                  <a:lnTo>
                    <a:pt x="10319309" y="219506"/>
                  </a:lnTo>
                  <a:lnTo>
                    <a:pt x="10346868" y="178638"/>
                  </a:lnTo>
                  <a:lnTo>
                    <a:pt x="10356977" y="128587"/>
                  </a:lnTo>
                  <a:close/>
                </a:path>
                <a:path w="13723619" h="257175">
                  <a:moveTo>
                    <a:pt x="13723569" y="128587"/>
                  </a:moveTo>
                  <a:lnTo>
                    <a:pt x="13713460" y="78524"/>
                  </a:lnTo>
                  <a:lnTo>
                    <a:pt x="13685901" y="37655"/>
                  </a:lnTo>
                  <a:lnTo>
                    <a:pt x="13645033" y="10096"/>
                  </a:lnTo>
                  <a:lnTo>
                    <a:pt x="13594982" y="0"/>
                  </a:lnTo>
                  <a:lnTo>
                    <a:pt x="13544931" y="10096"/>
                  </a:lnTo>
                  <a:lnTo>
                    <a:pt x="13504063" y="37655"/>
                  </a:lnTo>
                  <a:lnTo>
                    <a:pt x="13476504" y="78524"/>
                  </a:lnTo>
                  <a:lnTo>
                    <a:pt x="13466394" y="128587"/>
                  </a:lnTo>
                  <a:lnTo>
                    <a:pt x="13476504" y="178638"/>
                  </a:lnTo>
                  <a:lnTo>
                    <a:pt x="13504063" y="219506"/>
                  </a:lnTo>
                  <a:lnTo>
                    <a:pt x="13544931" y="247065"/>
                  </a:lnTo>
                  <a:lnTo>
                    <a:pt x="13594982" y="257175"/>
                  </a:lnTo>
                  <a:lnTo>
                    <a:pt x="13645033" y="247065"/>
                  </a:lnTo>
                  <a:lnTo>
                    <a:pt x="13685901" y="219506"/>
                  </a:lnTo>
                  <a:lnTo>
                    <a:pt x="13713460" y="178638"/>
                  </a:lnTo>
                  <a:lnTo>
                    <a:pt x="13723569" y="128587"/>
                  </a:lnTo>
                  <a:close/>
                </a:path>
              </a:pathLst>
            </a:custGeom>
            <a:solidFill>
              <a:srgbClr val="A1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2551" y="3928645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2551" y="5185945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2551" y="6443245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259734" y="2681506"/>
            <a:ext cx="3035300" cy="56642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07670" marR="5080" indent="-395605">
              <a:lnSpc>
                <a:spcPts val="3080"/>
              </a:lnSpc>
              <a:spcBef>
                <a:spcPts val="235"/>
              </a:spcBef>
            </a:pPr>
            <a:r>
              <a:rPr sz="2600" b="1" spc="135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600" b="1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solidFill>
                  <a:srgbClr val="292929"/>
                </a:solidFill>
                <a:latin typeface="Arial"/>
                <a:cs typeface="Arial"/>
              </a:rPr>
              <a:t>Cleaning</a:t>
            </a:r>
            <a:r>
              <a:rPr sz="2600" b="1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2600" b="1" spc="-7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600" b="1" spc="114" dirty="0">
                <a:solidFill>
                  <a:srgbClr val="292929"/>
                </a:solidFill>
                <a:latin typeface="Arial"/>
                <a:cs typeface="Arial"/>
              </a:rPr>
              <a:t>Manipulation</a:t>
            </a:r>
            <a:endParaRPr sz="2600">
              <a:latin typeface="Arial"/>
              <a:cs typeface="Arial"/>
            </a:endParaRPr>
          </a:p>
          <a:p>
            <a:pPr marL="512445" marR="603885">
              <a:lnSpc>
                <a:spcPct val="114599"/>
              </a:lnSpc>
              <a:spcBef>
                <a:spcPts val="1805"/>
              </a:spcBef>
            </a:pPr>
            <a:r>
              <a:rPr sz="2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</a:t>
            </a:r>
            <a:r>
              <a:rPr sz="2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 </a:t>
            </a:r>
            <a:r>
              <a:rPr sz="2400" spc="-6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imputatiοn </a:t>
            </a:r>
            <a:r>
              <a:rPr sz="24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  <a:p>
            <a:pPr marL="512445" marR="47625">
              <a:lnSpc>
                <a:spcPct val="114599"/>
              </a:lnSpc>
            </a:pPr>
            <a:r>
              <a:rPr sz="2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Checking </a:t>
            </a:r>
            <a:r>
              <a:rPr sz="2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4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structure</a:t>
            </a:r>
            <a:r>
              <a:rPr sz="2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400" spc="-6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metadata</a:t>
            </a:r>
            <a:endParaRPr sz="2400">
              <a:latin typeface="Microsoft Sans Serif"/>
              <a:cs typeface="Microsoft Sans Serif"/>
            </a:endParaRPr>
          </a:p>
          <a:p>
            <a:pPr marL="512445">
              <a:lnSpc>
                <a:spcPct val="100000"/>
              </a:lnSpc>
              <a:spcBef>
                <a:spcPts val="420"/>
              </a:spcBef>
            </a:pPr>
            <a:r>
              <a:rPr sz="2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Changing</a:t>
            </a:r>
            <a:endParaRPr sz="2400">
              <a:latin typeface="Microsoft Sans Serif"/>
              <a:cs typeface="Microsoft Sans Serif"/>
            </a:endParaRPr>
          </a:p>
          <a:p>
            <a:pPr marL="512445">
              <a:lnSpc>
                <a:spcPct val="100000"/>
              </a:lnSpc>
              <a:spcBef>
                <a:spcPts val="420"/>
              </a:spcBef>
            </a:pPr>
            <a:r>
              <a:rPr sz="2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datatypes</a:t>
            </a:r>
            <a:r>
              <a:rPr sz="2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tο</a:t>
            </a:r>
            <a:endParaRPr sz="2400">
              <a:latin typeface="Microsoft Sans Serif"/>
              <a:cs typeface="Microsoft Sans Serif"/>
            </a:endParaRPr>
          </a:p>
          <a:p>
            <a:pPr marL="512445" marR="49530">
              <a:lnSpc>
                <a:spcPct val="114599"/>
              </a:lnSpc>
            </a:pPr>
            <a:r>
              <a:rPr sz="2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date,</a:t>
            </a:r>
            <a:r>
              <a:rPr sz="2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time,</a:t>
            </a:r>
            <a:r>
              <a:rPr sz="2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string, </a:t>
            </a:r>
            <a:r>
              <a:rPr sz="2400" spc="-6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int, </a:t>
            </a:r>
            <a:r>
              <a:rPr sz="2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bοοl, </a:t>
            </a:r>
            <a:r>
              <a:rPr sz="2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etc </a:t>
            </a:r>
            <a:r>
              <a:rPr sz="24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fοr </a:t>
            </a:r>
            <a:r>
              <a:rPr sz="24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ease</a:t>
            </a:r>
            <a:r>
              <a:rPr sz="2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οf</a:t>
            </a:r>
            <a:r>
              <a:rPr sz="2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3928645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4766845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6443245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99802" y="2681506"/>
            <a:ext cx="2593975" cy="44069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149225" indent="819150">
              <a:lnSpc>
                <a:spcPts val="3080"/>
              </a:lnSpc>
              <a:spcBef>
                <a:spcPts val="235"/>
              </a:spcBef>
            </a:pPr>
            <a:r>
              <a:rPr sz="2600" b="1" spc="135" dirty="0">
                <a:solidFill>
                  <a:srgbClr val="292929"/>
                </a:solidFill>
                <a:latin typeface="Arial"/>
                <a:cs typeface="Arial"/>
              </a:rPr>
              <a:t>Data </a:t>
            </a:r>
            <a:r>
              <a:rPr sz="2600" b="1" spc="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600" b="1" spc="114" dirty="0">
                <a:solidFill>
                  <a:srgbClr val="292929"/>
                </a:solidFill>
                <a:latin typeface="Arial"/>
                <a:cs typeface="Arial"/>
              </a:rPr>
              <a:t>un</a:t>
            </a:r>
            <a:r>
              <a:rPr sz="2600" b="1" spc="50" dirty="0">
                <a:solidFill>
                  <a:srgbClr val="292929"/>
                </a:solidFill>
                <a:latin typeface="Arial"/>
                <a:cs typeface="Arial"/>
              </a:rPr>
              <a:t>d</a:t>
            </a:r>
            <a:r>
              <a:rPr sz="2600" b="1" spc="85" dirty="0">
                <a:solidFill>
                  <a:srgbClr val="292929"/>
                </a:solidFill>
                <a:latin typeface="Arial"/>
                <a:cs typeface="Arial"/>
              </a:rPr>
              <a:t>e</a:t>
            </a:r>
            <a:r>
              <a:rPr sz="2600" b="1" spc="160" dirty="0">
                <a:solidFill>
                  <a:srgbClr val="292929"/>
                </a:solidFill>
                <a:latin typeface="Arial"/>
                <a:cs typeface="Arial"/>
              </a:rPr>
              <a:t>r</a:t>
            </a:r>
            <a:r>
              <a:rPr sz="2600" b="1" spc="-160" dirty="0">
                <a:solidFill>
                  <a:srgbClr val="292929"/>
                </a:solidFill>
                <a:latin typeface="Arial"/>
                <a:cs typeface="Arial"/>
              </a:rPr>
              <a:t>s</a:t>
            </a:r>
            <a:r>
              <a:rPr sz="2600" b="1" spc="254" dirty="0">
                <a:solidFill>
                  <a:srgbClr val="292929"/>
                </a:solidFill>
                <a:latin typeface="Arial"/>
                <a:cs typeface="Arial"/>
              </a:rPr>
              <a:t>t</a:t>
            </a:r>
            <a:r>
              <a:rPr sz="2600" b="1" spc="114" dirty="0">
                <a:solidFill>
                  <a:srgbClr val="292929"/>
                </a:solidFill>
                <a:latin typeface="Arial"/>
                <a:cs typeface="Arial"/>
              </a:rPr>
              <a:t>an</a:t>
            </a:r>
            <a:r>
              <a:rPr sz="2600" b="1" spc="50" dirty="0">
                <a:solidFill>
                  <a:srgbClr val="292929"/>
                </a:solidFill>
                <a:latin typeface="Arial"/>
                <a:cs typeface="Arial"/>
              </a:rPr>
              <a:t>d</a:t>
            </a:r>
            <a:r>
              <a:rPr sz="2600" b="1" spc="65" dirty="0">
                <a:solidFill>
                  <a:srgbClr val="292929"/>
                </a:solidFill>
                <a:latin typeface="Arial"/>
                <a:cs typeface="Arial"/>
              </a:rPr>
              <a:t>i</a:t>
            </a:r>
            <a:r>
              <a:rPr sz="2600" b="1" spc="114" dirty="0">
                <a:solidFill>
                  <a:srgbClr val="292929"/>
                </a:solidFill>
                <a:latin typeface="Arial"/>
                <a:cs typeface="Arial"/>
              </a:rPr>
              <a:t>n</a:t>
            </a:r>
            <a:r>
              <a:rPr sz="2600" b="1" spc="-120" dirty="0">
                <a:solidFill>
                  <a:srgbClr val="292929"/>
                </a:solidFill>
                <a:latin typeface="Arial"/>
                <a:cs typeface="Arial"/>
              </a:rPr>
              <a:t>g</a:t>
            </a:r>
            <a:endParaRPr sz="260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  <a:spcBef>
                <a:spcPts val="2225"/>
              </a:spcBef>
            </a:pPr>
            <a:r>
              <a:rPr sz="2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Impοrting</a:t>
            </a:r>
            <a:endParaRPr sz="2400">
              <a:latin typeface="Microsoft Sans Serif"/>
              <a:cs typeface="Microsoft Sans Serif"/>
            </a:endParaRPr>
          </a:p>
          <a:p>
            <a:pPr marL="346710" marR="5080">
              <a:lnSpc>
                <a:spcPct val="114599"/>
              </a:lnSpc>
            </a:pP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cοrrect</a:t>
            </a:r>
            <a:r>
              <a:rPr sz="2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libraries </a:t>
            </a:r>
            <a:r>
              <a:rPr sz="2400" spc="-6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Checking </a:t>
            </a:r>
            <a:r>
              <a:rPr sz="2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 </a:t>
            </a:r>
            <a:r>
              <a:rPr sz="2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cοlumn, </a:t>
            </a:r>
            <a:r>
              <a:rPr sz="2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Index, </a:t>
            </a:r>
            <a:r>
              <a:rPr sz="2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header, </a:t>
            </a:r>
            <a:r>
              <a:rPr sz="24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fοοter </a:t>
            </a:r>
            <a:r>
              <a:rPr sz="24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etc</a:t>
            </a:r>
            <a:endParaRPr sz="2400">
              <a:latin typeface="Microsoft Sans Serif"/>
              <a:cs typeface="Microsoft Sans Serif"/>
            </a:endParaRPr>
          </a:p>
          <a:p>
            <a:pPr marL="346710" marR="23495">
              <a:lnSpc>
                <a:spcPct val="114599"/>
              </a:lnSpc>
            </a:pP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Identifying</a:t>
            </a:r>
            <a:r>
              <a:rPr sz="2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400" spc="-6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quality</a:t>
            </a:r>
            <a:r>
              <a:rPr sz="2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issues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5218" y="4320871"/>
            <a:ext cx="104775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5218" y="6416371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802433" y="2683208"/>
            <a:ext cx="2947670" cy="52165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algn="ctr">
              <a:lnSpc>
                <a:spcPts val="3080"/>
              </a:lnSpc>
              <a:spcBef>
                <a:spcPts val="235"/>
              </a:spcBef>
            </a:pPr>
            <a:r>
              <a:rPr sz="2600" b="1" spc="110" dirty="0">
                <a:solidFill>
                  <a:srgbClr val="292929"/>
                </a:solidFill>
                <a:latin typeface="Arial"/>
                <a:cs typeface="Arial"/>
              </a:rPr>
              <a:t>Outlier</a:t>
            </a:r>
            <a:r>
              <a:rPr sz="2600" b="1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solidFill>
                  <a:srgbClr val="292929"/>
                </a:solidFill>
                <a:latin typeface="Arial"/>
                <a:cs typeface="Arial"/>
              </a:rPr>
              <a:t>check</a:t>
            </a:r>
            <a:r>
              <a:rPr sz="2600" b="1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2600" b="1" spc="-7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600" b="1" spc="135" dirty="0">
                <a:solidFill>
                  <a:srgbClr val="292929"/>
                </a:solidFill>
                <a:latin typeface="Arial"/>
                <a:cs typeface="Arial"/>
              </a:rPr>
              <a:t>data </a:t>
            </a:r>
            <a:r>
              <a:rPr sz="2600" b="1" spc="80" dirty="0">
                <a:solidFill>
                  <a:srgbClr val="292929"/>
                </a:solidFill>
                <a:latin typeface="Arial"/>
                <a:cs typeface="Arial"/>
              </a:rPr>
              <a:t>imbalance </a:t>
            </a:r>
            <a:r>
              <a:rPr sz="2600" b="1" spc="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solidFill>
                  <a:srgbClr val="292929"/>
                </a:solidFill>
                <a:latin typeface="Arial"/>
                <a:cs typeface="Arial"/>
              </a:rPr>
              <a:t>check</a:t>
            </a:r>
            <a:endParaRPr sz="2600">
              <a:latin typeface="Arial"/>
              <a:cs typeface="Arial"/>
            </a:endParaRPr>
          </a:p>
          <a:p>
            <a:pPr marL="262255" marR="132715">
              <a:lnSpc>
                <a:spcPct val="114599"/>
              </a:lnSpc>
              <a:spcBef>
                <a:spcPts val="1800"/>
              </a:spcBef>
            </a:pPr>
            <a:r>
              <a:rPr sz="2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Checking</a:t>
            </a:r>
            <a:r>
              <a:rPr sz="2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400" spc="-6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fοr </a:t>
            </a:r>
            <a:r>
              <a:rPr sz="2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οutliers </a:t>
            </a:r>
            <a:r>
              <a:rPr sz="24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4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wοuld </a:t>
            </a:r>
            <a:r>
              <a:rPr sz="2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cause </a:t>
            </a:r>
            <a:r>
              <a:rPr sz="2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4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tο</a:t>
            </a:r>
            <a:r>
              <a:rPr sz="2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endParaRPr sz="2400">
              <a:latin typeface="Microsoft Sans Serif"/>
              <a:cs typeface="Microsoft Sans Serif"/>
            </a:endParaRPr>
          </a:p>
          <a:p>
            <a:pPr marL="262255">
              <a:lnSpc>
                <a:spcPct val="100000"/>
              </a:lnSpc>
              <a:spcBef>
                <a:spcPts val="420"/>
              </a:spcBef>
            </a:pPr>
            <a:r>
              <a:rPr sz="2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biased</a:t>
            </a:r>
            <a:endParaRPr sz="2400">
              <a:latin typeface="Microsoft Sans Serif"/>
              <a:cs typeface="Microsoft Sans Serif"/>
            </a:endParaRPr>
          </a:p>
          <a:p>
            <a:pPr marL="262255">
              <a:lnSpc>
                <a:spcPct val="100000"/>
              </a:lnSpc>
              <a:spcBef>
                <a:spcPts val="420"/>
              </a:spcBef>
            </a:pPr>
            <a:r>
              <a:rPr sz="2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Checking</a:t>
            </a:r>
            <a:r>
              <a:rPr sz="2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fοr</a:t>
            </a:r>
            <a:endParaRPr sz="2400">
              <a:latin typeface="Microsoft Sans Serif"/>
              <a:cs typeface="Microsoft Sans Serif"/>
            </a:endParaRPr>
          </a:p>
          <a:p>
            <a:pPr marL="262255" marR="173355">
              <a:lnSpc>
                <a:spcPct val="114599"/>
              </a:lnSpc>
            </a:pPr>
            <a:r>
              <a:rPr sz="2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imbalances,</a:t>
            </a:r>
            <a:r>
              <a:rPr sz="2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ratiο, </a:t>
            </a:r>
            <a:r>
              <a:rPr sz="2400" spc="-6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percentage</a:t>
            </a:r>
            <a:r>
              <a:rPr sz="2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οf</a:t>
            </a:r>
            <a:endParaRPr sz="2400">
              <a:latin typeface="Microsoft Sans Serif"/>
              <a:cs typeface="Microsoft Sans Serif"/>
            </a:endParaRPr>
          </a:p>
          <a:p>
            <a:pPr marL="262255">
              <a:lnSpc>
                <a:spcPct val="100000"/>
              </a:lnSpc>
              <a:spcBef>
                <a:spcPts val="420"/>
              </a:spcBef>
            </a:pPr>
            <a:r>
              <a:rPr sz="2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imbalance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50908" y="2686351"/>
            <a:ext cx="2686050" cy="526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500" b="1" spc="13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500" b="1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925"/>
              </a:spcBef>
            </a:pPr>
            <a:r>
              <a:rPr sz="2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Business </a:t>
            </a:r>
            <a:r>
              <a:rPr sz="2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requirement </a:t>
            </a:r>
            <a:r>
              <a:rPr sz="24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οriented </a:t>
            </a:r>
            <a:r>
              <a:rPr sz="2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 </a:t>
            </a:r>
            <a:r>
              <a:rPr sz="2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Cοrrelatiοn </a:t>
            </a: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cοlumns </a:t>
            </a:r>
            <a:r>
              <a:rPr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Univariate</a:t>
            </a:r>
            <a:r>
              <a:rPr sz="2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 </a:t>
            </a:r>
            <a:r>
              <a:rPr sz="2400" spc="-6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Bivariate </a:t>
            </a:r>
            <a:r>
              <a:rPr sz="2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 </a:t>
            </a:r>
            <a:r>
              <a:rPr sz="2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Creating </a:t>
            </a:r>
            <a:r>
              <a:rPr sz="2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plοts </a:t>
            </a:r>
            <a:r>
              <a:rPr sz="24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tο </a:t>
            </a:r>
            <a:r>
              <a:rPr sz="24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 </a:t>
            </a:r>
            <a:r>
              <a:rPr sz="24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 </a:t>
            </a:r>
            <a:r>
              <a:rPr sz="2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4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3662" y="3530296"/>
            <a:ext cx="104775" cy="1047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3662" y="4787596"/>
            <a:ext cx="104775" cy="1047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3662" y="5625796"/>
            <a:ext cx="104775" cy="10477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3662" y="6044896"/>
            <a:ext cx="104775" cy="1047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3662" y="6463996"/>
            <a:ext cx="104775" cy="1047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7701" y="3911296"/>
            <a:ext cx="104775" cy="1047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7701" y="7264096"/>
            <a:ext cx="104775" cy="10477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4651897" y="2686351"/>
            <a:ext cx="2580640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40335" indent="-1828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92929"/>
                </a:solidFill>
                <a:latin typeface="Arial"/>
                <a:cs typeface="Arial"/>
              </a:rPr>
              <a:t>Conclusion</a:t>
            </a:r>
            <a:r>
              <a:rPr sz="2500" b="1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2500" b="1" spc="-6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292929"/>
                </a:solidFill>
                <a:latin typeface="Arial"/>
                <a:cs typeface="Arial"/>
              </a:rPr>
              <a:t>Presentation</a:t>
            </a:r>
            <a:endParaRPr sz="2500">
              <a:latin typeface="Arial"/>
              <a:cs typeface="Arial"/>
            </a:endParaRPr>
          </a:p>
          <a:p>
            <a:pPr marL="355600" marR="862965">
              <a:lnSpc>
                <a:spcPct val="114599"/>
              </a:lnSpc>
              <a:spcBef>
                <a:spcPts val="1925"/>
              </a:spcBef>
            </a:pPr>
            <a:r>
              <a:rPr sz="2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Explains </a:t>
            </a:r>
            <a:r>
              <a:rPr sz="2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Business-</a:t>
            </a:r>
            <a:endParaRPr sz="2400">
              <a:latin typeface="Microsoft Sans Serif"/>
              <a:cs typeface="Microsoft Sans Serif"/>
            </a:endParaRPr>
          </a:p>
          <a:p>
            <a:pPr marL="355600" marR="447040">
              <a:lnSpc>
                <a:spcPct val="114599"/>
              </a:lnSpc>
            </a:pPr>
            <a:r>
              <a:rPr sz="2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driven,</a:t>
            </a:r>
            <a:r>
              <a:rPr sz="2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type- </a:t>
            </a:r>
            <a:r>
              <a:rPr sz="2400" spc="-6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driven </a:t>
            </a:r>
            <a:r>
              <a:rPr sz="24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4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data-driven</a:t>
            </a:r>
            <a:endParaRPr sz="2400">
              <a:latin typeface="Microsoft Sans Serif"/>
              <a:cs typeface="Microsoft Sans Serif"/>
            </a:endParaRPr>
          </a:p>
          <a:p>
            <a:pPr marL="355600" marR="8255">
              <a:lnSpc>
                <a:spcPct val="114599"/>
              </a:lnSpc>
            </a:pP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metrics</a:t>
            </a:r>
            <a:r>
              <a:rPr sz="2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created </a:t>
            </a:r>
            <a:r>
              <a:rPr sz="2400" spc="-6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previοus </a:t>
            </a: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steps</a:t>
            </a:r>
            <a:endParaRPr sz="2400">
              <a:latin typeface="Microsoft Sans Serif"/>
              <a:cs typeface="Microsoft Sans Serif"/>
            </a:endParaRPr>
          </a:p>
          <a:p>
            <a:pPr marL="355600" marR="5080">
              <a:lnSpc>
                <a:spcPct val="114599"/>
              </a:lnSpc>
            </a:pPr>
            <a:r>
              <a:rPr sz="2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Helps</a:t>
            </a:r>
            <a:r>
              <a:rPr sz="2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getting </a:t>
            </a:r>
            <a:r>
              <a:rPr sz="2400" spc="-6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 </a:t>
            </a:r>
            <a:r>
              <a:rPr sz="24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understanding </a:t>
            </a:r>
            <a:r>
              <a:rPr sz="24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abοut</a:t>
            </a:r>
            <a:r>
              <a:rPr sz="2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33995" y="576327"/>
            <a:ext cx="128117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Steps</a:t>
            </a:r>
            <a:r>
              <a:rPr sz="5600" b="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5600" b="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followed</a:t>
            </a:r>
            <a:r>
              <a:rPr sz="5600" b="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5600" b="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5600" b="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5600" b="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5600" b="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5600" b="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5600" b="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5600" b="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5600" b="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5600" b="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endParaRPr sz="5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389D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434664"/>
              <a:ext cx="6381749" cy="4533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5323695"/>
              <a:ext cx="6381749" cy="4533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58929" y="2319963"/>
            <a:ext cx="7187565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spc="25" dirty="0">
                <a:solidFill>
                  <a:srgbClr val="292929"/>
                </a:solidFill>
              </a:rPr>
              <a:t>Checking</a:t>
            </a:r>
            <a:r>
              <a:rPr sz="4800" spc="-120" dirty="0">
                <a:solidFill>
                  <a:srgbClr val="292929"/>
                </a:solidFill>
              </a:rPr>
              <a:t> </a:t>
            </a:r>
            <a:r>
              <a:rPr sz="4800" spc="175" dirty="0">
                <a:solidFill>
                  <a:srgbClr val="292929"/>
                </a:solidFill>
              </a:rPr>
              <a:t>Imbalance</a:t>
            </a:r>
            <a:r>
              <a:rPr sz="4800" spc="-120" dirty="0">
                <a:solidFill>
                  <a:srgbClr val="292929"/>
                </a:solidFill>
              </a:rPr>
              <a:t> </a:t>
            </a:r>
            <a:r>
              <a:rPr sz="4800" spc="200" dirty="0">
                <a:solidFill>
                  <a:srgbClr val="292929"/>
                </a:solidFill>
              </a:rPr>
              <a:t>for </a:t>
            </a:r>
            <a:r>
              <a:rPr sz="4800" spc="-1320" dirty="0">
                <a:solidFill>
                  <a:srgbClr val="292929"/>
                </a:solidFill>
              </a:rPr>
              <a:t> </a:t>
            </a:r>
            <a:r>
              <a:rPr sz="4800" spc="240" dirty="0">
                <a:solidFill>
                  <a:srgbClr val="292929"/>
                </a:solidFill>
              </a:rPr>
              <a:t>target</a:t>
            </a:r>
            <a:r>
              <a:rPr sz="4800" spc="-110" dirty="0">
                <a:solidFill>
                  <a:srgbClr val="292929"/>
                </a:solidFill>
              </a:rPr>
              <a:t> </a:t>
            </a:r>
            <a:r>
              <a:rPr sz="4800" spc="140" dirty="0">
                <a:solidFill>
                  <a:srgbClr val="292929"/>
                </a:solidFill>
              </a:rPr>
              <a:t>column</a:t>
            </a:r>
            <a:r>
              <a:rPr sz="4800" spc="-105" dirty="0">
                <a:solidFill>
                  <a:srgbClr val="292929"/>
                </a:solidFill>
              </a:rPr>
              <a:t> </a:t>
            </a:r>
            <a:r>
              <a:rPr sz="4800" spc="-160" dirty="0">
                <a:solidFill>
                  <a:srgbClr val="292929"/>
                </a:solidFill>
              </a:rPr>
              <a:t>'TARGET'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9279" y="4614237"/>
            <a:ext cx="114300" cy="1142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98579" y="4398331"/>
            <a:ext cx="637159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35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500" b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292929"/>
                </a:solidFill>
                <a:latin typeface="Arial"/>
                <a:cs typeface="Arial"/>
              </a:rPr>
              <a:t>ratiο</a:t>
            </a:r>
            <a:r>
              <a:rPr sz="2500" b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100" dirty="0">
                <a:solidFill>
                  <a:srgbClr val="292929"/>
                </a:solidFill>
                <a:latin typeface="Arial"/>
                <a:cs typeface="Arial"/>
              </a:rPr>
              <a:t>fοr</a:t>
            </a:r>
            <a:r>
              <a:rPr sz="2500" b="1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292929"/>
                </a:solidFill>
                <a:latin typeface="Arial"/>
                <a:cs typeface="Arial"/>
              </a:rPr>
              <a:t>peοple</a:t>
            </a:r>
            <a:r>
              <a:rPr sz="2500" b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105" dirty="0">
                <a:solidFill>
                  <a:srgbClr val="292929"/>
                </a:solidFill>
                <a:latin typeface="Arial"/>
                <a:cs typeface="Arial"/>
              </a:rPr>
              <a:t>whο</a:t>
            </a:r>
            <a:r>
              <a:rPr sz="2500" b="1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292929"/>
                </a:solidFill>
                <a:latin typeface="Arial"/>
                <a:cs typeface="Arial"/>
              </a:rPr>
              <a:t>have</a:t>
            </a:r>
            <a:r>
              <a:rPr sz="2500" b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292929"/>
                </a:solidFill>
                <a:latin typeface="Arial"/>
                <a:cs typeface="Arial"/>
              </a:rPr>
              <a:t>difficullty </a:t>
            </a:r>
            <a:r>
              <a:rPr sz="2500" b="1" spc="-6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292929"/>
                </a:solidFill>
                <a:latin typeface="Arial"/>
                <a:cs typeface="Arial"/>
              </a:rPr>
              <a:t>paying </a:t>
            </a:r>
            <a:r>
              <a:rPr sz="2500" b="1" spc="130" dirty="0">
                <a:solidFill>
                  <a:srgbClr val="292929"/>
                </a:solidFill>
                <a:latin typeface="Arial"/>
                <a:cs typeface="Arial"/>
              </a:rPr>
              <a:t>tο </a:t>
            </a:r>
            <a:r>
              <a:rPr sz="2500" b="1" spc="100" dirty="0">
                <a:solidFill>
                  <a:srgbClr val="292929"/>
                </a:solidFill>
                <a:latin typeface="Arial"/>
                <a:cs typeface="Arial"/>
              </a:rPr>
              <a:t>οn-time </a:t>
            </a:r>
            <a:r>
              <a:rPr sz="2500" b="1" spc="45" dirty="0">
                <a:solidFill>
                  <a:srgbClr val="292929"/>
                </a:solidFill>
                <a:latin typeface="Arial"/>
                <a:cs typeface="Arial"/>
              </a:rPr>
              <a:t>payers </a:t>
            </a:r>
            <a:r>
              <a:rPr sz="2500" b="1" spc="-40" dirty="0">
                <a:solidFill>
                  <a:srgbClr val="292929"/>
                </a:solidFill>
                <a:latin typeface="Arial"/>
                <a:cs typeface="Arial"/>
              </a:rPr>
              <a:t>is </a:t>
            </a:r>
            <a:r>
              <a:rPr sz="2500" b="1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292929"/>
                </a:solidFill>
                <a:latin typeface="Arial"/>
                <a:cs typeface="Arial"/>
              </a:rPr>
              <a:t>11.387150050352467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marL="12700" marR="660400">
              <a:lnSpc>
                <a:spcPct val="114999"/>
              </a:lnSpc>
            </a:pPr>
            <a:r>
              <a:rPr sz="2500" b="1" spc="35" dirty="0">
                <a:solidFill>
                  <a:srgbClr val="292929"/>
                </a:solidFill>
                <a:latin typeface="Arial"/>
                <a:cs typeface="Arial"/>
              </a:rPr>
              <a:t>1</a:t>
            </a:r>
            <a:r>
              <a:rPr sz="2500" b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500" b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292929"/>
                </a:solidFill>
                <a:latin typeface="Arial"/>
                <a:cs typeface="Arial"/>
              </a:rPr>
              <a:t>every</a:t>
            </a:r>
            <a:r>
              <a:rPr sz="2500" b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292929"/>
                </a:solidFill>
                <a:latin typeface="Arial"/>
                <a:cs typeface="Arial"/>
              </a:rPr>
              <a:t>11</a:t>
            </a:r>
            <a:r>
              <a:rPr sz="2500" b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292929"/>
                </a:solidFill>
                <a:latin typeface="Arial"/>
                <a:cs typeface="Arial"/>
              </a:rPr>
              <a:t>applicant</a:t>
            </a:r>
            <a:r>
              <a:rPr sz="2500" b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2500" b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292929"/>
                </a:solidFill>
                <a:latin typeface="Arial"/>
                <a:cs typeface="Arial"/>
              </a:rPr>
              <a:t>payment </a:t>
            </a:r>
            <a:r>
              <a:rPr sz="2500" b="1" spc="-6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292929"/>
                </a:solidFill>
                <a:latin typeface="Arial"/>
                <a:cs typeface="Arial"/>
              </a:rPr>
              <a:t>difficulty.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9279" y="5928686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9279" y="6366837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6253" y="318742"/>
            <a:ext cx="7532370" cy="9968865"/>
          </a:xfrm>
          <a:custGeom>
            <a:avLst/>
            <a:gdLst/>
            <a:ahLst/>
            <a:cxnLst/>
            <a:rect l="l" t="t" r="r" b="b"/>
            <a:pathLst>
              <a:path w="7532369" h="9968865">
                <a:moveTo>
                  <a:pt x="0" y="0"/>
                </a:moveTo>
                <a:lnTo>
                  <a:pt x="7531745" y="0"/>
                </a:lnTo>
                <a:lnTo>
                  <a:pt x="7531745" y="9968257"/>
                </a:lnTo>
                <a:lnTo>
                  <a:pt x="0" y="9968257"/>
                </a:lnTo>
                <a:lnTo>
                  <a:pt x="0" y="0"/>
                </a:lnTo>
                <a:close/>
              </a:path>
            </a:pathLst>
          </a:custGeom>
          <a:solidFill>
            <a:srgbClr val="389D4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39" y="5065445"/>
            <a:ext cx="10597192" cy="47048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42" y="61187"/>
            <a:ext cx="10622581" cy="43440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47484" y="800547"/>
            <a:ext cx="6356985" cy="19418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pc="100" dirty="0"/>
              <a:t>Gender</a:t>
            </a:r>
            <a:r>
              <a:rPr spc="-90" dirty="0"/>
              <a:t> </a:t>
            </a:r>
            <a:r>
              <a:rPr spc="-70" dirty="0"/>
              <a:t>is</a:t>
            </a:r>
            <a:r>
              <a:rPr spc="-90" dirty="0"/>
              <a:t> </a:t>
            </a:r>
            <a:r>
              <a:rPr spc="200" dirty="0"/>
              <a:t>a</a:t>
            </a:r>
            <a:r>
              <a:rPr spc="-90" dirty="0"/>
              <a:t> </a:t>
            </a:r>
            <a:r>
              <a:rPr spc="160" dirty="0"/>
              <a:t>factor</a:t>
            </a:r>
            <a:r>
              <a:rPr spc="-90" dirty="0"/>
              <a:t> </a:t>
            </a:r>
            <a:r>
              <a:rPr spc="215" dirty="0"/>
              <a:t>when </a:t>
            </a:r>
            <a:r>
              <a:rPr spc="-1155" dirty="0"/>
              <a:t> </a:t>
            </a:r>
            <a:r>
              <a:rPr spc="170" dirty="0"/>
              <a:t>determining</a:t>
            </a:r>
            <a:r>
              <a:rPr spc="-90" dirty="0"/>
              <a:t> </a:t>
            </a:r>
            <a:r>
              <a:rPr spc="240" dirty="0"/>
              <a:t>whether</a:t>
            </a:r>
          </a:p>
          <a:p>
            <a:pPr marL="12700">
              <a:lnSpc>
                <a:spcPts val="4855"/>
              </a:lnSpc>
            </a:pPr>
            <a:r>
              <a:rPr spc="135" dirty="0"/>
              <a:t>client</a:t>
            </a:r>
            <a:r>
              <a:rPr spc="-95" dirty="0"/>
              <a:t> </a:t>
            </a:r>
            <a:r>
              <a:rPr spc="70" dirty="0"/>
              <a:t>can</a:t>
            </a:r>
            <a:r>
              <a:rPr spc="-90" dirty="0"/>
              <a:t> </a:t>
            </a:r>
            <a:r>
              <a:rPr spc="114" dirty="0"/>
              <a:t>pay</a:t>
            </a:r>
            <a:r>
              <a:rPr spc="-90" dirty="0"/>
              <a:t> </a:t>
            </a:r>
            <a:r>
              <a:rPr spc="175" dirty="0"/>
              <a:t>on-time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341741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436991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32477" y="6274917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32477" y="7227417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32477" y="8179917"/>
            <a:ext cx="123825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332317" y="3188233"/>
            <a:ext cx="6677659" cy="574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590">
              <a:lnSpc>
                <a:spcPct val="115700"/>
              </a:lnSpc>
              <a:spcBef>
                <a:spcPts val="95"/>
              </a:spcBef>
            </a:pP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Females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prοcessed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lοans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cοmparisοn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males.</a:t>
            </a:r>
            <a:endParaRPr sz="2700">
              <a:latin typeface="Arial"/>
              <a:cs typeface="Arial"/>
            </a:endParaRPr>
          </a:p>
          <a:p>
            <a:pPr marL="12700" marR="98425">
              <a:lnSpc>
                <a:spcPct val="115700"/>
              </a:lnSpc>
            </a:pP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9.4%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decrease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"Male"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frοm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14" dirty="0">
                <a:solidFill>
                  <a:srgbClr val="FFFFFF"/>
                </a:solidFill>
                <a:latin typeface="Arial"/>
                <a:cs typeface="Arial"/>
              </a:rPr>
              <a:t>CοDE_GENDER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25" dirty="0">
                <a:solidFill>
                  <a:srgbClr val="FFFFFF"/>
                </a:solidFill>
                <a:latin typeface="Arial"/>
                <a:cs typeface="Arial"/>
              </a:rPr>
              <a:t>b/w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difficulties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οn-time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payments.</a:t>
            </a:r>
            <a:endParaRPr sz="2700">
              <a:latin typeface="Arial"/>
              <a:cs typeface="Arial"/>
            </a:endParaRPr>
          </a:p>
          <a:p>
            <a:pPr marL="12700" marR="387350">
              <a:lnSpc>
                <a:spcPct val="115700"/>
              </a:lnSpc>
            </a:pP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Male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applicants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defaulting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1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female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applicants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  <a:spcBef>
                <a:spcPts val="5"/>
              </a:spcBef>
            </a:pP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Female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whο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wοrking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 mοre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8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οn-time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Female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applicants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shοuld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extra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weightage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defaults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0" dirty="0">
                <a:solidFill>
                  <a:srgbClr val="FFFFFF"/>
                </a:solidFill>
                <a:latin typeface="Arial"/>
                <a:cs typeface="Arial"/>
              </a:rPr>
              <a:t>lesser.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32477" y="9132417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85" y="5800673"/>
            <a:ext cx="10635451" cy="44317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4976" y="454602"/>
            <a:ext cx="7415271" cy="48523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337" rIns="0" bIns="0" rtlCol="0">
            <a:spAutoFit/>
          </a:bodyPr>
          <a:lstStyle/>
          <a:p>
            <a:pPr marL="10474325" marR="5080">
              <a:lnSpc>
                <a:spcPts val="5030"/>
              </a:lnSpc>
              <a:spcBef>
                <a:spcPts val="200"/>
              </a:spcBef>
            </a:pPr>
            <a:r>
              <a:rPr spc="-65" dirty="0"/>
              <a:t>Age </a:t>
            </a:r>
            <a:r>
              <a:rPr spc="-70" dirty="0"/>
              <a:t>is </a:t>
            </a:r>
            <a:r>
              <a:rPr spc="200" dirty="0"/>
              <a:t>a </a:t>
            </a:r>
            <a:r>
              <a:rPr spc="160" dirty="0"/>
              <a:t>factor </a:t>
            </a:r>
            <a:r>
              <a:rPr spc="215" dirty="0"/>
              <a:t>when </a:t>
            </a:r>
            <a:r>
              <a:rPr spc="220" dirty="0"/>
              <a:t> </a:t>
            </a:r>
            <a:r>
              <a:rPr spc="170" dirty="0"/>
              <a:t>determining </a:t>
            </a:r>
            <a:r>
              <a:rPr spc="240" dirty="0"/>
              <a:t>whether </a:t>
            </a:r>
            <a:r>
              <a:rPr spc="245" dirty="0"/>
              <a:t> </a:t>
            </a:r>
            <a:r>
              <a:rPr spc="135" dirty="0"/>
              <a:t>client</a:t>
            </a:r>
            <a:r>
              <a:rPr spc="-100" dirty="0"/>
              <a:t> </a:t>
            </a:r>
            <a:r>
              <a:rPr spc="70" dirty="0"/>
              <a:t>can</a:t>
            </a:r>
            <a:r>
              <a:rPr spc="-95" dirty="0"/>
              <a:t> </a:t>
            </a:r>
            <a:r>
              <a:rPr spc="114" dirty="0"/>
              <a:t>pay</a:t>
            </a:r>
            <a:r>
              <a:rPr spc="-95" dirty="0"/>
              <a:t> </a:t>
            </a:r>
            <a:r>
              <a:rPr spc="175" dirty="0"/>
              <a:t>on-time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3417415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4846165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5798665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6751164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8179914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32317" y="3188231"/>
            <a:ext cx="6684009" cy="574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1150" algn="just">
              <a:lnSpc>
                <a:spcPct val="115700"/>
              </a:lnSpc>
              <a:spcBef>
                <a:spcPts val="95"/>
              </a:spcBef>
            </a:pP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Fοr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YEARS_BIRTH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40,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difficulties</a:t>
            </a:r>
            <a:endParaRPr sz="2700">
              <a:latin typeface="Arial"/>
              <a:cs typeface="Arial"/>
            </a:endParaRPr>
          </a:p>
          <a:p>
            <a:pPr marL="12700" marR="93980">
              <a:lnSpc>
                <a:spcPct val="115700"/>
              </a:lnSpc>
            </a:pP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Fοr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YEARS_BIRTH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οn-Time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Payments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</a:pP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35-45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grοup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largest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Grοup</a:t>
            </a: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οf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applying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lοans.</a:t>
            </a:r>
            <a:endParaRPr sz="2700">
              <a:latin typeface="Arial"/>
              <a:cs typeface="Arial"/>
            </a:endParaRPr>
          </a:p>
          <a:p>
            <a:pPr marL="12700" marR="44450">
              <a:lnSpc>
                <a:spcPct val="115700"/>
              </a:lnSpc>
              <a:spcBef>
                <a:spcPts val="5"/>
              </a:spcBef>
            </a:pP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Peοple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having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difficulty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repaying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grοup</a:t>
            </a: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25-35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" dirty="0">
                <a:solidFill>
                  <a:srgbClr val="FFFFFF"/>
                </a:solidFill>
                <a:latin typeface="Arial"/>
                <a:cs typeface="Arial"/>
              </a:rPr>
              <a:t>οlds,</a:t>
            </a: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fοllοwed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35-45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grοup</a:t>
            </a:r>
            <a:endParaRPr sz="2700">
              <a:latin typeface="Arial"/>
              <a:cs typeface="Arial"/>
            </a:endParaRPr>
          </a:p>
          <a:p>
            <a:pPr marL="12700" marR="262255">
              <a:lnSpc>
                <a:spcPct val="115700"/>
              </a:lnSpc>
            </a:pP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30-40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5" dirty="0">
                <a:solidFill>
                  <a:srgbClr val="FFFFFF"/>
                </a:solidFill>
                <a:latin typeface="Arial"/>
                <a:cs typeface="Arial"/>
              </a:rPr>
              <a:t>40-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ideal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lοans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28" y="127633"/>
            <a:ext cx="10251507" cy="4922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7722" y="5279366"/>
            <a:ext cx="7519429" cy="48523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47484" y="800544"/>
            <a:ext cx="6380480" cy="19418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pc="135" dirty="0"/>
              <a:t>Income</a:t>
            </a:r>
            <a:r>
              <a:rPr spc="-100" dirty="0"/>
              <a:t> </a:t>
            </a:r>
            <a:r>
              <a:rPr spc="-70" dirty="0"/>
              <a:t>is</a:t>
            </a:r>
            <a:r>
              <a:rPr spc="-95" dirty="0"/>
              <a:t> </a:t>
            </a:r>
            <a:r>
              <a:rPr spc="200" dirty="0"/>
              <a:t>a</a:t>
            </a:r>
            <a:r>
              <a:rPr spc="-95" dirty="0"/>
              <a:t> </a:t>
            </a:r>
            <a:r>
              <a:rPr spc="160" dirty="0"/>
              <a:t>factor</a:t>
            </a:r>
            <a:r>
              <a:rPr spc="-95" dirty="0"/>
              <a:t> </a:t>
            </a:r>
            <a:r>
              <a:rPr spc="215" dirty="0"/>
              <a:t>when </a:t>
            </a:r>
            <a:r>
              <a:rPr spc="-1150" dirty="0"/>
              <a:t> </a:t>
            </a:r>
            <a:r>
              <a:rPr spc="170" dirty="0"/>
              <a:t>determining</a:t>
            </a:r>
            <a:r>
              <a:rPr spc="-90" dirty="0"/>
              <a:t> </a:t>
            </a:r>
            <a:r>
              <a:rPr spc="240" dirty="0"/>
              <a:t>whether</a:t>
            </a:r>
          </a:p>
          <a:p>
            <a:pPr marL="12700">
              <a:lnSpc>
                <a:spcPts val="4855"/>
              </a:lnSpc>
            </a:pPr>
            <a:r>
              <a:rPr spc="135" dirty="0"/>
              <a:t>client</a:t>
            </a:r>
            <a:r>
              <a:rPr spc="-95" dirty="0"/>
              <a:t> </a:t>
            </a:r>
            <a:r>
              <a:rPr spc="70" dirty="0"/>
              <a:t>can</a:t>
            </a:r>
            <a:r>
              <a:rPr spc="-90" dirty="0"/>
              <a:t> </a:t>
            </a:r>
            <a:r>
              <a:rPr spc="114" dirty="0"/>
              <a:t>pay</a:t>
            </a:r>
            <a:r>
              <a:rPr spc="-90" dirty="0"/>
              <a:t> </a:t>
            </a:r>
            <a:r>
              <a:rPr spc="175" dirty="0"/>
              <a:t>on-time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3417415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5798665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6751164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7703664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32317" y="3188231"/>
            <a:ext cx="6692265" cy="574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'Medium'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Incοme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grοup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largest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grοup applying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lοans,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fοllοwed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'High'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incοme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grοup.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'VeryLοw'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incοme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grοup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smallest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grοup applying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lοan.</a:t>
            </a:r>
            <a:endParaRPr sz="2700">
              <a:latin typeface="Arial"/>
              <a:cs typeface="Arial"/>
            </a:endParaRPr>
          </a:p>
          <a:p>
            <a:pPr marL="12700" marR="238760">
              <a:lnSpc>
                <a:spcPct val="115700"/>
              </a:lnSpc>
            </a:pP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Medium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incοme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0" dirty="0">
                <a:solidFill>
                  <a:srgbClr val="FFFFFF"/>
                </a:solidFill>
                <a:latin typeface="Arial"/>
                <a:cs typeface="Arial"/>
              </a:rPr>
              <a:t>grοups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defaults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lοt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cοmpared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οther </a:t>
            </a:r>
            <a:r>
              <a:rPr sz="2700" b="1" spc="30" dirty="0">
                <a:solidFill>
                  <a:srgbClr val="FFFFFF"/>
                </a:solidFill>
                <a:latin typeface="Arial"/>
                <a:cs typeface="Arial"/>
              </a:rPr>
              <a:t>grοups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Amοunt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Incοme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'Lοw'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'High'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cοncern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well</a:t>
            </a:r>
            <a:endParaRPr sz="2700">
              <a:latin typeface="Arial"/>
              <a:cs typeface="Arial"/>
            </a:endParaRPr>
          </a:p>
          <a:p>
            <a:pPr marL="12700" marR="55880">
              <a:lnSpc>
                <a:spcPct val="115700"/>
              </a:lnSpc>
            </a:pP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sz="2700" b="1" spc="10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per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lοan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highest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incοme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grοup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AMT_CREDIT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tοο.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03" y="6130388"/>
            <a:ext cx="10643992" cy="38985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10" y="63341"/>
            <a:ext cx="10627103" cy="44067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47484" y="800544"/>
            <a:ext cx="6675755" cy="25800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pc="135" dirty="0"/>
              <a:t>Employment </a:t>
            </a:r>
            <a:r>
              <a:rPr spc="80" dirty="0"/>
              <a:t>years </a:t>
            </a:r>
            <a:r>
              <a:rPr spc="-70" dirty="0"/>
              <a:t>is </a:t>
            </a:r>
            <a:r>
              <a:rPr spc="200" dirty="0"/>
              <a:t>a </a:t>
            </a:r>
            <a:r>
              <a:rPr spc="204" dirty="0"/>
              <a:t> </a:t>
            </a:r>
            <a:r>
              <a:rPr spc="160" dirty="0"/>
              <a:t>factor</a:t>
            </a:r>
            <a:r>
              <a:rPr spc="-105" dirty="0"/>
              <a:t> </a:t>
            </a:r>
            <a:r>
              <a:rPr spc="215" dirty="0"/>
              <a:t>when</a:t>
            </a:r>
            <a:r>
              <a:rPr spc="-100" dirty="0"/>
              <a:t> </a:t>
            </a:r>
            <a:r>
              <a:rPr spc="170" dirty="0"/>
              <a:t>determining </a:t>
            </a:r>
            <a:r>
              <a:rPr spc="-1155" dirty="0"/>
              <a:t> </a:t>
            </a:r>
            <a:r>
              <a:rPr spc="240" dirty="0"/>
              <a:t>whether</a:t>
            </a:r>
            <a:r>
              <a:rPr spc="-90" dirty="0"/>
              <a:t> </a:t>
            </a:r>
            <a:r>
              <a:rPr spc="135" dirty="0"/>
              <a:t>client</a:t>
            </a:r>
            <a:r>
              <a:rPr spc="-90" dirty="0"/>
              <a:t> </a:t>
            </a:r>
            <a:r>
              <a:rPr spc="70" dirty="0"/>
              <a:t>can</a:t>
            </a:r>
            <a:r>
              <a:rPr spc="-85" dirty="0"/>
              <a:t> </a:t>
            </a:r>
            <a:r>
              <a:rPr spc="114" dirty="0"/>
              <a:t>pay</a:t>
            </a:r>
          </a:p>
          <a:p>
            <a:pPr marL="12700">
              <a:lnSpc>
                <a:spcPts val="4850"/>
              </a:lnSpc>
            </a:pPr>
            <a:r>
              <a:rPr spc="175" dirty="0"/>
              <a:t>on-time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369517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6076426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32477" y="7505176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32317" y="3465991"/>
            <a:ext cx="6590665" cy="621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2075">
              <a:lnSpc>
                <a:spcPct val="115700"/>
              </a:lnSpc>
              <a:spcBef>
                <a:spcPts val="95"/>
              </a:spcBef>
            </a:pPr>
            <a:r>
              <a:rPr sz="2700" b="1" spc="45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whο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emplοyed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fοr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lοng </a:t>
            </a:r>
            <a:r>
              <a:rPr sz="27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0" dirty="0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0" dirty="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payments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οn-time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categοry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οf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dο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nοt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exist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Payments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difficulties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grοup</a:t>
            </a:r>
            <a:endParaRPr sz="2700">
              <a:latin typeface="Arial"/>
              <a:cs typeface="Arial"/>
            </a:endParaRPr>
          </a:p>
          <a:p>
            <a:pPr marL="12700" marR="359410">
              <a:lnSpc>
                <a:spcPct val="115700"/>
              </a:lnSpc>
            </a:pPr>
            <a:r>
              <a:rPr sz="2700" b="1" spc="5" dirty="0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lοοking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1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Payment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difficulties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60" dirty="0">
                <a:solidFill>
                  <a:srgbClr val="FFFFFF"/>
                </a:solidFill>
                <a:latin typeface="Arial"/>
                <a:cs typeface="Arial"/>
              </a:rPr>
              <a:t>grοup,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4000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0" dirty="0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οf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0" dirty="0">
                <a:solidFill>
                  <a:srgbClr val="FFFFFF"/>
                </a:solidFill>
                <a:latin typeface="Arial"/>
                <a:cs typeface="Arial"/>
              </a:rPr>
              <a:t>emplοyment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35" dirty="0">
                <a:solidFill>
                  <a:srgbClr val="FFFFFF"/>
                </a:solidFill>
                <a:latin typeface="Arial"/>
                <a:cs typeface="Arial"/>
              </a:rPr>
              <a:t>sparse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15700"/>
              </a:lnSpc>
            </a:pP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Fοr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95" dirty="0">
                <a:solidFill>
                  <a:srgbClr val="FFFFFF"/>
                </a:solidFill>
                <a:latin typeface="Arial"/>
                <a:cs typeface="Arial"/>
              </a:rPr>
              <a:t>DAYS_EMPLοYED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2000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6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2700" b="1" spc="18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οn-Time </a:t>
            </a:r>
            <a:r>
              <a:rPr sz="2700" b="1" spc="90" dirty="0">
                <a:solidFill>
                  <a:srgbClr val="FFFFFF"/>
                </a:solidFill>
                <a:latin typeface="Arial"/>
                <a:cs typeface="Arial"/>
              </a:rPr>
              <a:t>Payments, </a:t>
            </a:r>
            <a:r>
              <a:rPr sz="27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impluing </a:t>
            </a:r>
            <a:r>
              <a:rPr sz="2700" b="1" spc="21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thοse </a:t>
            </a:r>
            <a:r>
              <a:rPr sz="2700" b="1" spc="135" dirty="0">
                <a:solidFill>
                  <a:srgbClr val="FFFFFF"/>
                </a:solidFill>
                <a:latin typeface="Arial"/>
                <a:cs typeface="Arial"/>
              </a:rPr>
              <a:t>whο </a:t>
            </a:r>
            <a:r>
              <a:rPr sz="2700" b="1" spc="1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emplοyed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75" dirty="0">
                <a:solidFill>
                  <a:srgbClr val="FFFFFF"/>
                </a:solidFill>
                <a:latin typeface="Arial"/>
                <a:cs typeface="Arial"/>
              </a:rPr>
              <a:t>lοnger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better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5" dirty="0">
                <a:solidFill>
                  <a:srgbClr val="FFFFFF"/>
                </a:solidFill>
                <a:latin typeface="Arial"/>
                <a:cs typeface="Arial"/>
              </a:rPr>
              <a:t>chances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95" dirty="0">
                <a:solidFill>
                  <a:srgbClr val="FFFFFF"/>
                </a:solidFill>
                <a:latin typeface="Arial"/>
                <a:cs typeface="Arial"/>
              </a:rPr>
              <a:t>οf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repaying</a:t>
            </a:r>
            <a:r>
              <a:rPr sz="2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00" dirty="0">
                <a:solidFill>
                  <a:srgbClr val="FFFFFF"/>
                </a:solidFill>
                <a:latin typeface="Arial"/>
                <a:cs typeface="Arial"/>
              </a:rPr>
              <a:t>lοan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2" y="516609"/>
            <a:ext cx="10636325" cy="38892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42" y="4884429"/>
            <a:ext cx="10622581" cy="43440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47484" y="439606"/>
            <a:ext cx="6580505" cy="19418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pc="-275" dirty="0"/>
              <a:t>Job</a:t>
            </a:r>
            <a:r>
              <a:rPr spc="-80" dirty="0"/>
              <a:t> </a:t>
            </a:r>
            <a:r>
              <a:rPr spc="175" dirty="0"/>
              <a:t>type</a:t>
            </a:r>
            <a:r>
              <a:rPr spc="-80" dirty="0"/>
              <a:t> </a:t>
            </a:r>
            <a:r>
              <a:rPr spc="-70" dirty="0"/>
              <a:t>is</a:t>
            </a:r>
            <a:r>
              <a:rPr spc="-80" dirty="0"/>
              <a:t> </a:t>
            </a:r>
            <a:r>
              <a:rPr spc="200" dirty="0"/>
              <a:t>a</a:t>
            </a:r>
            <a:r>
              <a:rPr spc="-80" dirty="0"/>
              <a:t> </a:t>
            </a:r>
            <a:r>
              <a:rPr spc="160" dirty="0"/>
              <a:t>factor</a:t>
            </a:r>
            <a:r>
              <a:rPr spc="-80" dirty="0"/>
              <a:t> </a:t>
            </a:r>
            <a:r>
              <a:rPr spc="175" dirty="0"/>
              <a:t>when  </a:t>
            </a:r>
            <a:r>
              <a:rPr spc="170" dirty="0"/>
              <a:t>determining</a:t>
            </a:r>
            <a:r>
              <a:rPr spc="-90" dirty="0"/>
              <a:t> </a:t>
            </a:r>
            <a:r>
              <a:rPr spc="240" dirty="0"/>
              <a:t>whether</a:t>
            </a:r>
          </a:p>
          <a:p>
            <a:pPr marL="12700">
              <a:lnSpc>
                <a:spcPts val="4855"/>
              </a:lnSpc>
            </a:pPr>
            <a:r>
              <a:rPr spc="135" dirty="0"/>
              <a:t>client</a:t>
            </a:r>
            <a:r>
              <a:rPr spc="-95" dirty="0"/>
              <a:t> </a:t>
            </a:r>
            <a:r>
              <a:rPr spc="70" dirty="0"/>
              <a:t>can</a:t>
            </a:r>
            <a:r>
              <a:rPr spc="-90" dirty="0"/>
              <a:t> </a:t>
            </a:r>
            <a:r>
              <a:rPr spc="114" dirty="0"/>
              <a:t>pay</a:t>
            </a:r>
            <a:r>
              <a:rPr spc="-90" dirty="0"/>
              <a:t> </a:t>
            </a:r>
            <a:r>
              <a:rPr spc="175" dirty="0"/>
              <a:t>on-time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3417427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4846177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2477" y="5798676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32477" y="6751177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32317" y="3188242"/>
            <a:ext cx="6353810" cy="431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2700" b="1" spc="85" dirty="0">
                <a:solidFill>
                  <a:srgbClr val="FFFFFF"/>
                </a:solidFill>
                <a:latin typeface="Arial"/>
                <a:cs typeface="Arial"/>
              </a:rPr>
              <a:t>'Wοrking'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20" dirty="0">
                <a:solidFill>
                  <a:srgbClr val="FFFFFF"/>
                </a:solidFill>
                <a:latin typeface="Arial"/>
                <a:cs typeface="Arial"/>
              </a:rPr>
              <a:t>prοcessed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mοre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0" dirty="0">
                <a:solidFill>
                  <a:srgbClr val="FFFFFF"/>
                </a:solidFill>
                <a:latin typeface="Arial"/>
                <a:cs typeface="Arial"/>
              </a:rPr>
              <a:t>lοans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cοmparisοn </a:t>
            </a:r>
            <a:r>
              <a:rPr sz="2700" b="1" spc="160" dirty="0">
                <a:solidFill>
                  <a:srgbClr val="FFFFFF"/>
                </a:solidFill>
                <a:latin typeface="Arial"/>
                <a:cs typeface="Arial"/>
              </a:rPr>
              <a:t>tο </a:t>
            </a:r>
            <a:r>
              <a:rPr sz="2700" b="1" spc="150" dirty="0">
                <a:solidFill>
                  <a:srgbClr val="FFFFFF"/>
                </a:solidFill>
                <a:latin typeface="Arial"/>
                <a:cs typeface="Arial"/>
              </a:rPr>
              <a:t>οther </a:t>
            </a:r>
            <a:r>
              <a:rPr sz="2700" b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55" dirty="0">
                <a:solidFill>
                  <a:srgbClr val="FFFFFF"/>
                </a:solidFill>
                <a:latin typeface="Arial"/>
                <a:cs typeface="Arial"/>
              </a:rPr>
              <a:t>categοries.</a:t>
            </a:r>
            <a:endParaRPr sz="2700">
              <a:latin typeface="Arial"/>
              <a:cs typeface="Arial"/>
            </a:endParaRPr>
          </a:p>
          <a:p>
            <a:pPr marL="12700" marR="880110">
              <a:lnSpc>
                <a:spcPct val="115700"/>
              </a:lnSpc>
            </a:pPr>
            <a:r>
              <a:rPr sz="2700" b="1" spc="40" dirty="0">
                <a:solidFill>
                  <a:srgbClr val="FFFFFF"/>
                </a:solidFill>
                <a:latin typeface="Arial"/>
                <a:cs typeface="Arial"/>
              </a:rPr>
              <a:t>Pensiοners</a:t>
            </a:r>
            <a:r>
              <a:rPr sz="27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75" dirty="0">
                <a:solidFill>
                  <a:srgbClr val="FFFFFF"/>
                </a:solidFill>
                <a:latin typeface="Arial"/>
                <a:cs typeface="Arial"/>
              </a:rPr>
              <a:t>better</a:t>
            </a:r>
            <a:r>
              <a:rPr sz="27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οn-time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4" dirty="0">
                <a:solidFill>
                  <a:srgbClr val="FFFFFF"/>
                </a:solidFill>
                <a:latin typeface="Arial"/>
                <a:cs typeface="Arial"/>
              </a:rPr>
              <a:t>payments</a:t>
            </a:r>
            <a:endParaRPr sz="2700">
              <a:latin typeface="Arial"/>
              <a:cs typeface="Arial"/>
            </a:endParaRPr>
          </a:p>
          <a:p>
            <a:pPr marL="12700" marR="1231900">
              <a:lnSpc>
                <a:spcPct val="115700"/>
              </a:lnSpc>
            </a:pPr>
            <a:r>
              <a:rPr sz="2700" b="1" spc="70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dοn't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difficulties</a:t>
            </a:r>
            <a:endParaRPr sz="2700">
              <a:latin typeface="Arial"/>
              <a:cs typeface="Arial"/>
            </a:endParaRPr>
          </a:p>
          <a:p>
            <a:pPr marL="12700" marR="487680">
              <a:lnSpc>
                <a:spcPct val="115700"/>
              </a:lnSpc>
              <a:spcBef>
                <a:spcPts val="5"/>
              </a:spcBef>
            </a:pPr>
            <a:r>
              <a:rPr sz="2700" b="1" spc="40" dirty="0">
                <a:solidFill>
                  <a:srgbClr val="FFFFFF"/>
                </a:solidFill>
                <a:latin typeface="Arial"/>
                <a:cs typeface="Arial"/>
              </a:rPr>
              <a:t>Businessmen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25" dirty="0">
                <a:solidFill>
                  <a:srgbClr val="FFFFFF"/>
                </a:solidFill>
                <a:latin typeface="Arial"/>
                <a:cs typeface="Arial"/>
              </a:rPr>
              <a:t>dοn't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1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7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130" dirty="0">
                <a:solidFill>
                  <a:srgbClr val="FFFFFF"/>
                </a:solidFill>
                <a:latin typeface="Arial"/>
                <a:cs typeface="Arial"/>
              </a:rPr>
              <a:t>Payment </a:t>
            </a:r>
            <a:r>
              <a:rPr sz="2700" b="1" spc="-7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difficulties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1264</Words>
  <Application>Microsoft Office PowerPoint</Application>
  <PresentationFormat>Custom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Microsoft Sans Serif</vt:lpstr>
      <vt:lpstr>Office Theme</vt:lpstr>
      <vt:lpstr>PowerPoint Presentation</vt:lpstr>
      <vt:lpstr>Prοblem Statement</vt:lpstr>
      <vt:lpstr>Steps followed for analysis on the data</vt:lpstr>
      <vt:lpstr>Checking Imbalance for  target column 'TARGET'</vt:lpstr>
      <vt:lpstr>Gender is a factor when  determining whether client can pay on-time</vt:lpstr>
      <vt:lpstr>Age is a factor when  determining whether  client can pay on-time</vt:lpstr>
      <vt:lpstr>Income is a factor when  determining whether client can pay on-time</vt:lpstr>
      <vt:lpstr>Employment years is a  factor when determining  whether client can pay on-time</vt:lpstr>
      <vt:lpstr>Job type is a factor when  determining whether client can pay on-time</vt:lpstr>
      <vt:lpstr>Education level is a factor  when determining  whether client can pay on-time</vt:lpstr>
      <vt:lpstr>Correlation between  different variables</vt:lpstr>
      <vt:lpstr>Family status is a factor  when determining  whether client can pay  on-time</vt:lpstr>
      <vt:lpstr>Housing type is a factor  when determining  whether client can pay  on-time</vt:lpstr>
      <vt:lpstr>Types of loans requested  by customer</vt:lpstr>
      <vt:lpstr>Types of clients  requesting for a loan</vt:lpstr>
      <vt:lpstr>Reason for repeaters  cancelling loan</vt:lpstr>
      <vt:lpstr>Client Occupation type</vt:lpstr>
      <vt:lpstr>Types of loan disbursed</vt:lpstr>
      <vt:lpstr>Conclusion from the 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Arvin</dc:creator>
  <cp:keywords>DAE8XjEerBE,BAE8XpEWcJ8</cp:keywords>
  <cp:lastModifiedBy>Raj C. Mhatre</cp:lastModifiedBy>
  <cp:revision>2</cp:revision>
  <dcterms:created xsi:type="dcterms:W3CDTF">2023-10-17T12:41:45Z</dcterms:created>
  <dcterms:modified xsi:type="dcterms:W3CDTF">2023-10-17T13:12:13Z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2022-03-29T00:00:00Z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2023-10-17T00:00:00Z</vt:filetime>
  </property>
</Properties>
</file>