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4" name="Shape 174"/>
          <p:cNvSpPr/>
          <p:nvPr>
            <p:ph type="sldImg"/>
          </p:nvPr>
        </p:nvSpPr>
        <p:spPr>
          <a:xfrm>
            <a:off x="1143000" y="685800"/>
            <a:ext cx="4572000" cy="3429000"/>
          </a:xfrm>
          <a:prstGeom prst="rect">
            <a:avLst/>
          </a:prstGeom>
        </p:spPr>
        <p:txBody>
          <a:bodyPr/>
          <a:lstStyle/>
          <a:p>
            <a:pPr/>
          </a:p>
        </p:txBody>
      </p:sp>
      <p:sp>
        <p:nvSpPr>
          <p:cNvPr id="175" name="Shape 17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 Id="rId3" Type="http://schemas.openxmlformats.org/officeDocument/2006/relationships/hyperlink" Target="https://blogs.nvidia.com/blog/what-is-a-transformer-model/" TargetMode="Externa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defTabSz="914400">
              <a:lnSpc>
                <a:spcPct val="100000"/>
              </a:lnSpc>
              <a:defRPr sz="1200">
                <a:latin typeface="Calibri"/>
                <a:ea typeface="Calibri"/>
                <a:cs typeface="Calibri"/>
                <a:sym typeface="Calibri"/>
              </a:defRPr>
            </a:pPr>
            <a:r>
              <a:t>There are a lot of parts here: ML on semantic embeddings in the context of the remarkable Pubmed dataset</a:t>
            </a:r>
          </a:p>
          <a:p>
            <a:pPr defTabSz="914400">
              <a:lnSpc>
                <a:spcPct val="100000"/>
              </a:lnSpc>
              <a:defRPr sz="1200">
                <a:latin typeface="Calibri"/>
                <a:ea typeface="Calibri"/>
                <a:cs typeface="Calibri"/>
                <a:sym typeface="Calibri"/>
              </a:defRPr>
            </a:pPr>
          </a:p>
          <a:p>
            <a:pPr defTabSz="914400">
              <a:lnSpc>
                <a:spcPct val="100000"/>
              </a:lnSpc>
              <a:defRPr sz="1200">
                <a:latin typeface="Calibri"/>
                <a:ea typeface="Calibri"/>
                <a:cs typeface="Calibri"/>
                <a:sym typeface="Calibri"/>
              </a:defRPr>
            </a:pPr>
            <a:r>
              <a:t>Logistic regression is cool again.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How Transformers Got Their Name (</a:t>
            </a:r>
            <a:r>
              <a:rPr u="sng">
                <a:hlinkClick r:id="rId3" invalidUrl="" action="" tgtFrame="" tooltip="" history="1" highlightClick="0" endSnd="0"/>
              </a:rPr>
              <a:t>https://blogs.nvidia.com/blog/what-is-a-transformer-model/</a:t>
            </a:r>
            <a:r>
              <a:t>)</a:t>
            </a:r>
          </a:p>
          <a:p>
            <a:pPr/>
            <a:r>
              <a:t>Attention is so key to transformers the Google researchers almost used the term as the name for their 2017 model. Almost.</a:t>
            </a:r>
          </a:p>
          <a:p>
            <a:pPr/>
            <a:r>
              <a:t>“Attention Net didn’t sound very exciting,” said Vaswani, who started working with neural nets in 2011.</a:t>
            </a:r>
          </a:p>
          <a:p>
            <a:pPr/>
            <a:r>
              <a:t>Jakob Uszkoreit, a senior software engineer on the team, came up with the name Transformer.</a:t>
            </a:r>
          </a:p>
          <a:p>
            <a:pPr/>
            <a:r>
              <a:t>“I argued we were transforming representations, but that was just playing semantics,” Vaswani said.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defTabSz="914400">
              <a:lnSpc>
                <a:spcPct val="100000"/>
              </a:lnSpc>
              <a:defRPr sz="1200">
                <a:latin typeface="Calibri"/>
                <a:ea typeface="Calibri"/>
                <a:cs typeface="Calibri"/>
                <a:sym typeface="Calibri"/>
              </a:defRPr>
            </a:pPr>
            <a:r>
              <a:t>Sections can have subsections. These are indicated by concatenating the whole path of headings to get to the subsection.</a:t>
            </a:r>
          </a:p>
          <a:p>
            <a:pPr defTabSz="914400">
              <a:lnSpc>
                <a:spcPct val="100000"/>
              </a:lnSpc>
              <a:defRPr sz="1200">
                <a:latin typeface="Calibri"/>
                <a:ea typeface="Calibri"/>
                <a:cs typeface="Calibri"/>
                <a:sym typeface="Calibri"/>
              </a:defRPr>
            </a:pPr>
          </a:p>
          <a:p>
            <a:pPr defTabSz="914400">
              <a:lnSpc>
                <a:spcPct val="100000"/>
              </a:lnSpc>
              <a:defRPr sz="1200">
                <a:latin typeface="Calibri"/>
                <a:ea typeface="Calibri"/>
                <a:cs typeface="Calibri"/>
                <a:sym typeface="Calibri"/>
              </a:defRPr>
            </a:pPr>
            <a:r>
              <a:t>Not all papers in PMC are medical. This one is about detecting explosives.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Data mining: the process of extracting and discovering patterns in large data sets.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a:r>
              <a:t>We need data in this format.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defTabSz="914400">
              <a:lnSpc>
                <a:spcPct val="100000"/>
              </a:lnSpc>
              <a:defRPr sz="1200">
                <a:latin typeface="Calibri"/>
                <a:ea typeface="Calibri"/>
                <a:cs typeface="Calibri"/>
                <a:sym typeface="Calibri"/>
              </a:defRPr>
            </a:pPr>
            <a:r>
              <a:t>The features are the individual dimensions of the semantic embedding and the labels are boolean flags. Here the labels are from matching regular text patterns to the section headings.</a:t>
            </a:r>
          </a:p>
          <a:p>
            <a:pPr defTabSz="914400">
              <a:lnSpc>
                <a:spcPct val="100000"/>
              </a:lnSpc>
              <a:defRPr sz="1200">
                <a:latin typeface="Calibri"/>
                <a:ea typeface="Calibri"/>
                <a:cs typeface="Calibri"/>
                <a:sym typeface="Calibri"/>
              </a:defRPr>
            </a:pPr>
          </a:p>
          <a:p>
            <a:pPr defTabSz="914400">
              <a:lnSpc>
                <a:spcPct val="100000"/>
              </a:lnSpc>
              <a:defRPr sz="1200">
                <a:latin typeface="Calibri"/>
                <a:ea typeface="Calibri"/>
                <a:cs typeface="Calibri"/>
                <a:sym typeface="Calibri"/>
              </a:defRPr>
            </a:pPr>
            <a:r>
              <a:t>We will train a separate model on each label.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defTabSz="914400">
              <a:lnSpc>
                <a:spcPct val="100000"/>
              </a:lnSpc>
              <a:defRPr sz="1200">
                <a:latin typeface="Calibri"/>
                <a:ea typeface="Calibri"/>
                <a:cs typeface="Calibri"/>
                <a:sym typeface="Calibri"/>
              </a:defRPr>
            </a:pPr>
            <a:r>
              <a:t>It helps to focus on the results section.</a:t>
            </a:r>
          </a:p>
          <a:p>
            <a:pPr defTabSz="914400">
              <a:lnSpc>
                <a:spcPct val="100000"/>
              </a:lnSpc>
              <a:defRPr sz="1200">
                <a:latin typeface="Calibri"/>
                <a:ea typeface="Calibri"/>
                <a:cs typeface="Calibri"/>
                <a:sym typeface="Calibri"/>
              </a:defRPr>
            </a:pPr>
            <a:r>
              <a:t>Adding tolerability didn't make much difference, but it didn't hurt. We left it in because subsections of results talking about tolerability were generally on target.</a:t>
            </a:r>
          </a:p>
          <a:p>
            <a:pPr defTabSz="914400">
              <a:lnSpc>
                <a:spcPct val="100000"/>
              </a:lnSpc>
              <a:defRPr sz="1200">
                <a:latin typeface="Calibri"/>
                <a:ea typeface="Calibri"/>
                <a:cs typeface="Calibri"/>
                <a:sym typeface="Calibri"/>
              </a:defRPr>
            </a:pPr>
            <a:r>
              <a:t>Adding safety helped quite a bit. &lt;- This is our best model, and it beats the ones we trained earlier so laboriously on Prodigy</a:t>
            </a:r>
          </a:p>
          <a:p>
            <a:pPr defTabSz="914400">
              <a:lnSpc>
                <a:spcPct val="100000"/>
              </a:lnSpc>
              <a:defRPr sz="1200">
                <a:latin typeface="Calibri"/>
                <a:ea typeface="Calibri"/>
                <a:cs typeface="Calibri"/>
                <a:sym typeface="Calibri"/>
              </a:defRPr>
            </a:pPr>
            <a:r>
              <a:t>Adding toxicity made it worse. This looks like it is because 'toxicity' covers things like cytotoxicity experiments unrelated to clinical trials.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a:p>
          <a:p>
            <a:pPr/>
            <a:r>
              <a:t>data.frame(x=t, P=squash(t)) %&gt;% ggplot(aes(x=x, y=P)) + geom_line() + ylab(expression(P~"="~1/(1-~e^"-x")))</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49" name="Title Text"/>
          <p:cNvSpPr txBox="1"/>
          <p:nvPr>
            <p:ph type="title"/>
          </p:nvPr>
        </p:nvSpPr>
        <p:spPr>
          <a:xfrm>
            <a:off x="1663700" y="3419476"/>
            <a:ext cx="21031200" cy="5705474"/>
          </a:xfrm>
          <a:prstGeom prst="rect">
            <a:avLst/>
          </a:prstGeom>
        </p:spPr>
        <p:txBody>
          <a:bodyPr lIns="91439" tIns="91439" rIns="91439" bIns="91439" anchor="b"/>
          <a:lstStyle>
            <a:lvl1pPr defTabSz="1828800">
              <a:lnSpc>
                <a:spcPct val="90000"/>
              </a:lnSpc>
              <a:defRPr b="0" spc="0" sz="12000">
                <a:latin typeface="Aptos Display"/>
                <a:ea typeface="Aptos Display"/>
                <a:cs typeface="Aptos Display"/>
                <a:sym typeface="Aptos Display"/>
              </a:defRPr>
            </a:lvl1pPr>
          </a:lstStyle>
          <a:p>
            <a:pPr/>
            <a:r>
              <a:t>Title Text</a:t>
            </a:r>
          </a:p>
        </p:txBody>
      </p:sp>
      <p:sp>
        <p:nvSpPr>
          <p:cNvPr id="150" name="Body Level One…"/>
          <p:cNvSpPr txBox="1"/>
          <p:nvPr>
            <p:ph type="body" sz="quarter" idx="1"/>
          </p:nvPr>
        </p:nvSpPr>
        <p:spPr>
          <a:xfrm>
            <a:off x="1663700" y="9178925"/>
            <a:ext cx="21031200" cy="3000375"/>
          </a:xfrm>
          <a:prstGeom prst="rect">
            <a:avLst/>
          </a:prstGeom>
        </p:spPr>
        <p:txBody>
          <a:bodyPr lIns="91439" tIns="91439" rIns="91439" bIns="91439"/>
          <a:lstStyle>
            <a:lvl1pPr marL="0" indent="0" defTabSz="1828800">
              <a:spcBef>
                <a:spcPts val="2000"/>
              </a:spcBef>
              <a:buSzTx/>
              <a:buNone/>
              <a:defRPr>
                <a:solidFill>
                  <a:srgbClr val="757575"/>
                </a:solidFill>
                <a:latin typeface="Aptos"/>
                <a:ea typeface="Aptos"/>
                <a:cs typeface="Aptos"/>
                <a:sym typeface="Aptos"/>
              </a:defRPr>
            </a:lvl1pPr>
            <a:lvl2pPr marL="0" indent="457200" defTabSz="1828800">
              <a:spcBef>
                <a:spcPts val="2000"/>
              </a:spcBef>
              <a:buSzTx/>
              <a:buNone/>
              <a:defRPr>
                <a:solidFill>
                  <a:srgbClr val="757575"/>
                </a:solidFill>
                <a:latin typeface="Aptos"/>
                <a:ea typeface="Aptos"/>
                <a:cs typeface="Aptos"/>
                <a:sym typeface="Aptos"/>
              </a:defRPr>
            </a:lvl2pPr>
            <a:lvl3pPr marL="0" indent="914400" defTabSz="1828800">
              <a:spcBef>
                <a:spcPts val="2000"/>
              </a:spcBef>
              <a:buSzTx/>
              <a:buNone/>
              <a:defRPr>
                <a:solidFill>
                  <a:srgbClr val="757575"/>
                </a:solidFill>
                <a:latin typeface="Aptos"/>
                <a:ea typeface="Aptos"/>
                <a:cs typeface="Aptos"/>
                <a:sym typeface="Aptos"/>
              </a:defRPr>
            </a:lvl3pPr>
            <a:lvl4pPr marL="0" indent="1371600" defTabSz="1828800">
              <a:spcBef>
                <a:spcPts val="2000"/>
              </a:spcBef>
              <a:buSzTx/>
              <a:buNone/>
              <a:defRPr>
                <a:solidFill>
                  <a:srgbClr val="757575"/>
                </a:solidFill>
                <a:latin typeface="Aptos"/>
                <a:ea typeface="Aptos"/>
                <a:cs typeface="Aptos"/>
                <a:sym typeface="Aptos"/>
              </a:defRPr>
            </a:lvl4pPr>
            <a:lvl5pPr marL="0" indent="1828800" defTabSz="1828800">
              <a:spcBef>
                <a:spcPts val="2000"/>
              </a:spcBef>
              <a:buSzTx/>
              <a:buNone/>
              <a:defRPr>
                <a:solidFill>
                  <a:srgbClr val="757575"/>
                </a:solidFill>
                <a:latin typeface="Aptos"/>
                <a:ea typeface="Aptos"/>
                <a:cs typeface="Aptos"/>
                <a:sym typeface="Aptos"/>
              </a:defRPr>
            </a:lvl5pPr>
          </a:lstStyle>
          <a:p>
            <a:pPr/>
            <a:r>
              <a:t>Body Level One</a:t>
            </a:r>
          </a:p>
          <a:p>
            <a:pPr lvl="1"/>
            <a:r>
              <a:t>Body Level Two</a:t>
            </a:r>
          </a:p>
          <a:p>
            <a:pPr lvl="2"/>
            <a:r>
              <a:t>Body Level Three</a:t>
            </a:r>
          </a:p>
          <a:p>
            <a:pPr lvl="3"/>
            <a:r>
              <a:t>Body Level Four</a:t>
            </a:r>
          </a:p>
          <a:p>
            <a:pPr lvl="4"/>
            <a:r>
              <a:t>Body Level Five</a:t>
            </a:r>
          </a:p>
        </p:txBody>
      </p:sp>
      <p:sp>
        <p:nvSpPr>
          <p:cNvPr id="151" name="Slide Number"/>
          <p:cNvSpPr txBox="1"/>
          <p:nvPr>
            <p:ph type="sldNum" sz="quarter" idx="2"/>
          </p:nvPr>
        </p:nvSpPr>
        <p:spPr>
          <a:xfrm>
            <a:off x="22172989" y="12802235"/>
            <a:ext cx="534611" cy="551181"/>
          </a:xfrm>
          <a:prstGeom prst="rect">
            <a:avLst/>
          </a:prstGeom>
        </p:spPr>
        <p:txBody>
          <a:bodyPr lIns="91439" tIns="91439" rIns="91439" bIns="91439" anchor="ctr"/>
          <a:lstStyle>
            <a:lvl1pPr algn="r" defTabSz="1828800">
              <a:defRPr sz="2400">
                <a:solidFill>
                  <a:srgbClr val="757575"/>
                </a:solidFill>
                <a:latin typeface="Aptos"/>
                <a:ea typeface="Aptos"/>
                <a:cs typeface="Aptos"/>
                <a:sym typeface="Apto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58" name="Title Text"/>
          <p:cNvSpPr txBox="1"/>
          <p:nvPr>
            <p:ph type="title"/>
          </p:nvPr>
        </p:nvSpPr>
        <p:spPr>
          <a:xfrm>
            <a:off x="1676400" y="730250"/>
            <a:ext cx="21031200" cy="2651126"/>
          </a:xfrm>
          <a:prstGeom prst="rect">
            <a:avLst/>
          </a:prstGeom>
        </p:spPr>
        <p:txBody>
          <a:bodyPr lIns="91439" tIns="91439" rIns="91439" bIns="91439" anchor="ctr"/>
          <a:lstStyle>
            <a:lvl1pPr defTabSz="1828800">
              <a:lnSpc>
                <a:spcPct val="90000"/>
              </a:lnSpc>
              <a:defRPr b="0" spc="0" sz="8800">
                <a:latin typeface="Aptos Display"/>
                <a:ea typeface="Aptos Display"/>
                <a:cs typeface="Aptos Display"/>
                <a:sym typeface="Aptos Display"/>
              </a:defRPr>
            </a:lvl1pPr>
          </a:lstStyle>
          <a:p>
            <a:pPr/>
            <a:r>
              <a:t>Title Text</a:t>
            </a:r>
          </a:p>
        </p:txBody>
      </p:sp>
      <p:sp>
        <p:nvSpPr>
          <p:cNvPr id="159" name="Body Level One…"/>
          <p:cNvSpPr txBox="1"/>
          <p:nvPr>
            <p:ph type="body" idx="1"/>
          </p:nvPr>
        </p:nvSpPr>
        <p:spPr>
          <a:xfrm>
            <a:off x="1676400" y="3651250"/>
            <a:ext cx="21031200" cy="8702676"/>
          </a:xfrm>
          <a:prstGeom prst="rect">
            <a:avLst/>
          </a:prstGeom>
        </p:spPr>
        <p:txBody>
          <a:bodyPr lIns="91439" tIns="91439" rIns="91439" bIns="91439"/>
          <a:lstStyle>
            <a:lvl1pPr marL="457200" indent="-457200" defTabSz="1828800">
              <a:spcBef>
                <a:spcPts val="2000"/>
              </a:spcBef>
              <a:buSzPct val="100000"/>
              <a:buFont typeface="Arial"/>
              <a:defRPr sz="5600">
                <a:latin typeface="Aptos"/>
                <a:ea typeface="Aptos"/>
                <a:cs typeface="Aptos"/>
                <a:sym typeface="Aptos"/>
              </a:defRPr>
            </a:lvl1pPr>
            <a:lvl2pPr marL="990600" indent="-533400" defTabSz="1828800">
              <a:spcBef>
                <a:spcPts val="2000"/>
              </a:spcBef>
              <a:buSzPct val="100000"/>
              <a:buFont typeface="Arial"/>
              <a:defRPr sz="5600">
                <a:latin typeface="Aptos"/>
                <a:ea typeface="Aptos"/>
                <a:cs typeface="Aptos"/>
                <a:sym typeface="Aptos"/>
              </a:defRPr>
            </a:lvl2pPr>
            <a:lvl3pPr marL="1554479" indent="-640079" defTabSz="1828800">
              <a:spcBef>
                <a:spcPts val="2000"/>
              </a:spcBef>
              <a:buSzPct val="100000"/>
              <a:buFont typeface="Arial"/>
              <a:defRPr sz="5600">
                <a:latin typeface="Aptos"/>
                <a:ea typeface="Aptos"/>
                <a:cs typeface="Aptos"/>
                <a:sym typeface="Aptos"/>
              </a:defRPr>
            </a:lvl3pPr>
            <a:lvl4pPr marL="2082800" indent="-711200" defTabSz="1828800">
              <a:spcBef>
                <a:spcPts val="2000"/>
              </a:spcBef>
              <a:buSzPct val="100000"/>
              <a:buFont typeface="Arial"/>
              <a:defRPr sz="5600">
                <a:latin typeface="Aptos"/>
                <a:ea typeface="Aptos"/>
                <a:cs typeface="Aptos"/>
                <a:sym typeface="Aptos"/>
              </a:defRPr>
            </a:lvl4pPr>
            <a:lvl5pPr marL="2540000" indent="-711200" defTabSz="1828800">
              <a:spcBef>
                <a:spcPts val="2000"/>
              </a:spcBef>
              <a:buSzPct val="100000"/>
              <a:buFont typeface="Arial"/>
              <a:defRPr sz="5600">
                <a:latin typeface="Aptos"/>
                <a:ea typeface="Aptos"/>
                <a:cs typeface="Aptos"/>
                <a:sym typeface="Aptos"/>
              </a:defRPr>
            </a:lvl5pPr>
          </a:lstStyle>
          <a:p>
            <a:pPr/>
            <a:r>
              <a:t>Body Level One</a:t>
            </a:r>
          </a:p>
          <a:p>
            <a:pPr lvl="1"/>
            <a:r>
              <a:t>Body Level Two</a:t>
            </a:r>
          </a:p>
          <a:p>
            <a:pPr lvl="2"/>
            <a:r>
              <a:t>Body Level Three</a:t>
            </a:r>
          </a:p>
          <a:p>
            <a:pPr lvl="3"/>
            <a:r>
              <a:t>Body Level Four</a:t>
            </a:r>
          </a:p>
          <a:p>
            <a:pPr lvl="4"/>
            <a:r>
              <a:t>Body Level Five</a:t>
            </a:r>
          </a:p>
        </p:txBody>
      </p:sp>
      <p:sp>
        <p:nvSpPr>
          <p:cNvPr id="160" name="Slide Number"/>
          <p:cNvSpPr txBox="1"/>
          <p:nvPr>
            <p:ph type="sldNum" sz="quarter" idx="2"/>
          </p:nvPr>
        </p:nvSpPr>
        <p:spPr>
          <a:xfrm>
            <a:off x="22172989" y="12802235"/>
            <a:ext cx="534611" cy="551181"/>
          </a:xfrm>
          <a:prstGeom prst="rect">
            <a:avLst/>
          </a:prstGeom>
        </p:spPr>
        <p:txBody>
          <a:bodyPr lIns="91439" tIns="91439" rIns="91439" bIns="91439" anchor="ctr"/>
          <a:lstStyle>
            <a:lvl1pPr algn="r" defTabSz="1828800">
              <a:defRPr sz="2400">
                <a:solidFill>
                  <a:srgbClr val="757575"/>
                </a:solidFill>
                <a:latin typeface="Aptos"/>
                <a:ea typeface="Aptos"/>
                <a:cs typeface="Aptos"/>
                <a:sym typeface="Apto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67" name="Title Text"/>
          <p:cNvSpPr txBox="1"/>
          <p:nvPr>
            <p:ph type="title"/>
          </p:nvPr>
        </p:nvSpPr>
        <p:spPr>
          <a:xfrm>
            <a:off x="1676400" y="730250"/>
            <a:ext cx="21031200" cy="2651126"/>
          </a:xfrm>
          <a:prstGeom prst="rect">
            <a:avLst/>
          </a:prstGeom>
        </p:spPr>
        <p:txBody>
          <a:bodyPr lIns="91439" tIns="91439" rIns="91439" bIns="91439" anchor="ctr"/>
          <a:lstStyle>
            <a:lvl1pPr defTabSz="1828800">
              <a:lnSpc>
                <a:spcPct val="90000"/>
              </a:lnSpc>
              <a:defRPr b="0" spc="0" sz="8800">
                <a:latin typeface="Aptos Display"/>
                <a:ea typeface="Aptos Display"/>
                <a:cs typeface="Aptos Display"/>
                <a:sym typeface="Aptos Display"/>
              </a:defRPr>
            </a:lvl1pPr>
          </a:lstStyle>
          <a:p>
            <a:pPr/>
            <a:r>
              <a:t>Title Text</a:t>
            </a:r>
          </a:p>
        </p:txBody>
      </p:sp>
      <p:sp>
        <p:nvSpPr>
          <p:cNvPr id="168" name="Slide Number"/>
          <p:cNvSpPr txBox="1"/>
          <p:nvPr>
            <p:ph type="sldNum" sz="quarter" idx="2"/>
          </p:nvPr>
        </p:nvSpPr>
        <p:spPr>
          <a:xfrm>
            <a:off x="22172989" y="12802235"/>
            <a:ext cx="534611" cy="551181"/>
          </a:xfrm>
          <a:prstGeom prst="rect">
            <a:avLst/>
          </a:prstGeom>
        </p:spPr>
        <p:txBody>
          <a:bodyPr lIns="91439" tIns="91439" rIns="91439" bIns="91439" anchor="ctr"/>
          <a:lstStyle>
            <a:lvl1pPr algn="r" defTabSz="1828800">
              <a:defRPr sz="2400">
                <a:solidFill>
                  <a:srgbClr val="757575"/>
                </a:solidFill>
                <a:latin typeface="Aptos"/>
                <a:ea typeface="Aptos"/>
                <a:cs typeface="Aptos"/>
                <a:sym typeface="Apto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rmhorton/PMC_classifiers"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en.wikipedia.org/wiki/Machine_learning"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7.png"/><Relationship Id="rId3" Type="http://schemas.openxmlformats.org/officeDocument/2006/relationships/hyperlink" Target="https://github.com/rmhorton/PMC_classifiers/blob/main/understanding_classifiers/top_20_definition_terms.xlsx"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en.wikipedia.org/wiki/Vector_(mathematics)" TargetMode="External"/><Relationship Id="rId3" Type="http://schemas.openxmlformats.org/officeDocument/2006/relationships/hyperlink" Target="https://en.wikipedia.org/wiki/Real_numbers"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pubmed.ncbi.nlm.nih.gov/download/" TargetMode="External"/><Relationship Id="rId3" Type="http://schemas.openxmlformats.org/officeDocument/2006/relationships/hyperlink" Target="https://ftp.ncbi.nlm.nih.gov/pub/pmc/oa_bulk/oa_comm/xml/"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earching for concepts…"/>
          <p:cNvSpPr txBox="1"/>
          <p:nvPr/>
        </p:nvSpPr>
        <p:spPr>
          <a:xfrm>
            <a:off x="3171316" y="171449"/>
            <a:ext cx="18041368" cy="13728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defRPr b="1" sz="12400">
                <a:solidFill>
                  <a:srgbClr val="292929"/>
                </a:solidFill>
                <a:latin typeface="Helvetica"/>
                <a:ea typeface="Helvetica"/>
                <a:cs typeface="Helvetica"/>
                <a:sym typeface="Helvetica"/>
              </a:defRPr>
            </a:pPr>
            <a:r>
              <a:t>Searching for concepts</a:t>
            </a:r>
          </a:p>
          <a:p>
            <a:pPr defTabSz="457200">
              <a:lnSpc>
                <a:spcPct val="150000"/>
              </a:lnSpc>
              <a:defRPr b="1" sz="12400">
                <a:solidFill>
                  <a:srgbClr val="292929"/>
                </a:solidFill>
                <a:latin typeface="Helvetica"/>
                <a:ea typeface="Helvetica"/>
                <a:cs typeface="Helvetica"/>
                <a:sym typeface="Helvetica"/>
              </a:defRPr>
            </a:pPr>
            <a:r>
              <a:t>in semantic space</a:t>
            </a:r>
          </a:p>
          <a:p>
            <a:pPr defTabSz="457200">
              <a:lnSpc>
                <a:spcPct val="150000"/>
              </a:lnSpc>
              <a:defRPr b="1" i="1" sz="5900">
                <a:solidFill>
                  <a:srgbClr val="292929"/>
                </a:solidFill>
                <a:latin typeface="Helvetica"/>
                <a:ea typeface="Helvetica"/>
                <a:cs typeface="Helvetica"/>
                <a:sym typeface="Helvetica"/>
              </a:defRPr>
            </a:pPr>
            <a:r>
              <a:t>Vector search is not just for examples anymore</a:t>
            </a:r>
          </a:p>
          <a:p>
            <a:pPr defTabSz="457200">
              <a:defRPr sz="4500">
                <a:solidFill>
                  <a:srgbClr val="292929"/>
                </a:solidFill>
                <a:latin typeface="Helvetica"/>
                <a:ea typeface="Helvetica"/>
                <a:cs typeface="Helvetica"/>
                <a:sym typeface="Helvetica"/>
              </a:defRPr>
            </a:pPr>
            <a:r>
              <a:rPr u="sng">
                <a:hlinkClick r:id="rId2" invalidUrl="" action="" tgtFrame="" tooltip="" history="1" highlightClick="0" endSnd="0"/>
              </a:rPr>
              <a:t>https://github.com/rmhorton/PMC_classifiers</a:t>
            </a:r>
          </a:p>
          <a:p>
            <a:pPr defTabSz="457200">
              <a:defRPr sz="4500">
                <a:solidFill>
                  <a:srgbClr val="292929"/>
                </a:solidFill>
                <a:latin typeface="Helvetica"/>
                <a:ea typeface="Helvetica"/>
                <a:cs typeface="Helvetica"/>
                <a:sym typeface="Helvetica"/>
              </a:defRPr>
            </a:pPr>
          </a:p>
          <a:p>
            <a:pPr defTabSz="457200">
              <a:defRPr sz="4500">
                <a:solidFill>
                  <a:srgbClr val="292929"/>
                </a:solidFill>
                <a:latin typeface="Helvetica"/>
                <a:ea typeface="Helvetica"/>
                <a:cs typeface="Helvetica"/>
                <a:sym typeface="Helvetica"/>
              </a:defRPr>
            </a:pPr>
          </a:p>
          <a:p>
            <a:pPr defTabSz="457200">
              <a:defRPr sz="4500">
                <a:solidFill>
                  <a:srgbClr val="292929"/>
                </a:solidFill>
                <a:latin typeface="Helvetica"/>
                <a:ea typeface="Helvetica"/>
                <a:cs typeface="Helvetica"/>
                <a:sym typeface="Helvetica"/>
              </a:defRPr>
            </a:pPr>
            <a:r>
              <a:t>Robert Horton, PhD</a:t>
            </a:r>
          </a:p>
          <a:p>
            <a:pPr defTabSz="457200">
              <a:defRPr sz="4500">
                <a:solidFill>
                  <a:srgbClr val="292929"/>
                </a:solidFill>
                <a:latin typeface="Helvetica"/>
                <a:ea typeface="Helvetica"/>
                <a:cs typeface="Helvetica"/>
                <a:sym typeface="Helvetica"/>
              </a:defRPr>
            </a:pPr>
            <a:r>
              <a:t>Win-Vector Labs</a:t>
            </a:r>
          </a:p>
          <a:p>
            <a:pPr defTabSz="457200">
              <a:defRPr sz="4500">
                <a:solidFill>
                  <a:srgbClr val="292929"/>
                </a:solidFill>
                <a:latin typeface="Helvetica"/>
                <a:ea typeface="Helvetica"/>
                <a:cs typeface="Helvetica"/>
                <a:sym typeface="Helvetica"/>
              </a:defRPr>
            </a:pPr>
            <a:r>
              <a:t>rhorton@win-vector.com</a:t>
            </a:r>
          </a:p>
          <a:p>
            <a:pPr defTabSz="457200">
              <a:defRPr sz="4500">
                <a:solidFill>
                  <a:srgbClr val="292929"/>
                </a:solidFill>
                <a:latin typeface="Helvetica"/>
                <a:ea typeface="Helvetica"/>
                <a:cs typeface="Helvetica"/>
                <a:sym typeface="Helvetica"/>
              </a:defRPr>
            </a:pPr>
          </a:p>
          <a:p>
            <a:pPr defTabSz="457200">
              <a:defRPr sz="4500">
                <a:solidFill>
                  <a:srgbClr val="292929"/>
                </a:solidFill>
                <a:latin typeface="Helvetica"/>
                <a:ea typeface="Helvetica"/>
                <a:cs typeface="Helvetica"/>
                <a:sym typeface="Helvetica"/>
              </a:defRPr>
            </a:pPr>
            <a:r>
              <a:t>Bay Area Use R Group</a:t>
            </a:r>
          </a:p>
          <a:p>
            <a:pPr defTabSz="457200">
              <a:defRPr sz="4500">
                <a:solidFill>
                  <a:srgbClr val="292929"/>
                </a:solidFill>
                <a:latin typeface="Helvetica"/>
                <a:ea typeface="Helvetica"/>
                <a:cs typeface="Helvetica"/>
                <a:sym typeface="Helvetica"/>
              </a:defRPr>
            </a:pPr>
            <a:r>
              <a:t>https://www.meetup.com/r-users/events/303488652/</a:t>
            </a:r>
          </a:p>
          <a:p>
            <a:pPr defTabSz="457200">
              <a:defRPr sz="4500">
                <a:solidFill>
                  <a:srgbClr val="292929"/>
                </a:solidFill>
                <a:latin typeface="Helvetica"/>
                <a:ea typeface="Helvetica"/>
                <a:cs typeface="Helvetica"/>
                <a:sym typeface="Helvetica"/>
              </a:defRPr>
            </a:pPr>
            <a:r>
              <a:t>October 15, 2024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Title 1"/>
          <p:cNvSpPr txBox="1"/>
          <p:nvPr>
            <p:ph type="title"/>
          </p:nvPr>
        </p:nvSpPr>
        <p:spPr>
          <a:xfrm>
            <a:off x="-1181" y="785999"/>
            <a:ext cx="24409992" cy="1209829"/>
          </a:xfrm>
          <a:prstGeom prst="rect">
            <a:avLst/>
          </a:prstGeom>
        </p:spPr>
        <p:txBody>
          <a:bodyPr/>
          <a:lstStyle/>
          <a:p>
            <a:pPr algn="ctr" defTabSz="822959">
              <a:defRPr sz="3509"/>
            </a:pPr>
            <a:r>
              <a:t>Performance of pattern models on a test set </a:t>
            </a:r>
            <a:br/>
            <a:r>
              <a:t>hand-labelled for adverse events</a:t>
            </a:r>
          </a:p>
        </p:txBody>
      </p:sp>
      <p:pic>
        <p:nvPicPr>
          <p:cNvPr id="224" name="Picture 2" descr="Picture 2"/>
          <p:cNvPicPr>
            <a:picLocks noChangeAspect="1"/>
          </p:cNvPicPr>
          <p:nvPr/>
        </p:nvPicPr>
        <p:blipFill>
          <a:blip r:embed="rId3">
            <a:extLst/>
          </a:blip>
          <a:stretch>
            <a:fillRect/>
          </a:stretch>
        </p:blipFill>
        <p:spPr>
          <a:xfrm>
            <a:off x="3563885" y="2425412"/>
            <a:ext cx="17265402" cy="11290589"/>
          </a:xfrm>
          <a:prstGeom prst="rect">
            <a:avLst/>
          </a:prstGeom>
          <a:ln w="12700">
            <a:miter lim="400000"/>
          </a:ln>
        </p:spPr>
      </p:pic>
      <p:sp>
        <p:nvSpPr>
          <p:cNvPr id="225" name="Rectangle 3"/>
          <p:cNvSpPr/>
          <p:nvPr/>
        </p:nvSpPr>
        <p:spPr>
          <a:xfrm>
            <a:off x="18767580" y="8067608"/>
            <a:ext cx="2056865" cy="596811"/>
          </a:xfrm>
          <a:prstGeom prst="rect">
            <a:avLst/>
          </a:prstGeom>
          <a:ln w="114300">
            <a:solidFill>
              <a:srgbClr val="FFC000"/>
            </a:solidFill>
            <a:miter/>
          </a:ln>
        </p:spPr>
        <p:txBody>
          <a:bodyPr tIns="91439" bIns="91439" anchor="ctr"/>
          <a:lstStyle/>
          <a:p>
            <a:pPr defTabSz="1828800">
              <a:defRPr sz="3600">
                <a:solidFill>
                  <a:srgbClr val="FFFFFF"/>
                </a:solidFill>
                <a:latin typeface="Aptos"/>
                <a:ea typeface="Aptos"/>
                <a:cs typeface="Aptos"/>
                <a:sym typeface="Aptos"/>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9" name="pasted-movie.png" descr="pasted-movie.png"/>
          <p:cNvPicPr>
            <a:picLocks noChangeAspect="1"/>
          </p:cNvPicPr>
          <p:nvPr/>
        </p:nvPicPr>
        <p:blipFill>
          <a:blip r:embed="rId2">
            <a:extLst/>
          </a:blip>
          <a:stretch>
            <a:fillRect/>
          </a:stretch>
        </p:blipFill>
        <p:spPr>
          <a:xfrm>
            <a:off x="-70336" y="36568"/>
            <a:ext cx="24524672" cy="13642864"/>
          </a:xfrm>
          <a:prstGeom prst="rect">
            <a:avLst/>
          </a:prstGeom>
          <a:ln w="12700">
            <a:miter lim="400000"/>
          </a:ln>
        </p:spPr>
      </p:pic>
      <p:sp>
        <p:nvSpPr>
          <p:cNvPr id="230" name="https://www.nlm.nih.gov/mesh/meshhome.html"/>
          <p:cNvSpPr txBox="1"/>
          <p:nvPr/>
        </p:nvSpPr>
        <p:spPr>
          <a:xfrm>
            <a:off x="6116200" y="259067"/>
            <a:ext cx="1087932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D5D5D5"/>
                </a:solidFill>
              </a:defRPr>
            </a:lvl1pPr>
          </a:lstStyle>
          <a:p>
            <a:pPr/>
            <a:r>
              <a:t>https://www.nlm.nih.gov/mesh/meshhome.html</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FFFE"/>
        </a:solidFill>
      </p:bgPr>
    </p:bg>
    <p:spTree>
      <p:nvGrpSpPr>
        <p:cNvPr id="1" name=""/>
        <p:cNvGrpSpPr/>
        <p:nvPr/>
      </p:nvGrpSpPr>
      <p:grpSpPr>
        <a:xfrm>
          <a:off x="0" y="0"/>
          <a:ext cx="0" cy="0"/>
          <a:chOff x="0" y="0"/>
          <a:chExt cx="0" cy="0"/>
        </a:xfrm>
      </p:grpSpPr>
      <p:sp>
        <p:nvSpPr>
          <p:cNvPr id="232" name="Concept Vector"/>
          <p:cNvSpPr txBox="1"/>
          <p:nvPr>
            <p:ph type="title"/>
          </p:nvPr>
        </p:nvSpPr>
        <p:spPr>
          <a:prstGeom prst="rect">
            <a:avLst/>
          </a:prstGeom>
        </p:spPr>
        <p:txBody>
          <a:bodyPr/>
          <a:lstStyle>
            <a:lvl1pPr algn="ctr"/>
          </a:lstStyle>
          <a:p>
            <a:pPr/>
            <a:r>
              <a:t>Concept Vector</a:t>
            </a:r>
          </a:p>
        </p:txBody>
      </p:sp>
      <p:sp>
        <p:nvSpPr>
          <p:cNvPr id="233" name="A representation of a category of items in a semantic embedding space. This represents a concept to the extent that the items in the category represent the concept.…"/>
          <p:cNvSpPr txBox="1"/>
          <p:nvPr>
            <p:ph type="body" sz="half" idx="1"/>
          </p:nvPr>
        </p:nvSpPr>
        <p:spPr>
          <a:xfrm>
            <a:off x="1676400" y="3727450"/>
            <a:ext cx="21031200" cy="4922770"/>
          </a:xfrm>
          <a:prstGeom prst="rect">
            <a:avLst/>
          </a:prstGeom>
        </p:spPr>
        <p:txBody>
          <a:bodyPr/>
          <a:lstStyle/>
          <a:p>
            <a:pPr marL="0" indent="0" defTabSz="420623">
              <a:lnSpc>
                <a:spcPct val="100000"/>
              </a:lnSpc>
              <a:spcBef>
                <a:spcPts val="0"/>
              </a:spcBef>
              <a:buSzTx/>
              <a:buFontTx/>
              <a:buNone/>
              <a:defRPr sz="5244">
                <a:solidFill>
                  <a:srgbClr val="202122"/>
                </a:solidFill>
                <a:latin typeface="Helvetica"/>
                <a:ea typeface="Helvetica"/>
                <a:cs typeface="Helvetica"/>
                <a:sym typeface="Helvetica"/>
              </a:defRPr>
            </a:pPr>
            <a:r>
              <a:t>A representation of a category of items in a semantic embedding space. This represents a concept to the extent that the items in the category represent the concept.</a:t>
            </a:r>
          </a:p>
          <a:p>
            <a:pPr marL="0" indent="0" defTabSz="420623">
              <a:lnSpc>
                <a:spcPct val="100000"/>
              </a:lnSpc>
              <a:spcBef>
                <a:spcPts val="0"/>
              </a:spcBef>
              <a:buSzTx/>
              <a:buFontTx/>
              <a:buNone/>
              <a:defRPr sz="5244">
                <a:solidFill>
                  <a:srgbClr val="202122"/>
                </a:solidFill>
                <a:latin typeface="Helvetica"/>
                <a:ea typeface="Helvetica"/>
                <a:cs typeface="Helvetica"/>
                <a:sym typeface="Helvetica"/>
              </a:defRPr>
            </a:pPr>
          </a:p>
          <a:p>
            <a:pPr marL="0" indent="0" defTabSz="420623">
              <a:lnSpc>
                <a:spcPct val="100000"/>
              </a:lnSpc>
              <a:spcBef>
                <a:spcPts val="0"/>
              </a:spcBef>
              <a:buSzTx/>
              <a:buFontTx/>
              <a:buNone/>
              <a:defRPr sz="5244">
                <a:solidFill>
                  <a:srgbClr val="202122"/>
                </a:solidFill>
                <a:latin typeface="Helvetica"/>
                <a:ea typeface="Helvetica"/>
                <a:cs typeface="Helvetica"/>
                <a:sym typeface="Helvetica"/>
              </a:defRPr>
            </a:pPr>
            <a:r>
              <a:t>These vectors can be constructed from the coefficients of a logistic regression classifier.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5" name="Image" descr="Image"/>
          <p:cNvPicPr>
            <a:picLocks noChangeAspect="1"/>
          </p:cNvPicPr>
          <p:nvPr/>
        </p:nvPicPr>
        <p:blipFill>
          <a:blip r:embed="rId3">
            <a:extLst/>
          </a:blip>
          <a:stretch>
            <a:fillRect/>
          </a:stretch>
        </p:blipFill>
        <p:spPr>
          <a:xfrm>
            <a:off x="8866509" y="2996417"/>
            <a:ext cx="10869095" cy="1854201"/>
          </a:xfrm>
          <a:prstGeom prst="rect">
            <a:avLst/>
          </a:prstGeom>
          <a:ln w="12700">
            <a:miter lim="400000"/>
          </a:ln>
        </p:spPr>
      </p:pic>
      <p:sp>
        <p:nvSpPr>
          <p:cNvPr id="236" name="All the math"/>
          <p:cNvSpPr txBox="1"/>
          <p:nvPr>
            <p:ph type="title"/>
          </p:nvPr>
        </p:nvSpPr>
        <p:spPr>
          <a:xfrm>
            <a:off x="1206500" y="1079500"/>
            <a:ext cx="6438115" cy="1433163"/>
          </a:xfrm>
          <a:prstGeom prst="rect">
            <a:avLst/>
          </a:prstGeom>
        </p:spPr>
        <p:txBody>
          <a:bodyPr/>
          <a:lstStyle/>
          <a:p>
            <a:pPr/>
            <a:r>
              <a:t>All the math</a:t>
            </a:r>
          </a:p>
        </p:txBody>
      </p:sp>
      <p:pic>
        <p:nvPicPr>
          <p:cNvPr id="237" name="Image" descr="Image"/>
          <p:cNvPicPr>
            <a:picLocks noChangeAspect="1"/>
          </p:cNvPicPr>
          <p:nvPr/>
        </p:nvPicPr>
        <p:blipFill>
          <a:blip r:embed="rId4">
            <a:extLst/>
          </a:blip>
          <a:stretch>
            <a:fillRect/>
          </a:stretch>
        </p:blipFill>
        <p:spPr>
          <a:xfrm>
            <a:off x="8451850" y="6756400"/>
            <a:ext cx="7480300" cy="1193800"/>
          </a:xfrm>
          <a:prstGeom prst="rect">
            <a:avLst/>
          </a:prstGeom>
          <a:ln w="12700">
            <a:miter lim="400000"/>
          </a:ln>
        </p:spPr>
      </p:pic>
      <p:pic>
        <p:nvPicPr>
          <p:cNvPr id="238" name="Image" descr="Image"/>
          <p:cNvPicPr>
            <a:picLocks noChangeAspect="1"/>
          </p:cNvPicPr>
          <p:nvPr/>
        </p:nvPicPr>
        <p:blipFill>
          <a:blip r:embed="rId5">
            <a:extLst/>
          </a:blip>
          <a:stretch>
            <a:fillRect/>
          </a:stretch>
        </p:blipFill>
        <p:spPr>
          <a:xfrm>
            <a:off x="8225781" y="10358513"/>
            <a:ext cx="8636001" cy="1193801"/>
          </a:xfrm>
          <a:prstGeom prst="rect">
            <a:avLst/>
          </a:prstGeom>
          <a:ln w="12700">
            <a:miter lim="400000"/>
          </a:ln>
        </p:spPr>
      </p:pic>
      <p:grpSp>
        <p:nvGrpSpPr>
          <p:cNvPr id="242" name="Group"/>
          <p:cNvGrpSpPr/>
          <p:nvPr/>
        </p:nvGrpSpPr>
        <p:grpSpPr>
          <a:xfrm>
            <a:off x="15119761" y="10206987"/>
            <a:ext cx="7385294" cy="3252375"/>
            <a:chOff x="-5369992" y="-1087023"/>
            <a:chExt cx="7385293" cy="3252373"/>
          </a:xfrm>
        </p:grpSpPr>
        <p:pic>
          <p:nvPicPr>
            <p:cNvPr id="239" name="Image" descr="Image"/>
            <p:cNvPicPr>
              <a:picLocks noChangeAspect="1"/>
            </p:cNvPicPr>
            <p:nvPr/>
          </p:nvPicPr>
          <p:blipFill>
            <a:blip r:embed="rId6">
              <a:extLst/>
            </a:blip>
            <a:stretch>
              <a:fillRect/>
            </a:stretch>
          </p:blipFill>
          <p:spPr>
            <a:xfrm>
              <a:off x="834200" y="-1087024"/>
              <a:ext cx="1181101" cy="1193801"/>
            </a:xfrm>
            <a:prstGeom prst="rect">
              <a:avLst/>
            </a:prstGeom>
            <a:ln w="12700" cap="flat">
              <a:noFill/>
              <a:miter lim="400000"/>
            </a:ln>
            <a:effectLst/>
          </p:spPr>
        </p:pic>
        <p:sp>
          <p:nvSpPr>
            <p:cNvPr id="240" name="where b =…"/>
            <p:cNvSpPr txBox="1"/>
            <p:nvPr/>
          </p:nvSpPr>
          <p:spPr>
            <a:xfrm>
              <a:off x="-1714947" y="-971551"/>
              <a:ext cx="2958704" cy="313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sz="4800">
                  <a:latin typeface="Cambria"/>
                  <a:ea typeface="Cambria"/>
                  <a:cs typeface="Cambria"/>
                  <a:sym typeface="Cambria"/>
                </a:defRPr>
              </a:pPr>
              <a:r>
                <a:t>where </a:t>
              </a:r>
              <a:r>
                <a:rPr i="1" sz="5800">
                  <a:solidFill>
                    <a:schemeClr val="accent3">
                      <a:hueOff val="362282"/>
                      <a:satOff val="31803"/>
                      <a:lumOff val="-18242"/>
                    </a:schemeClr>
                  </a:solidFill>
                  <a:latin typeface="Cambria Bold"/>
                  <a:ea typeface="Cambria Bold"/>
                  <a:cs typeface="Cambria Bold"/>
                  <a:sym typeface="Cambria Bold"/>
                </a:rPr>
                <a:t>b</a:t>
              </a:r>
              <a:r>
                <a:t> =</a:t>
              </a:r>
            </a:p>
            <a:p>
              <a:pPr algn="l">
                <a:defRPr sz="4800">
                  <a:latin typeface="Cambria"/>
                  <a:ea typeface="Cambria"/>
                  <a:cs typeface="Cambria"/>
                  <a:sym typeface="Cambria"/>
                </a:defRPr>
              </a:pPr>
              <a:r>
                <a:t>is the </a:t>
              </a:r>
            </a:p>
            <a:p>
              <a:pPr algn="l">
                <a:defRPr sz="4800">
                  <a:solidFill>
                    <a:schemeClr val="accent3">
                      <a:hueOff val="362282"/>
                      <a:satOff val="31803"/>
                      <a:lumOff val="-18242"/>
                    </a:schemeClr>
                  </a:solidFill>
                  <a:latin typeface="Cambria"/>
                  <a:ea typeface="Cambria"/>
                  <a:cs typeface="Cambria"/>
                  <a:sym typeface="Cambria"/>
                </a:defRPr>
              </a:pPr>
              <a:r>
                <a:t>coefficient </a:t>
              </a:r>
            </a:p>
            <a:p>
              <a:pPr algn="l">
                <a:defRPr sz="4800">
                  <a:solidFill>
                    <a:schemeClr val="accent3">
                      <a:hueOff val="362282"/>
                      <a:satOff val="31803"/>
                      <a:lumOff val="-18242"/>
                    </a:schemeClr>
                  </a:solidFill>
                  <a:latin typeface="Cambria"/>
                  <a:ea typeface="Cambria"/>
                  <a:cs typeface="Cambria"/>
                  <a:sym typeface="Cambria"/>
                </a:defRPr>
              </a:pPr>
              <a:r>
                <a:t>unit vector</a:t>
              </a:r>
            </a:p>
          </p:txBody>
        </p:sp>
        <p:sp>
          <p:nvSpPr>
            <p:cNvPr id="241" name="b"/>
            <p:cNvSpPr txBox="1"/>
            <p:nvPr/>
          </p:nvSpPr>
          <p:spPr>
            <a:xfrm>
              <a:off x="-5369993" y="-896061"/>
              <a:ext cx="532235" cy="965201"/>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2437764">
                <a:defRPr i="1" sz="5800">
                  <a:solidFill>
                    <a:schemeClr val="accent3">
                      <a:hueOff val="362282"/>
                      <a:satOff val="31803"/>
                      <a:lumOff val="-18242"/>
                    </a:schemeClr>
                  </a:solidFill>
                  <a:latin typeface="Cambria Bold"/>
                  <a:ea typeface="Cambria Bold"/>
                  <a:cs typeface="Cambria Bold"/>
                  <a:sym typeface="Cambria Bold"/>
                </a:defRPr>
              </a:lvl1pPr>
            </a:lstStyle>
            <a:p>
              <a:pPr/>
              <a:r>
                <a:t>b</a:t>
              </a:r>
            </a:p>
          </p:txBody>
        </p:sp>
      </p:grpSp>
      <p:sp>
        <p:nvSpPr>
          <p:cNvPr id="243" name="cosine similarity"/>
          <p:cNvSpPr txBox="1"/>
          <p:nvPr/>
        </p:nvSpPr>
        <p:spPr>
          <a:xfrm>
            <a:off x="2801991" y="3427336"/>
            <a:ext cx="4779468"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solidFill>
                  <a:schemeClr val="accent6">
                    <a:satOff val="-16844"/>
                    <a:lumOff val="-30747"/>
                  </a:schemeClr>
                </a:solidFill>
                <a:latin typeface="Cambria Bold"/>
                <a:ea typeface="Cambria Bold"/>
                <a:cs typeface="Cambria Bold"/>
                <a:sym typeface="Cambria Bold"/>
              </a:defRPr>
            </a:lvl1pPr>
          </a:lstStyle>
          <a:p>
            <a:pPr/>
            <a:r>
              <a:t>cosine similarity</a:t>
            </a:r>
          </a:p>
        </p:txBody>
      </p:sp>
      <p:sp>
        <p:nvSpPr>
          <p:cNvPr id="244" name="logistic regression"/>
          <p:cNvSpPr txBox="1"/>
          <p:nvPr/>
        </p:nvSpPr>
        <p:spPr>
          <a:xfrm>
            <a:off x="2568182" y="6940550"/>
            <a:ext cx="5247086"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solidFill>
                  <a:schemeClr val="accent6">
                    <a:satOff val="-16844"/>
                    <a:lumOff val="-30747"/>
                  </a:schemeClr>
                </a:solidFill>
                <a:latin typeface="Cambria Bold"/>
                <a:ea typeface="Cambria Bold"/>
                <a:cs typeface="Cambria Bold"/>
                <a:sym typeface="Cambria Bold"/>
              </a:defRPr>
            </a:lvl1pPr>
          </a:lstStyle>
          <a:p>
            <a:pPr/>
            <a:r>
              <a:t>logistic regression</a:t>
            </a:r>
          </a:p>
        </p:txBody>
      </p:sp>
      <p:sp>
        <p:nvSpPr>
          <p:cNvPr id="245" name="coefficient vector"/>
          <p:cNvSpPr txBox="1"/>
          <p:nvPr/>
        </p:nvSpPr>
        <p:spPr>
          <a:xfrm>
            <a:off x="2721624" y="10542663"/>
            <a:ext cx="4940202"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solidFill>
                  <a:schemeClr val="accent6">
                    <a:satOff val="-16844"/>
                    <a:lumOff val="-30747"/>
                  </a:schemeClr>
                </a:solidFill>
                <a:latin typeface="Cambria Bold"/>
                <a:ea typeface="Cambria Bold"/>
                <a:cs typeface="Cambria Bold"/>
                <a:sym typeface="Cambria Bold"/>
              </a:defRPr>
            </a:lvl1pPr>
          </a:lstStyle>
          <a:p>
            <a:pPr/>
            <a:r>
              <a:t>coefficient vector</a:t>
            </a:r>
          </a:p>
        </p:txBody>
      </p:sp>
      <p:grpSp>
        <p:nvGrpSpPr>
          <p:cNvPr id="256" name="Group"/>
          <p:cNvGrpSpPr/>
          <p:nvPr/>
        </p:nvGrpSpPr>
        <p:grpSpPr>
          <a:xfrm>
            <a:off x="12671418" y="1870196"/>
            <a:ext cx="6973533" cy="4160915"/>
            <a:chOff x="0" y="0"/>
            <a:chExt cx="6973531" cy="4160913"/>
          </a:xfrm>
        </p:grpSpPr>
        <p:sp>
          <p:nvSpPr>
            <p:cNvPr id="246" name="vector lengths"/>
            <p:cNvSpPr txBox="1"/>
            <p:nvPr/>
          </p:nvSpPr>
          <p:spPr>
            <a:xfrm>
              <a:off x="-1" y="3297313"/>
              <a:ext cx="2998125"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500">
                  <a:solidFill>
                    <a:schemeClr val="accent1">
                      <a:lumOff val="-13575"/>
                    </a:schemeClr>
                  </a:solidFill>
                  <a:latin typeface="Cambria Bold"/>
                  <a:ea typeface="Cambria Bold"/>
                  <a:cs typeface="Cambria Bold"/>
                  <a:sym typeface="Cambria Bold"/>
                </a:defRPr>
              </a:lvl1pPr>
            </a:lstStyle>
            <a:p>
              <a:pPr/>
              <a:r>
                <a:t>vector lengths</a:t>
              </a:r>
            </a:p>
          </p:txBody>
        </p:sp>
        <p:sp>
          <p:nvSpPr>
            <p:cNvPr id="247" name="dot product"/>
            <p:cNvSpPr txBox="1"/>
            <p:nvPr/>
          </p:nvSpPr>
          <p:spPr>
            <a:xfrm>
              <a:off x="243194" y="-1"/>
              <a:ext cx="2511736"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500">
                  <a:solidFill>
                    <a:schemeClr val="accent1">
                      <a:lumOff val="-13575"/>
                    </a:schemeClr>
                  </a:solidFill>
                  <a:latin typeface="Cambria Bold"/>
                  <a:ea typeface="Cambria Bold"/>
                  <a:cs typeface="Cambria Bold"/>
                  <a:sym typeface="Cambria Bold"/>
                </a:defRPr>
              </a:lvl1pPr>
            </a:lstStyle>
            <a:p>
              <a:pPr/>
              <a:r>
                <a:t>dot product</a:t>
              </a:r>
            </a:p>
          </p:txBody>
        </p:sp>
        <p:sp>
          <p:nvSpPr>
            <p:cNvPr id="248" name="Line"/>
            <p:cNvSpPr/>
            <p:nvPr/>
          </p:nvSpPr>
          <p:spPr>
            <a:xfrm flipH="1">
              <a:off x="1407440" y="571671"/>
              <a:ext cx="1" cy="761414"/>
            </a:xfrm>
            <a:prstGeom prst="line">
              <a:avLst/>
            </a:prstGeom>
            <a:noFill/>
            <a:ln w="88900" cap="flat">
              <a:solidFill>
                <a:schemeClr val="accent1">
                  <a:lumOff val="-13575"/>
                </a:schemeClr>
              </a:solidFill>
              <a:prstDash val="solid"/>
              <a:miter lim="400000"/>
              <a:tailEnd type="triangle" w="med" len="med"/>
            </a:ln>
            <a:effectLst/>
          </p:spPr>
          <p:txBody>
            <a:bodyPr wrap="square" lIns="50800" tIns="50800" rIns="50800" bIns="50800" numCol="1" anchor="ctr">
              <a:noAutofit/>
            </a:bodyPr>
            <a:lstStyle/>
            <a:p>
              <a:pPr/>
            </a:p>
          </p:txBody>
        </p:sp>
        <p:sp>
          <p:nvSpPr>
            <p:cNvPr id="249" name="Line"/>
            <p:cNvSpPr/>
            <p:nvPr/>
          </p:nvSpPr>
          <p:spPr>
            <a:xfrm flipH="1" flipV="1">
              <a:off x="918641" y="2799153"/>
              <a:ext cx="275403" cy="602503"/>
            </a:xfrm>
            <a:prstGeom prst="line">
              <a:avLst/>
            </a:prstGeom>
            <a:noFill/>
            <a:ln w="88900" cap="flat">
              <a:solidFill>
                <a:schemeClr val="accent1">
                  <a:lumOff val="-13575"/>
                </a:schemeClr>
              </a:solidFill>
              <a:prstDash val="solid"/>
              <a:miter lim="400000"/>
              <a:tailEnd type="triangle" w="med" len="med"/>
            </a:ln>
            <a:effectLst/>
          </p:spPr>
          <p:txBody>
            <a:bodyPr wrap="square" lIns="50800" tIns="50800" rIns="50800" bIns="50800" numCol="1" anchor="ctr">
              <a:noAutofit/>
            </a:bodyPr>
            <a:lstStyle/>
            <a:p>
              <a:pPr/>
            </a:p>
          </p:txBody>
        </p:sp>
        <p:sp>
          <p:nvSpPr>
            <p:cNvPr id="250" name="Line"/>
            <p:cNvSpPr/>
            <p:nvPr/>
          </p:nvSpPr>
          <p:spPr>
            <a:xfrm flipV="1">
              <a:off x="1707328" y="2799690"/>
              <a:ext cx="261059" cy="601966"/>
            </a:xfrm>
            <a:prstGeom prst="line">
              <a:avLst/>
            </a:prstGeom>
            <a:noFill/>
            <a:ln w="88900" cap="flat">
              <a:solidFill>
                <a:schemeClr val="accent1">
                  <a:lumOff val="-13575"/>
                </a:schemeClr>
              </a:solidFill>
              <a:prstDash val="solid"/>
              <a:miter lim="400000"/>
              <a:tailEnd type="triangle" w="med" len="med"/>
            </a:ln>
            <a:effectLst/>
          </p:spPr>
          <p:txBody>
            <a:bodyPr wrap="square" lIns="50800" tIns="50800" rIns="50800" bIns="50800" numCol="1" anchor="ctr">
              <a:noAutofit/>
            </a:bodyPr>
            <a:lstStyle/>
            <a:p>
              <a:pPr/>
            </a:p>
          </p:txBody>
        </p:sp>
        <p:sp>
          <p:nvSpPr>
            <p:cNvPr id="251" name="unit vectors"/>
            <p:cNvSpPr txBox="1"/>
            <p:nvPr/>
          </p:nvSpPr>
          <p:spPr>
            <a:xfrm>
              <a:off x="4043314" y="3538613"/>
              <a:ext cx="2534092"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500">
                  <a:solidFill>
                    <a:schemeClr val="accent1">
                      <a:lumOff val="-13575"/>
                    </a:schemeClr>
                  </a:solidFill>
                  <a:latin typeface="Cambria Bold"/>
                  <a:ea typeface="Cambria Bold"/>
                  <a:cs typeface="Cambria Bold"/>
                  <a:sym typeface="Cambria Bold"/>
                </a:defRPr>
              </a:lvl1pPr>
            </a:lstStyle>
            <a:p>
              <a:pPr/>
              <a:r>
                <a:t>unit vectors</a:t>
              </a:r>
            </a:p>
          </p:txBody>
        </p:sp>
        <p:sp>
          <p:nvSpPr>
            <p:cNvPr id="252" name="Line"/>
            <p:cNvSpPr/>
            <p:nvPr/>
          </p:nvSpPr>
          <p:spPr>
            <a:xfrm flipH="1" flipV="1">
              <a:off x="5006883" y="3040453"/>
              <a:ext cx="275403" cy="602503"/>
            </a:xfrm>
            <a:prstGeom prst="line">
              <a:avLst/>
            </a:prstGeom>
            <a:noFill/>
            <a:ln w="88900" cap="flat">
              <a:solidFill>
                <a:schemeClr val="accent1">
                  <a:lumOff val="-13575"/>
                </a:schemeClr>
              </a:solidFill>
              <a:prstDash val="solid"/>
              <a:miter lim="400000"/>
              <a:tailEnd type="triangle" w="med" len="med"/>
            </a:ln>
            <a:effectLst/>
          </p:spPr>
          <p:txBody>
            <a:bodyPr wrap="square" lIns="50800" tIns="50800" rIns="50800" bIns="50800" numCol="1" anchor="ctr">
              <a:noAutofit/>
            </a:bodyPr>
            <a:lstStyle/>
            <a:p>
              <a:pPr/>
            </a:p>
          </p:txBody>
        </p:sp>
        <p:sp>
          <p:nvSpPr>
            <p:cNvPr id="253" name="Line"/>
            <p:cNvSpPr/>
            <p:nvPr/>
          </p:nvSpPr>
          <p:spPr>
            <a:xfrm flipV="1">
              <a:off x="5375496" y="3041119"/>
              <a:ext cx="261059" cy="601965"/>
            </a:xfrm>
            <a:prstGeom prst="line">
              <a:avLst/>
            </a:prstGeom>
            <a:noFill/>
            <a:ln w="88900" cap="flat">
              <a:solidFill>
                <a:schemeClr val="accent1">
                  <a:lumOff val="-13575"/>
                </a:schemeClr>
              </a:solidFill>
              <a:prstDash val="solid"/>
              <a:miter lim="400000"/>
              <a:tailEnd type="triangle" w="med" len="med"/>
            </a:ln>
            <a:effectLst/>
          </p:spPr>
          <p:txBody>
            <a:bodyPr wrap="square" lIns="50800" tIns="50800" rIns="50800" bIns="50800" numCol="1" anchor="ctr">
              <a:noAutofit/>
            </a:bodyPr>
            <a:lstStyle/>
            <a:p>
              <a:pPr/>
            </a:p>
          </p:txBody>
        </p:sp>
        <p:sp>
          <p:nvSpPr>
            <p:cNvPr id="254" name="Rectangle"/>
            <p:cNvSpPr/>
            <p:nvPr/>
          </p:nvSpPr>
          <p:spPr>
            <a:xfrm>
              <a:off x="3655841" y="1008902"/>
              <a:ext cx="1472112" cy="1978093"/>
            </a:xfrm>
            <a:prstGeom prst="rect">
              <a:avLst/>
            </a:prstGeom>
            <a:noFill/>
            <a:ln w="63500" cap="flat">
              <a:solidFill>
                <a:schemeClr val="accent1">
                  <a:lumOff val="-13575"/>
                </a:schemeClr>
              </a:solidFill>
              <a:prstDash val="solid"/>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55" name="Rectangle"/>
            <p:cNvSpPr/>
            <p:nvPr/>
          </p:nvSpPr>
          <p:spPr>
            <a:xfrm>
              <a:off x="5501420" y="1008902"/>
              <a:ext cx="1472112" cy="1978093"/>
            </a:xfrm>
            <a:prstGeom prst="rect">
              <a:avLst/>
            </a:prstGeom>
            <a:noFill/>
            <a:ln w="63500" cap="flat">
              <a:solidFill>
                <a:schemeClr val="accent1">
                  <a:lumOff val="-13575"/>
                </a:schemeClr>
              </a:solidFill>
              <a:prstDash val="solid"/>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265" name="Group"/>
          <p:cNvGrpSpPr/>
          <p:nvPr/>
        </p:nvGrpSpPr>
        <p:grpSpPr>
          <a:xfrm>
            <a:off x="6038481" y="7554786"/>
            <a:ext cx="12082136" cy="1984304"/>
            <a:chOff x="0" y="0"/>
            <a:chExt cx="12082134" cy="1984302"/>
          </a:xfrm>
        </p:grpSpPr>
        <p:sp>
          <p:nvSpPr>
            <p:cNvPr id="257" name="intercept"/>
            <p:cNvSpPr txBox="1"/>
            <p:nvPr/>
          </p:nvSpPr>
          <p:spPr>
            <a:xfrm>
              <a:off x="5939953" y="1078869"/>
              <a:ext cx="1982373"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500">
                  <a:solidFill>
                    <a:schemeClr val="accent1">
                      <a:lumOff val="-13575"/>
                    </a:schemeClr>
                  </a:solidFill>
                  <a:latin typeface="Cambria Bold"/>
                  <a:ea typeface="Cambria Bold"/>
                  <a:cs typeface="Cambria Bold"/>
                  <a:sym typeface="Cambria Bold"/>
                </a:defRPr>
              </a:lvl1pPr>
            </a:lstStyle>
            <a:p>
              <a:pPr/>
              <a:r>
                <a:t>intercept</a:t>
              </a:r>
            </a:p>
          </p:txBody>
        </p:sp>
        <p:sp>
          <p:nvSpPr>
            <p:cNvPr id="258" name="coefficient vector"/>
            <p:cNvSpPr txBox="1"/>
            <p:nvPr/>
          </p:nvSpPr>
          <p:spPr>
            <a:xfrm>
              <a:off x="8111341" y="1362002"/>
              <a:ext cx="3633187"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500">
                  <a:solidFill>
                    <a:schemeClr val="accent1">
                      <a:lumOff val="-13575"/>
                    </a:schemeClr>
                  </a:solidFill>
                  <a:latin typeface="Cambria Bold"/>
                  <a:ea typeface="Cambria Bold"/>
                  <a:cs typeface="Cambria Bold"/>
                  <a:sym typeface="Cambria Bold"/>
                </a:defRPr>
              </a:lvl1pPr>
            </a:lstStyle>
            <a:p>
              <a:pPr/>
              <a:r>
                <a:t>coefficient vector</a:t>
              </a:r>
            </a:p>
          </p:txBody>
        </p:sp>
        <p:sp>
          <p:nvSpPr>
            <p:cNvPr id="259" name="feature vector"/>
            <p:cNvSpPr txBox="1"/>
            <p:nvPr/>
          </p:nvSpPr>
          <p:spPr>
            <a:xfrm>
              <a:off x="9106799" y="567557"/>
              <a:ext cx="2975336"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500">
                  <a:solidFill>
                    <a:schemeClr val="accent1">
                      <a:lumOff val="-13575"/>
                    </a:schemeClr>
                  </a:solidFill>
                  <a:latin typeface="Cambria Bold"/>
                  <a:ea typeface="Cambria Bold"/>
                  <a:cs typeface="Cambria Bold"/>
                  <a:sym typeface="Cambria Bold"/>
                </a:defRPr>
              </a:lvl1pPr>
            </a:lstStyle>
            <a:p>
              <a:pPr/>
              <a:r>
                <a:t>feature vector</a:t>
              </a:r>
            </a:p>
          </p:txBody>
        </p:sp>
        <p:sp>
          <p:nvSpPr>
            <p:cNvPr id="260" name="logistic “squashing” function"/>
            <p:cNvSpPr txBox="1"/>
            <p:nvPr/>
          </p:nvSpPr>
          <p:spPr>
            <a:xfrm>
              <a:off x="-1" y="567557"/>
              <a:ext cx="5932737"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500">
                  <a:solidFill>
                    <a:schemeClr val="accent1">
                      <a:lumOff val="-13575"/>
                    </a:schemeClr>
                  </a:solidFill>
                  <a:latin typeface="Cambria Bold"/>
                  <a:ea typeface="Cambria Bold"/>
                  <a:cs typeface="Cambria Bold"/>
                  <a:sym typeface="Cambria Bold"/>
                </a:defRPr>
              </a:lvl1pPr>
            </a:lstStyle>
            <a:p>
              <a:pPr/>
              <a:r>
                <a:t>logistic “squashing” function</a:t>
              </a:r>
            </a:p>
          </p:txBody>
        </p:sp>
        <p:sp>
          <p:nvSpPr>
            <p:cNvPr id="261" name="Line"/>
            <p:cNvSpPr/>
            <p:nvPr/>
          </p:nvSpPr>
          <p:spPr>
            <a:xfrm flipH="1" flipV="1">
              <a:off x="8474322" y="211262"/>
              <a:ext cx="436866" cy="1205849"/>
            </a:xfrm>
            <a:prstGeom prst="line">
              <a:avLst/>
            </a:prstGeom>
            <a:noFill/>
            <a:ln w="88900" cap="flat">
              <a:solidFill>
                <a:schemeClr val="accent1">
                  <a:lumOff val="-13575"/>
                </a:schemeClr>
              </a:solidFill>
              <a:prstDash val="solid"/>
              <a:miter lim="400000"/>
              <a:tailEnd type="triangle" w="med" len="med"/>
            </a:ln>
            <a:effectLst/>
          </p:spPr>
          <p:txBody>
            <a:bodyPr wrap="square" lIns="50800" tIns="50800" rIns="50800" bIns="50800" numCol="1" anchor="ctr">
              <a:noAutofit/>
            </a:bodyPr>
            <a:lstStyle/>
            <a:p>
              <a:pPr/>
            </a:p>
          </p:txBody>
        </p:sp>
        <p:sp>
          <p:nvSpPr>
            <p:cNvPr id="262" name="Line"/>
            <p:cNvSpPr/>
            <p:nvPr/>
          </p:nvSpPr>
          <p:spPr>
            <a:xfrm flipV="1">
              <a:off x="9349047" y="0"/>
              <a:ext cx="1" cy="619651"/>
            </a:xfrm>
            <a:prstGeom prst="line">
              <a:avLst/>
            </a:prstGeom>
            <a:noFill/>
            <a:ln w="88900" cap="flat">
              <a:solidFill>
                <a:schemeClr val="accent1">
                  <a:lumOff val="-13575"/>
                </a:schemeClr>
              </a:solidFill>
              <a:prstDash val="solid"/>
              <a:miter lim="400000"/>
              <a:tailEnd type="triangle" w="med" len="med"/>
            </a:ln>
            <a:effectLst/>
          </p:spPr>
          <p:txBody>
            <a:bodyPr wrap="square" lIns="50800" tIns="50800" rIns="50800" bIns="50800" numCol="1" anchor="ctr">
              <a:noAutofit/>
            </a:bodyPr>
            <a:lstStyle/>
            <a:p>
              <a:pPr/>
            </a:p>
          </p:txBody>
        </p:sp>
        <p:sp>
          <p:nvSpPr>
            <p:cNvPr id="263" name="Line"/>
            <p:cNvSpPr/>
            <p:nvPr/>
          </p:nvSpPr>
          <p:spPr>
            <a:xfrm flipV="1">
              <a:off x="6750417" y="211263"/>
              <a:ext cx="155781" cy="1044568"/>
            </a:xfrm>
            <a:prstGeom prst="line">
              <a:avLst/>
            </a:prstGeom>
            <a:noFill/>
            <a:ln w="88900" cap="flat">
              <a:solidFill>
                <a:schemeClr val="accent1">
                  <a:lumOff val="-13575"/>
                </a:schemeClr>
              </a:solidFill>
              <a:prstDash val="solid"/>
              <a:miter lim="400000"/>
              <a:tailEnd type="triangle" w="med" len="med"/>
            </a:ln>
            <a:effectLst/>
          </p:spPr>
          <p:txBody>
            <a:bodyPr wrap="square" lIns="50800" tIns="50800" rIns="50800" bIns="50800" numCol="1" anchor="ctr">
              <a:noAutofit/>
            </a:bodyPr>
            <a:lstStyle/>
            <a:p>
              <a:pPr/>
            </a:p>
          </p:txBody>
        </p:sp>
        <p:sp>
          <p:nvSpPr>
            <p:cNvPr id="264" name="Line"/>
            <p:cNvSpPr/>
            <p:nvPr/>
          </p:nvSpPr>
          <p:spPr>
            <a:xfrm flipV="1">
              <a:off x="5869605" y="50799"/>
              <a:ext cx="261059" cy="601966"/>
            </a:xfrm>
            <a:prstGeom prst="line">
              <a:avLst/>
            </a:prstGeom>
            <a:noFill/>
            <a:ln w="88900" cap="flat">
              <a:solidFill>
                <a:schemeClr val="accent1">
                  <a:lumOff val="-13575"/>
                </a:schemeClr>
              </a:solidFill>
              <a:prstDash val="solid"/>
              <a:miter lim="400000"/>
              <a:tailEnd type="triangle" w="med" len="med"/>
            </a:ln>
            <a:effectLst/>
          </p:spPr>
          <p:txBody>
            <a:bodyPr wrap="square" lIns="50800" tIns="50800" rIns="50800" bIns="50800" numCol="1" anchor="ctr">
              <a:noAutofit/>
            </a:bodyPr>
            <a:lstStyle/>
            <a:p>
              <a:pPr/>
            </a:p>
          </p:txBody>
        </p:sp>
      </p:grpSp>
      <p:grpSp>
        <p:nvGrpSpPr>
          <p:cNvPr id="276" name="Group"/>
          <p:cNvGrpSpPr/>
          <p:nvPr/>
        </p:nvGrpSpPr>
        <p:grpSpPr>
          <a:xfrm>
            <a:off x="9900819" y="9817882"/>
            <a:ext cx="9568223" cy="3433648"/>
            <a:chOff x="0" y="-1476927"/>
            <a:chExt cx="9568221" cy="3433647"/>
          </a:xfrm>
        </p:grpSpPr>
        <p:sp>
          <p:nvSpPr>
            <p:cNvPr id="266" name="dot product"/>
            <p:cNvSpPr txBox="1"/>
            <p:nvPr/>
          </p:nvSpPr>
          <p:spPr>
            <a:xfrm>
              <a:off x="5456238" y="518548"/>
              <a:ext cx="2511736"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500">
                  <a:solidFill>
                    <a:schemeClr val="accent1">
                      <a:lumOff val="-13575"/>
                    </a:schemeClr>
                  </a:solidFill>
                  <a:latin typeface="Cambria Bold"/>
                  <a:ea typeface="Cambria Bold"/>
                  <a:cs typeface="Cambria Bold"/>
                  <a:sym typeface="Cambria Bold"/>
                </a:defRPr>
              </a:lvl1pPr>
            </a:lstStyle>
            <a:p>
              <a:pPr/>
              <a:r>
                <a:t>dot product</a:t>
              </a:r>
            </a:p>
          </p:txBody>
        </p:sp>
        <p:sp>
          <p:nvSpPr>
            <p:cNvPr id="267" name="scale it!"/>
            <p:cNvSpPr txBox="1"/>
            <p:nvPr/>
          </p:nvSpPr>
          <p:spPr>
            <a:xfrm>
              <a:off x="4300815" y="1334419"/>
              <a:ext cx="1686329"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500">
                  <a:solidFill>
                    <a:schemeClr val="accent1">
                      <a:lumOff val="-13575"/>
                    </a:schemeClr>
                  </a:solidFill>
                  <a:latin typeface="Cambria Bold"/>
                  <a:ea typeface="Cambria Bold"/>
                  <a:cs typeface="Cambria Bold"/>
                  <a:sym typeface="Cambria Bold"/>
                </a:defRPr>
              </a:lvl1pPr>
            </a:lstStyle>
            <a:p>
              <a:pPr/>
              <a:r>
                <a:t>scale it!</a:t>
              </a:r>
            </a:p>
          </p:txBody>
        </p:sp>
        <p:sp>
          <p:nvSpPr>
            <p:cNvPr id="268" name="shift it!"/>
            <p:cNvSpPr txBox="1"/>
            <p:nvPr/>
          </p:nvSpPr>
          <p:spPr>
            <a:xfrm>
              <a:off x="2411941" y="1051286"/>
              <a:ext cx="1579545"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500">
                  <a:solidFill>
                    <a:schemeClr val="accent1">
                      <a:lumOff val="-13575"/>
                    </a:schemeClr>
                  </a:solidFill>
                  <a:latin typeface="Cambria Bold"/>
                  <a:ea typeface="Cambria Bold"/>
                  <a:cs typeface="Cambria Bold"/>
                  <a:sym typeface="Cambria Bold"/>
                </a:defRPr>
              </a:lvl1pPr>
            </a:lstStyle>
            <a:p>
              <a:pPr/>
              <a:r>
                <a:t>shift it!</a:t>
              </a:r>
            </a:p>
          </p:txBody>
        </p:sp>
        <p:sp>
          <p:nvSpPr>
            <p:cNvPr id="269" name="squash it!"/>
            <p:cNvSpPr txBox="1"/>
            <p:nvPr/>
          </p:nvSpPr>
          <p:spPr>
            <a:xfrm>
              <a:off x="0" y="518548"/>
              <a:ext cx="2102613"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500">
                  <a:solidFill>
                    <a:schemeClr val="accent1">
                      <a:lumOff val="-13575"/>
                    </a:schemeClr>
                  </a:solidFill>
                  <a:latin typeface="Cambria Bold"/>
                  <a:ea typeface="Cambria Bold"/>
                  <a:cs typeface="Cambria Bold"/>
                  <a:sym typeface="Cambria Bold"/>
                </a:defRPr>
              </a:lvl1pPr>
            </a:lstStyle>
            <a:p>
              <a:pPr/>
              <a:r>
                <a:t>squash it!</a:t>
              </a:r>
            </a:p>
          </p:txBody>
        </p:sp>
        <p:sp>
          <p:nvSpPr>
            <p:cNvPr id="270" name="Line"/>
            <p:cNvSpPr/>
            <p:nvPr/>
          </p:nvSpPr>
          <p:spPr>
            <a:xfrm flipH="1" flipV="1">
              <a:off x="6063680" y="34865"/>
              <a:ext cx="357727" cy="556005"/>
            </a:xfrm>
            <a:prstGeom prst="line">
              <a:avLst/>
            </a:prstGeom>
            <a:noFill/>
            <a:ln w="88900" cap="flat">
              <a:solidFill>
                <a:schemeClr val="accent1">
                  <a:lumOff val="-13575"/>
                </a:schemeClr>
              </a:solidFill>
              <a:prstDash val="solid"/>
              <a:miter lim="400000"/>
              <a:tailEnd type="triangle" w="med" len="med"/>
            </a:ln>
            <a:effectLst/>
          </p:spPr>
          <p:txBody>
            <a:bodyPr wrap="square" lIns="50800" tIns="50800" rIns="50800" bIns="50800" numCol="1" anchor="ctr">
              <a:noAutofit/>
            </a:bodyPr>
            <a:lstStyle/>
            <a:p>
              <a:pPr/>
            </a:p>
          </p:txBody>
        </p:sp>
        <p:sp>
          <p:nvSpPr>
            <p:cNvPr id="271" name="Line"/>
            <p:cNvSpPr/>
            <p:nvPr/>
          </p:nvSpPr>
          <p:spPr>
            <a:xfrm flipH="1" flipV="1">
              <a:off x="4808598" y="196652"/>
              <a:ext cx="232960" cy="1185706"/>
            </a:xfrm>
            <a:prstGeom prst="line">
              <a:avLst/>
            </a:prstGeom>
            <a:noFill/>
            <a:ln w="88900" cap="flat">
              <a:solidFill>
                <a:schemeClr val="accent1">
                  <a:lumOff val="-13575"/>
                </a:schemeClr>
              </a:solidFill>
              <a:prstDash val="solid"/>
              <a:miter lim="400000"/>
              <a:tailEnd type="triangle" w="med" len="med"/>
            </a:ln>
            <a:effectLst/>
          </p:spPr>
          <p:txBody>
            <a:bodyPr wrap="square" lIns="50800" tIns="50800" rIns="50800" bIns="50800" numCol="1" anchor="ctr">
              <a:noAutofit/>
            </a:bodyPr>
            <a:lstStyle/>
            <a:p>
              <a:pPr/>
            </a:p>
          </p:txBody>
        </p:sp>
        <p:sp>
          <p:nvSpPr>
            <p:cNvPr id="272" name="Line"/>
            <p:cNvSpPr/>
            <p:nvPr/>
          </p:nvSpPr>
          <p:spPr>
            <a:xfrm flipH="1" flipV="1">
              <a:off x="2972134" y="180210"/>
              <a:ext cx="137486" cy="818950"/>
            </a:xfrm>
            <a:prstGeom prst="line">
              <a:avLst/>
            </a:prstGeom>
            <a:noFill/>
            <a:ln w="88900" cap="flat">
              <a:solidFill>
                <a:schemeClr val="accent1">
                  <a:lumOff val="-13575"/>
                </a:schemeClr>
              </a:solidFill>
              <a:prstDash val="solid"/>
              <a:miter lim="400000"/>
              <a:tailEnd type="triangle" w="med" len="med"/>
            </a:ln>
            <a:effectLst/>
          </p:spPr>
          <p:txBody>
            <a:bodyPr wrap="square" lIns="50800" tIns="50800" rIns="50800" bIns="50800" numCol="1" anchor="ctr">
              <a:noAutofit/>
            </a:bodyPr>
            <a:lstStyle/>
            <a:p>
              <a:pPr/>
            </a:p>
          </p:txBody>
        </p:sp>
        <p:sp>
          <p:nvSpPr>
            <p:cNvPr id="273" name="Line"/>
            <p:cNvSpPr/>
            <p:nvPr/>
          </p:nvSpPr>
          <p:spPr>
            <a:xfrm flipV="1">
              <a:off x="1418239" y="20612"/>
              <a:ext cx="549645" cy="549645"/>
            </a:xfrm>
            <a:prstGeom prst="line">
              <a:avLst/>
            </a:prstGeom>
            <a:noFill/>
            <a:ln w="88900" cap="flat">
              <a:solidFill>
                <a:schemeClr val="accent1">
                  <a:lumOff val="-13575"/>
                </a:schemeClr>
              </a:solidFill>
              <a:prstDash val="solid"/>
              <a:miter lim="400000"/>
              <a:tailEnd type="triangle" w="med" len="med"/>
            </a:ln>
            <a:effectLst/>
          </p:spPr>
          <p:txBody>
            <a:bodyPr wrap="square" lIns="50800" tIns="50800" rIns="50800" bIns="50800" numCol="1" anchor="ctr">
              <a:noAutofit/>
            </a:bodyPr>
            <a:lstStyle/>
            <a:p>
              <a:pPr/>
            </a:p>
          </p:txBody>
        </p:sp>
        <p:sp>
          <p:nvSpPr>
            <p:cNvPr id="274" name="feature vector"/>
            <p:cNvSpPr txBox="1"/>
            <p:nvPr/>
          </p:nvSpPr>
          <p:spPr>
            <a:xfrm>
              <a:off x="6592886" y="-1476928"/>
              <a:ext cx="2975336"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500">
                  <a:solidFill>
                    <a:schemeClr val="accent1">
                      <a:lumOff val="-13575"/>
                    </a:schemeClr>
                  </a:solidFill>
                  <a:latin typeface="Cambria Bold"/>
                  <a:ea typeface="Cambria Bold"/>
                  <a:cs typeface="Cambria Bold"/>
                  <a:sym typeface="Cambria Bold"/>
                </a:defRPr>
              </a:lvl1pPr>
            </a:lstStyle>
            <a:p>
              <a:pPr/>
              <a:r>
                <a:t>feature vector</a:t>
              </a:r>
            </a:p>
          </p:txBody>
        </p:sp>
        <p:sp>
          <p:nvSpPr>
            <p:cNvPr id="275" name="Line"/>
            <p:cNvSpPr/>
            <p:nvPr/>
          </p:nvSpPr>
          <p:spPr>
            <a:xfrm flipH="1">
              <a:off x="6337951" y="-1070992"/>
              <a:ext cx="236160" cy="511277"/>
            </a:xfrm>
            <a:prstGeom prst="line">
              <a:avLst/>
            </a:prstGeom>
            <a:noFill/>
            <a:ln w="88900" cap="flat">
              <a:solidFill>
                <a:schemeClr val="accent1">
                  <a:lumOff val="-13575"/>
                </a:schemeClr>
              </a:solidFill>
              <a:prstDash val="solid"/>
              <a:miter lim="400000"/>
              <a:tailEnd type="triangle" w="med" len="med"/>
            </a:ln>
            <a:effectLst/>
          </p:spPr>
          <p:txBody>
            <a:bodyPr wrap="square" lIns="50800" tIns="50800" rIns="50800" bIns="50800" numCol="1" anchor="ctr">
              <a:noAutofit/>
            </a:bodyPr>
            <a:lstStyle/>
            <a:p>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5" grpId="2"/>
      <p:bldP build="whole" bldLvl="1" animBg="1" rev="0" advAuto="0" spid="256" grpId="1"/>
      <p:bldP build="whole" bldLvl="1" animBg="1" rev="0" advAuto="0" spid="276" grpId="3"/>
      <p:bldP build="whole" bldLvl="1" animBg="1" rev="0" advAuto="0" spid="242" grpId="4"/>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0" name="Picture 2" descr="Picture 2"/>
          <p:cNvPicPr>
            <a:picLocks noChangeAspect="1"/>
          </p:cNvPicPr>
          <p:nvPr/>
        </p:nvPicPr>
        <p:blipFill>
          <a:blip r:embed="rId2">
            <a:extLst/>
          </a:blip>
          <a:stretch>
            <a:fillRect/>
          </a:stretch>
        </p:blipFill>
        <p:spPr>
          <a:xfrm>
            <a:off x="0" y="12779"/>
            <a:ext cx="24384000" cy="8564630"/>
          </a:xfrm>
          <a:prstGeom prst="rect">
            <a:avLst/>
          </a:prstGeom>
          <a:ln w="12700">
            <a:miter lim="400000"/>
          </a:ln>
        </p:spPr>
      </p:pic>
      <p:pic>
        <p:nvPicPr>
          <p:cNvPr id="281" name="Picture 3" descr="Picture 3"/>
          <p:cNvPicPr>
            <a:picLocks noChangeAspect="1"/>
          </p:cNvPicPr>
          <p:nvPr/>
        </p:nvPicPr>
        <p:blipFill>
          <a:blip r:embed="rId3">
            <a:extLst/>
          </a:blip>
          <a:stretch>
            <a:fillRect/>
          </a:stretch>
        </p:blipFill>
        <p:spPr>
          <a:xfrm>
            <a:off x="0" y="8567462"/>
            <a:ext cx="24384000" cy="5691701"/>
          </a:xfrm>
          <a:prstGeom prst="rect">
            <a:avLst/>
          </a:prstGeom>
          <a:ln w="12700">
            <a:miter lim="400000"/>
          </a:ln>
        </p:spPr>
      </p:pic>
      <p:sp>
        <p:nvSpPr>
          <p:cNvPr id="282" name="Title 1"/>
          <p:cNvSpPr txBox="1"/>
          <p:nvPr>
            <p:ph type="title"/>
          </p:nvPr>
        </p:nvSpPr>
        <p:spPr>
          <a:xfrm>
            <a:off x="15687746" y="480915"/>
            <a:ext cx="8366645" cy="984947"/>
          </a:xfrm>
          <a:prstGeom prst="rect">
            <a:avLst/>
          </a:prstGeom>
          <a:solidFill>
            <a:srgbClr val="E8E8E8"/>
          </a:solidFill>
        </p:spPr>
        <p:txBody>
          <a:bodyPr/>
          <a:lstStyle>
            <a:lvl1pPr algn="ctr" defTabSz="1225296">
              <a:defRPr sz="5226"/>
            </a:lvl1pPr>
          </a:lstStyle>
          <a:p>
            <a:pPr/>
            <a:r>
              <a:t>Extract model data</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9FB"/>
        </a:solidFill>
      </p:bgPr>
    </p:bg>
    <p:spTree>
      <p:nvGrpSpPr>
        <p:cNvPr id="1" name=""/>
        <p:cNvGrpSpPr/>
        <p:nvPr/>
      </p:nvGrpSpPr>
      <p:grpSpPr>
        <a:xfrm>
          <a:off x="0" y="0"/>
          <a:ext cx="0" cy="0"/>
          <a:chOff x="0" y="0"/>
          <a:chExt cx="0" cy="0"/>
        </a:xfrm>
      </p:grpSpPr>
      <p:pic>
        <p:nvPicPr>
          <p:cNvPr id="284" name="Picture 2" descr="Picture 2"/>
          <p:cNvPicPr>
            <a:picLocks noChangeAspect="1"/>
          </p:cNvPicPr>
          <p:nvPr/>
        </p:nvPicPr>
        <p:blipFill>
          <a:blip r:embed="rId2">
            <a:extLst/>
          </a:blip>
          <a:stretch>
            <a:fillRect/>
          </a:stretch>
        </p:blipFill>
        <p:spPr>
          <a:xfrm>
            <a:off x="405179" y="0"/>
            <a:ext cx="23573642" cy="13716000"/>
          </a:xfrm>
          <a:prstGeom prst="rect">
            <a:avLst/>
          </a:prstGeom>
          <a:ln w="12700">
            <a:miter lim="400000"/>
          </a:ln>
        </p:spPr>
      </p:pic>
      <p:sp>
        <p:nvSpPr>
          <p:cNvPr id="285" name="Title 1"/>
          <p:cNvSpPr txBox="1"/>
          <p:nvPr>
            <p:ph type="title"/>
          </p:nvPr>
        </p:nvSpPr>
        <p:spPr>
          <a:xfrm>
            <a:off x="15864045" y="1423388"/>
            <a:ext cx="7694159" cy="1426357"/>
          </a:xfrm>
          <a:prstGeom prst="rect">
            <a:avLst/>
          </a:prstGeom>
          <a:solidFill>
            <a:srgbClr val="E8E8E8"/>
          </a:solidFill>
        </p:spPr>
        <p:txBody>
          <a:bodyPr/>
          <a:lstStyle>
            <a:lvl1pPr algn="ctr" defTabSz="1682495">
              <a:defRPr sz="8096"/>
            </a:lvl1pPr>
          </a:lstStyle>
          <a:p>
            <a:pPr/>
            <a:r>
              <a:t>Vector search</a:t>
            </a:r>
          </a:p>
        </p:txBody>
      </p:sp>
      <p:sp>
        <p:nvSpPr>
          <p:cNvPr id="286" name="Rectangle 3"/>
          <p:cNvSpPr/>
          <p:nvPr/>
        </p:nvSpPr>
        <p:spPr>
          <a:xfrm>
            <a:off x="4262937" y="5861537"/>
            <a:ext cx="746015" cy="1236251"/>
          </a:xfrm>
          <a:prstGeom prst="rect">
            <a:avLst/>
          </a:prstGeom>
          <a:ln w="114300">
            <a:solidFill>
              <a:srgbClr val="FFC000"/>
            </a:solidFill>
            <a:miter/>
          </a:ln>
        </p:spPr>
        <p:txBody>
          <a:bodyPr tIns="91439" bIns="91439" anchor="ctr"/>
          <a:lstStyle/>
          <a:p>
            <a:pPr defTabSz="1828800">
              <a:defRPr sz="3600">
                <a:solidFill>
                  <a:srgbClr val="FFFFFF"/>
                </a:solidFill>
                <a:latin typeface="Aptos"/>
                <a:ea typeface="Aptos"/>
                <a:cs typeface="Aptos"/>
                <a:sym typeface="Aptos"/>
              </a:defRPr>
            </a:pPr>
          </a:p>
        </p:txBody>
      </p:sp>
      <p:sp>
        <p:nvSpPr>
          <p:cNvPr id="287" name="Straight Arrow Connector 5"/>
          <p:cNvSpPr/>
          <p:nvPr/>
        </p:nvSpPr>
        <p:spPr>
          <a:xfrm flipH="1" flipV="1">
            <a:off x="5062232" y="6703467"/>
            <a:ext cx="3911248" cy="1406774"/>
          </a:xfrm>
          <a:prstGeom prst="line">
            <a:avLst/>
          </a:prstGeom>
          <a:ln w="114300">
            <a:solidFill>
              <a:srgbClr val="FFC000"/>
            </a:solidFill>
            <a:miter/>
            <a:tailEnd type="triangle"/>
          </a:ln>
        </p:spPr>
        <p:txBody>
          <a:bodyPr tIns="91439" bIns="91439"/>
          <a:lstStyle/>
          <a:p>
            <a:pPr algn="l" defTabSz="1828800">
              <a:defRPr sz="3600">
                <a:solidFill>
                  <a:srgbClr val="000000"/>
                </a:solidFill>
                <a:latin typeface="Aptos"/>
                <a:ea typeface="Aptos"/>
                <a:cs typeface="Aptos"/>
                <a:sym typeface="Aptos"/>
              </a:defRPr>
            </a:pPr>
          </a:p>
        </p:txBody>
      </p:sp>
      <p:sp>
        <p:nvSpPr>
          <p:cNvPr id="288" name="TextBox 7"/>
          <p:cNvSpPr txBox="1"/>
          <p:nvPr/>
        </p:nvSpPr>
        <p:spPr>
          <a:xfrm>
            <a:off x="9026767" y="7406851"/>
            <a:ext cx="3794015" cy="1287781"/>
          </a:xfrm>
          <a:prstGeom prst="rect">
            <a:avLst/>
          </a:prstGeom>
          <a:solidFill>
            <a:srgbClr val="FFC000"/>
          </a:solidFill>
          <a:ln w="12700">
            <a:solidFill>
              <a:srgbClr val="FFC000"/>
            </a:solidFill>
          </a:ln>
          <a:extLst>
            <a:ext uri="{C572A759-6A51-4108-AA02-DFA0A04FC94B}">
              <ma14:wrappingTextBoxFlag xmlns:ma14="http://schemas.microsoft.com/office/mac/drawingml/2011/main" val="1"/>
            </a:ext>
          </a:extLst>
        </p:spPr>
        <p:txBody>
          <a:bodyPr tIns="91439" bIns="91439">
            <a:spAutoFit/>
          </a:bodyPr>
          <a:lstStyle>
            <a:lvl1pPr algn="l" defTabSz="1828800">
              <a:defRPr sz="3600">
                <a:solidFill>
                  <a:srgbClr val="000000"/>
                </a:solidFill>
                <a:latin typeface="Aptos"/>
                <a:ea typeface="Aptos"/>
                <a:cs typeface="Aptos"/>
                <a:sym typeface="Aptos"/>
              </a:defRPr>
            </a:lvl1pPr>
          </a:lstStyle>
          <a:p>
            <a:pPr/>
            <a:r>
              <a:t>Inner product of two vectors</a:t>
            </a:r>
          </a:p>
        </p:txBody>
      </p:sp>
      <p:sp>
        <p:nvSpPr>
          <p:cNvPr id="289" name="TextBox 9"/>
          <p:cNvSpPr txBox="1"/>
          <p:nvPr/>
        </p:nvSpPr>
        <p:spPr>
          <a:xfrm>
            <a:off x="5829567" y="1555971"/>
            <a:ext cx="5094209" cy="1287781"/>
          </a:xfrm>
          <a:prstGeom prst="rect">
            <a:avLst/>
          </a:prstGeom>
          <a:solidFill>
            <a:srgbClr val="FFC000"/>
          </a:solidFill>
          <a:ln w="12700">
            <a:solidFill>
              <a:srgbClr val="FFC000"/>
            </a:solidFill>
          </a:ln>
          <a:extLst>
            <a:ext uri="{C572A759-6A51-4108-AA02-DFA0A04FC94B}">
              <ma14:wrappingTextBoxFlag xmlns:ma14="http://schemas.microsoft.com/office/mac/drawingml/2011/main" val="1"/>
            </a:ext>
          </a:extLst>
        </p:spPr>
        <p:txBody>
          <a:bodyPr tIns="91439" bIns="91439">
            <a:spAutoFit/>
          </a:bodyPr>
          <a:lstStyle/>
          <a:p>
            <a:pPr algn="l" defTabSz="1828800">
              <a:defRPr sz="3600">
                <a:solidFill>
                  <a:srgbClr val="000000"/>
                </a:solidFill>
                <a:latin typeface="Aptos"/>
                <a:ea typeface="Aptos"/>
                <a:cs typeface="Aptos"/>
                <a:sym typeface="Aptos"/>
              </a:defRPr>
            </a:pPr>
            <a:r>
              <a:t>I foolishly named my </a:t>
            </a:r>
          </a:p>
          <a:p>
            <a:pPr algn="l" defTabSz="1828800">
              <a:defRPr sz="3600">
                <a:solidFill>
                  <a:srgbClr val="000000"/>
                </a:solidFill>
                <a:latin typeface="Aptos"/>
                <a:ea typeface="Aptos"/>
                <a:cs typeface="Aptos"/>
                <a:sym typeface="Aptos"/>
              </a:defRPr>
            </a:pPr>
            <a:r>
              <a:t>vector columns 'vector'</a:t>
            </a:r>
          </a:p>
        </p:txBody>
      </p:sp>
      <p:sp>
        <p:nvSpPr>
          <p:cNvPr id="290" name="Rectangle 11"/>
          <p:cNvSpPr/>
          <p:nvPr/>
        </p:nvSpPr>
        <p:spPr>
          <a:xfrm>
            <a:off x="13119189" y="3570209"/>
            <a:ext cx="2717621" cy="532869"/>
          </a:xfrm>
          <a:prstGeom prst="rect">
            <a:avLst/>
          </a:prstGeom>
          <a:ln w="114300">
            <a:solidFill>
              <a:srgbClr val="FFC000"/>
            </a:solidFill>
            <a:miter/>
          </a:ln>
        </p:spPr>
        <p:txBody>
          <a:bodyPr tIns="91439" bIns="91439" anchor="ctr"/>
          <a:lstStyle/>
          <a:p>
            <a:pPr defTabSz="1828800">
              <a:defRPr sz="3600">
                <a:solidFill>
                  <a:srgbClr val="FFFFFF"/>
                </a:solidFill>
                <a:latin typeface="Aptos"/>
                <a:ea typeface="Aptos"/>
                <a:cs typeface="Aptos"/>
                <a:sym typeface="Aptos"/>
              </a:defRPr>
            </a:pPr>
          </a:p>
        </p:txBody>
      </p:sp>
      <p:sp>
        <p:nvSpPr>
          <p:cNvPr id="291" name="TextBox 12"/>
          <p:cNvSpPr txBox="1"/>
          <p:nvPr/>
        </p:nvSpPr>
        <p:spPr>
          <a:xfrm>
            <a:off x="16359020" y="4198994"/>
            <a:ext cx="4689229" cy="1287781"/>
          </a:xfrm>
          <a:prstGeom prst="rect">
            <a:avLst/>
          </a:prstGeom>
          <a:solidFill>
            <a:srgbClr val="FFC000"/>
          </a:solidFill>
          <a:ln w="12700">
            <a:solidFill>
              <a:srgbClr val="FFC000"/>
            </a:solidFill>
          </a:ln>
          <a:extLst>
            <a:ext uri="{C572A759-6A51-4108-AA02-DFA0A04FC94B}">
              <ma14:wrappingTextBoxFlag xmlns:ma14="http://schemas.microsoft.com/office/mac/drawingml/2011/main" val="1"/>
            </a:ext>
          </a:extLst>
        </p:spPr>
        <p:txBody>
          <a:bodyPr tIns="91439" bIns="91439">
            <a:spAutoFit/>
          </a:bodyPr>
          <a:lstStyle>
            <a:lvl1pPr algn="l" defTabSz="1828800">
              <a:defRPr sz="3600">
                <a:solidFill>
                  <a:srgbClr val="000000"/>
                </a:solidFill>
                <a:latin typeface="Aptos"/>
                <a:ea typeface="Aptos"/>
                <a:cs typeface="Aptos"/>
                <a:sym typeface="Aptos"/>
              </a:defRPr>
            </a:lvl1pPr>
          </a:lstStyle>
          <a:p>
            <a:pPr/>
            <a:r>
              <a:t>There is also a data type named 'vector'</a:t>
            </a:r>
          </a:p>
        </p:txBody>
      </p:sp>
      <p:sp>
        <p:nvSpPr>
          <p:cNvPr id="292" name="Straight Arrow Connector 13"/>
          <p:cNvSpPr/>
          <p:nvPr/>
        </p:nvSpPr>
        <p:spPr>
          <a:xfrm flipH="1" flipV="1">
            <a:off x="15900746" y="4103077"/>
            <a:ext cx="703387" cy="756673"/>
          </a:xfrm>
          <a:prstGeom prst="line">
            <a:avLst/>
          </a:prstGeom>
          <a:ln w="114300">
            <a:solidFill>
              <a:srgbClr val="FFC000"/>
            </a:solidFill>
            <a:miter/>
            <a:tailEnd type="triangle"/>
          </a:ln>
        </p:spPr>
        <p:txBody>
          <a:bodyPr tIns="91439" bIns="91439"/>
          <a:lstStyle/>
          <a:p>
            <a:pPr algn="l" defTabSz="1828800">
              <a:defRPr sz="3600">
                <a:solidFill>
                  <a:srgbClr val="000000"/>
                </a:solidFill>
                <a:latin typeface="Aptos"/>
                <a:ea typeface="Aptos"/>
                <a:cs typeface="Aptos"/>
                <a:sym typeface="Aptos"/>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Title 1"/>
          <p:cNvSpPr txBox="1"/>
          <p:nvPr>
            <p:ph type="title"/>
          </p:nvPr>
        </p:nvSpPr>
        <p:spPr>
          <a:xfrm>
            <a:off x="22471" y="39322"/>
            <a:ext cx="24323428" cy="1592628"/>
          </a:xfrm>
          <a:prstGeom prst="rect">
            <a:avLst/>
          </a:prstGeom>
        </p:spPr>
        <p:txBody>
          <a:bodyPr/>
          <a:lstStyle>
            <a:lvl1pPr algn="ctr">
              <a:defRPr sz="8000"/>
            </a:lvl1pPr>
          </a:lstStyle>
          <a:p>
            <a:pPr/>
            <a:r>
              <a:t>Find the top MeSH terms for a paragraph</a:t>
            </a:r>
          </a:p>
        </p:txBody>
      </p:sp>
      <p:pic>
        <p:nvPicPr>
          <p:cNvPr id="295" name="Picture 4" descr="Picture 4"/>
          <p:cNvPicPr>
            <a:picLocks noChangeAspect="1"/>
          </p:cNvPicPr>
          <p:nvPr/>
        </p:nvPicPr>
        <p:blipFill>
          <a:blip r:embed="rId2">
            <a:extLst/>
          </a:blip>
          <a:stretch>
            <a:fillRect/>
          </a:stretch>
        </p:blipFill>
        <p:spPr>
          <a:xfrm>
            <a:off x="0" y="2742426"/>
            <a:ext cx="24384000" cy="8231148"/>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Title 1"/>
          <p:cNvSpPr txBox="1"/>
          <p:nvPr>
            <p:ph type="title"/>
          </p:nvPr>
        </p:nvSpPr>
        <p:spPr>
          <a:xfrm>
            <a:off x="22471" y="39322"/>
            <a:ext cx="24323428" cy="1592628"/>
          </a:xfrm>
          <a:prstGeom prst="rect">
            <a:avLst/>
          </a:prstGeom>
        </p:spPr>
        <p:txBody>
          <a:bodyPr/>
          <a:lstStyle>
            <a:lvl1pPr algn="ctr">
              <a:defRPr sz="8000"/>
            </a:lvl1pPr>
          </a:lstStyle>
          <a:p>
            <a:pPr/>
            <a:r>
              <a:t>Find the top MeSH terms for a paragraph</a:t>
            </a:r>
          </a:p>
        </p:txBody>
      </p:sp>
      <p:sp>
        <p:nvSpPr>
          <p:cNvPr id="298" name="TextBox 2"/>
          <p:cNvSpPr txBox="1"/>
          <p:nvPr/>
        </p:nvSpPr>
        <p:spPr>
          <a:xfrm>
            <a:off x="580595" y="2197510"/>
            <a:ext cx="23222807" cy="50977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defRPr sz="3600">
                <a:solidFill>
                  <a:srgbClr val="000000"/>
                </a:solidFill>
                <a:latin typeface="Aptos"/>
                <a:ea typeface="Aptos"/>
                <a:cs typeface="Aptos"/>
                <a:sym typeface="Aptos"/>
              </a:defRPr>
            </a:lvl1pPr>
          </a:lstStyle>
          <a:p>
            <a:pPr/>
            <a:r>
              <a:t>"Most coastal structures have been built in surf zones to protect coastal areas. In general, the transformation of waves in the surf zone is quite complicated and numerous hazards to coastal communities may be associated with such phenomena. Therefore, the behavior of waves in the surf zone should be carefully analyzed and predicted. Furthermore, an accurate analysis of deformed waves around coastal structures is directly related to the construction of economically sound and safe coastal structures because wave height plays an important role in determining the weight and shape of a levee body or armoring material. In this study, a numerical model using a large eddy simulation is employed to predict the runup heights of nonlinear waves that passed a submerged structure in the surf zone. Reduced runup heights are also predicted, and their characteristics in terms of wave reflection, transmission, and dissipation coefficients are investigated."</a:t>
            </a:r>
          </a:p>
        </p:txBody>
      </p:sp>
      <p:pic>
        <p:nvPicPr>
          <p:cNvPr id="299" name="Picture 3" descr="Picture 3"/>
          <p:cNvPicPr>
            <a:picLocks noChangeAspect="1"/>
          </p:cNvPicPr>
          <p:nvPr/>
        </p:nvPicPr>
        <p:blipFill>
          <a:blip r:embed="rId2">
            <a:extLst/>
          </a:blip>
          <a:stretch>
            <a:fillRect/>
          </a:stretch>
        </p:blipFill>
        <p:spPr>
          <a:xfrm>
            <a:off x="4080388" y="7987507"/>
            <a:ext cx="15805357" cy="5471599"/>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FFFE"/>
        </a:solidFill>
      </p:bgPr>
    </p:bg>
    <p:spTree>
      <p:nvGrpSpPr>
        <p:cNvPr id="1" name=""/>
        <p:cNvGrpSpPr/>
        <p:nvPr/>
      </p:nvGrpSpPr>
      <p:grpSpPr>
        <a:xfrm>
          <a:off x="0" y="0"/>
          <a:ext cx="0" cy="0"/>
          <a:chOff x="0" y="0"/>
          <a:chExt cx="0" cy="0"/>
        </a:xfrm>
      </p:grpSpPr>
      <p:sp>
        <p:nvSpPr>
          <p:cNvPr id="301" name="Transfer Learning"/>
          <p:cNvSpPr txBox="1"/>
          <p:nvPr>
            <p:ph type="title"/>
          </p:nvPr>
        </p:nvSpPr>
        <p:spPr>
          <a:prstGeom prst="rect">
            <a:avLst/>
          </a:prstGeom>
        </p:spPr>
        <p:txBody>
          <a:bodyPr/>
          <a:lstStyle>
            <a:lvl1pPr algn="ctr"/>
          </a:lstStyle>
          <a:p>
            <a:pPr/>
            <a:r>
              <a:t>Transfer Learning</a:t>
            </a:r>
          </a:p>
        </p:txBody>
      </p:sp>
      <p:sp>
        <p:nvSpPr>
          <p:cNvPr id="302" name="“A technique in machine learning (ML) in which knowledge learned from a task is re-used in order to boost performance on a related task.”"/>
          <p:cNvSpPr txBox="1"/>
          <p:nvPr>
            <p:ph type="body" sz="half" idx="1"/>
          </p:nvPr>
        </p:nvSpPr>
        <p:spPr>
          <a:xfrm>
            <a:off x="1676400" y="3727450"/>
            <a:ext cx="21031200" cy="4922770"/>
          </a:xfrm>
          <a:prstGeom prst="rect">
            <a:avLst/>
          </a:prstGeom>
        </p:spPr>
        <p:txBody>
          <a:bodyPr/>
          <a:lstStyle/>
          <a:p>
            <a:pPr marL="0" indent="0" defTabSz="457200">
              <a:lnSpc>
                <a:spcPct val="100000"/>
              </a:lnSpc>
              <a:spcBef>
                <a:spcPts val="0"/>
              </a:spcBef>
              <a:buSzTx/>
              <a:buFontTx/>
              <a:buNone/>
              <a:defRPr sz="5700">
                <a:solidFill>
                  <a:srgbClr val="202122"/>
                </a:solidFill>
                <a:latin typeface="Helvetica"/>
                <a:ea typeface="Helvetica"/>
                <a:cs typeface="Helvetica"/>
                <a:sym typeface="Helvetica"/>
              </a:defRPr>
            </a:pPr>
            <a:r>
              <a:t>“A technique in </a:t>
            </a:r>
            <a:r>
              <a:rPr>
                <a:solidFill>
                  <a:srgbClr val="3366CC"/>
                </a:solidFill>
                <a:hlinkClick r:id="rId2" invalidUrl="" action="" tgtFrame="" tooltip="" history="1" highlightClick="0" endSnd="0"/>
              </a:rPr>
              <a:t>machine learning</a:t>
            </a:r>
            <a:r>
              <a:t> (ML) in which knowledge learned from a task is re-used in order to boost performance on a related task.”</a:t>
            </a:r>
          </a:p>
        </p:txBody>
      </p:sp>
      <p:sp>
        <p:nvSpPr>
          <p:cNvPr id="303" name="https://en.wikipedia.org/wiki/Transfer_learning"/>
          <p:cNvSpPr txBox="1"/>
          <p:nvPr/>
        </p:nvSpPr>
        <p:spPr>
          <a:xfrm>
            <a:off x="6394856" y="6714047"/>
            <a:ext cx="11594288" cy="7463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vl1pPr>
          </a:lstStyle>
          <a:p>
            <a:pPr/>
            <a:r>
              <a:t>https://en.wikipedia.org/wiki/Transfer_learning</a:t>
            </a:r>
          </a:p>
        </p:txBody>
      </p:sp>
      <p:sp>
        <p:nvSpPr>
          <p:cNvPr id="304" name="For our purposes it mostly means:…"/>
          <p:cNvSpPr txBox="1"/>
          <p:nvPr/>
        </p:nvSpPr>
        <p:spPr>
          <a:xfrm>
            <a:off x="1676400" y="8505943"/>
            <a:ext cx="21031200" cy="4922771"/>
          </a:xfrm>
          <a:prstGeom prst="rect">
            <a:avLst/>
          </a:prstGeom>
          <a:ln w="12700">
            <a:miter lim="400000"/>
          </a:ln>
          <a:extLst>
            <a:ext uri="{C572A759-6A51-4108-AA02-DFA0A04FC94B}">
              <ma14:wrappingTextBoxFlag xmlns:ma14="http://schemas.microsoft.com/office/mac/drawingml/2011/main" val="1"/>
            </a:ext>
          </a:extLst>
        </p:spPr>
        <p:txBody>
          <a:bodyPr tIns="91439" bIns="91439">
            <a:normAutofit fontScale="100000" lnSpcReduction="0"/>
          </a:bodyPr>
          <a:lstStyle/>
          <a:p>
            <a:pPr algn="l" defTabSz="457200">
              <a:defRPr sz="5700">
                <a:solidFill>
                  <a:srgbClr val="202122"/>
                </a:solidFill>
                <a:latin typeface="Helvetica"/>
                <a:ea typeface="Helvetica"/>
                <a:cs typeface="Helvetica"/>
                <a:sym typeface="Helvetica"/>
              </a:defRPr>
            </a:pPr>
            <a:r>
              <a:t>For our purposes it mostly means:</a:t>
            </a:r>
          </a:p>
          <a:p>
            <a:pPr algn="l" defTabSz="457200">
              <a:defRPr sz="5700">
                <a:solidFill>
                  <a:srgbClr val="202122"/>
                </a:solidFill>
                <a:latin typeface="Helvetica"/>
                <a:ea typeface="Helvetica"/>
                <a:cs typeface="Helvetica"/>
                <a:sym typeface="Helvetica"/>
              </a:defRPr>
            </a:pPr>
            <a:r>
              <a:t>“Training a model to recognize a concept in PMC articles, then using it to predict that concept (or a related concept) in a different corpus.”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Compare concept vectors to each other"/>
          <p:cNvSpPr txBox="1"/>
          <p:nvPr>
            <p:ph type="title"/>
          </p:nvPr>
        </p:nvSpPr>
        <p:spPr>
          <a:prstGeom prst="rect">
            <a:avLst/>
          </a:prstGeom>
        </p:spPr>
        <p:txBody>
          <a:bodyPr/>
          <a:lstStyle>
            <a:lvl1pPr algn="ctr"/>
          </a:lstStyle>
          <a:p>
            <a:pPr/>
            <a:r>
              <a:t>Compare concept vectors to each other</a:t>
            </a:r>
          </a:p>
        </p:txBody>
      </p:sp>
      <p:sp>
        <p:nvSpPr>
          <p:cNvPr id="307" name="S &lt;- M %*% t(M)…"/>
          <p:cNvSpPr txBox="1"/>
          <p:nvPr>
            <p:ph type="body" sz="half" idx="1"/>
          </p:nvPr>
        </p:nvSpPr>
        <p:spPr>
          <a:xfrm>
            <a:off x="1231900" y="3651249"/>
            <a:ext cx="13978016" cy="8619068"/>
          </a:xfrm>
          <a:prstGeom prst="rect">
            <a:avLst/>
          </a:prstGeom>
        </p:spPr>
        <p:txBody>
          <a:bodyPr/>
          <a:lstStyle/>
          <a:p>
            <a:pPr marL="0" indent="0" defTabSz="1773936">
              <a:spcBef>
                <a:spcPts val="1900"/>
              </a:spcBef>
              <a:buSzTx/>
              <a:buFontTx/>
              <a:buNone/>
              <a:defRPr sz="5432">
                <a:latin typeface="Courier New"/>
                <a:ea typeface="Courier New"/>
                <a:cs typeface="Courier New"/>
                <a:sym typeface="Courier New"/>
              </a:defRPr>
            </a:pPr>
            <a:r>
              <a:t>S &lt;- M %*% t(M)</a:t>
            </a:r>
          </a:p>
          <a:p>
            <a:pPr marL="0" indent="0" defTabSz="1773936">
              <a:spcBef>
                <a:spcPts val="1900"/>
              </a:spcBef>
              <a:buSzTx/>
              <a:buFontTx/>
              <a:buNone/>
              <a:defRPr sz="5432">
                <a:latin typeface="Courier New"/>
                <a:ea typeface="Courier New"/>
                <a:cs typeface="Courier New"/>
                <a:sym typeface="Courier New"/>
              </a:defRPr>
            </a:pPr>
            <a:r>
              <a:t>diag(S) &lt;- 0 # diagonal</a:t>
            </a:r>
          </a:p>
          <a:p>
            <a:pPr marL="0" indent="0" defTabSz="1773936">
              <a:spcBef>
                <a:spcPts val="1900"/>
              </a:spcBef>
              <a:buSzTx/>
              <a:buFontTx/>
              <a:buNone/>
              <a:defRPr sz="5432">
                <a:latin typeface="Courier New"/>
                <a:ea typeface="Courier New"/>
                <a:cs typeface="Courier New"/>
                <a:sym typeface="Courier New"/>
              </a:defRPr>
            </a:pPr>
            <a:r>
              <a:t>threshold &lt;- 0.35</a:t>
            </a:r>
          </a:p>
          <a:p>
            <a:pPr marL="0" indent="0" defTabSz="1773936">
              <a:spcBef>
                <a:spcPts val="1900"/>
              </a:spcBef>
              <a:buSzTx/>
              <a:buFontTx/>
              <a:buNone/>
              <a:defRPr sz="5432">
                <a:latin typeface="Courier New"/>
                <a:ea typeface="Courier New"/>
                <a:cs typeface="Courier New"/>
                <a:sym typeface="Courier New"/>
              </a:defRPr>
            </a:pPr>
            <a:r>
              <a:t>hist(S, breaks=100)</a:t>
            </a:r>
          </a:p>
          <a:p>
            <a:pPr marL="0" indent="0" defTabSz="1773936">
              <a:spcBef>
                <a:spcPts val="1900"/>
              </a:spcBef>
              <a:buSzTx/>
              <a:buFontTx/>
              <a:buNone/>
              <a:defRPr sz="5432">
                <a:latin typeface="Courier New"/>
                <a:ea typeface="Courier New"/>
                <a:cs typeface="Courier New"/>
                <a:sym typeface="Courier New"/>
              </a:defRPr>
            </a:pPr>
            <a:r>
              <a:t>abline(</a:t>
            </a:r>
          </a:p>
          <a:p>
            <a:pPr marL="0" indent="0" defTabSz="1773936">
              <a:spcBef>
                <a:spcPts val="1900"/>
              </a:spcBef>
              <a:buSzTx/>
              <a:buFontTx/>
              <a:buNone/>
              <a:defRPr sz="5432">
                <a:latin typeface="Courier New"/>
                <a:ea typeface="Courier New"/>
                <a:cs typeface="Courier New"/>
                <a:sym typeface="Courier New"/>
              </a:defRPr>
            </a:pPr>
            <a:r>
              <a:t>  v=c(-threshold, 0, threshold),</a:t>
            </a:r>
          </a:p>
          <a:p>
            <a:pPr marL="0" indent="0" defTabSz="1773936">
              <a:spcBef>
                <a:spcPts val="1900"/>
              </a:spcBef>
              <a:buSzTx/>
              <a:buFontTx/>
              <a:buNone/>
              <a:defRPr sz="5432">
                <a:latin typeface="Courier New"/>
                <a:ea typeface="Courier New"/>
                <a:cs typeface="Courier New"/>
                <a:sym typeface="Courier New"/>
              </a:defRPr>
            </a:pPr>
            <a:r>
              <a:t>  col=c('blue', 'red', 'blue'), </a:t>
            </a:r>
          </a:p>
          <a:p>
            <a:pPr marL="0" indent="0" defTabSz="1773936">
              <a:spcBef>
                <a:spcPts val="1900"/>
              </a:spcBef>
              <a:buSzTx/>
              <a:buFontTx/>
              <a:buNone/>
              <a:defRPr sz="5432">
                <a:latin typeface="Courier New"/>
                <a:ea typeface="Courier New"/>
                <a:cs typeface="Courier New"/>
                <a:sym typeface="Courier New"/>
              </a:defRPr>
            </a:pPr>
            <a:r>
              <a:t>  lty=3, lwd=3)</a:t>
            </a:r>
          </a:p>
        </p:txBody>
      </p:sp>
      <p:pic>
        <p:nvPicPr>
          <p:cNvPr id="308" name="pasted-movie.png" descr="pasted-movie.png"/>
          <p:cNvPicPr>
            <a:picLocks noChangeAspect="1"/>
          </p:cNvPicPr>
          <p:nvPr/>
        </p:nvPicPr>
        <p:blipFill>
          <a:blip r:embed="rId2">
            <a:extLst/>
          </a:blip>
          <a:stretch>
            <a:fillRect/>
          </a:stretch>
        </p:blipFill>
        <p:spPr>
          <a:xfrm>
            <a:off x="15401536" y="2991245"/>
            <a:ext cx="8030400" cy="993907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itle 1"/>
          <p:cNvSpPr txBox="1"/>
          <p:nvPr>
            <p:ph type="title"/>
          </p:nvPr>
        </p:nvSpPr>
        <p:spPr>
          <a:xfrm>
            <a:off x="1676400" y="1378"/>
            <a:ext cx="21031200" cy="2425838"/>
          </a:xfrm>
          <a:prstGeom prst="rect">
            <a:avLst/>
          </a:prstGeom>
        </p:spPr>
        <p:txBody>
          <a:bodyPr/>
          <a:lstStyle>
            <a:lvl1pPr algn="ctr"/>
          </a:lstStyle>
          <a:p>
            <a:pPr/>
            <a:r>
              <a:t>Technical Takeaways</a:t>
            </a:r>
          </a:p>
        </p:txBody>
      </p:sp>
      <p:sp>
        <p:nvSpPr>
          <p:cNvPr id="180" name="Content Placeholder 2"/>
          <p:cNvSpPr txBox="1"/>
          <p:nvPr>
            <p:ph type="body" idx="1"/>
          </p:nvPr>
        </p:nvSpPr>
        <p:spPr>
          <a:xfrm>
            <a:off x="1981200" y="2403374"/>
            <a:ext cx="20421600" cy="10677247"/>
          </a:xfrm>
          <a:prstGeom prst="rect">
            <a:avLst/>
          </a:prstGeom>
        </p:spPr>
        <p:txBody>
          <a:bodyPr/>
          <a:lstStyle/>
          <a:p>
            <a:pPr marL="448055" indent="-448055" defTabSz="1792223">
              <a:lnSpc>
                <a:spcPct val="81000"/>
              </a:lnSpc>
              <a:spcBef>
                <a:spcPts val="1900"/>
              </a:spcBef>
              <a:defRPr sz="5488"/>
            </a:pPr>
            <a:r>
              <a:t>Semantic embeddings</a:t>
            </a:r>
          </a:p>
          <a:p>
            <a:pPr lvl="1" marL="896111" indent="-448055" defTabSz="1792223">
              <a:lnSpc>
                <a:spcPct val="81000"/>
              </a:lnSpc>
              <a:spcBef>
                <a:spcPts val="900"/>
              </a:spcBef>
              <a:buFont typeface="Courier New"/>
              <a:buChar char="o"/>
              <a:defRPr sz="4704"/>
            </a:pPr>
            <a:r>
              <a:t>Capture the meaning of text in fixed-length numeric vectors</a:t>
            </a:r>
          </a:p>
          <a:p>
            <a:pPr lvl="1" marL="896111" indent="-448055" defTabSz="1792223">
              <a:lnSpc>
                <a:spcPct val="81000"/>
              </a:lnSpc>
              <a:spcBef>
                <a:spcPts val="900"/>
              </a:spcBef>
              <a:buFont typeface="Courier New"/>
              <a:buChar char="o"/>
              <a:defRPr sz="4704"/>
            </a:pPr>
            <a:r>
              <a:t>Turn NLP problems into geometry problems: search &amp; prediction</a:t>
            </a:r>
          </a:p>
          <a:p>
            <a:pPr marL="448055" indent="-448055" defTabSz="1792223">
              <a:lnSpc>
                <a:spcPct val="81000"/>
              </a:lnSpc>
              <a:spcBef>
                <a:spcPts val="1900"/>
              </a:spcBef>
              <a:defRPr sz="5488"/>
            </a:pPr>
            <a:r>
              <a:t>Label Mining</a:t>
            </a:r>
          </a:p>
          <a:p>
            <a:pPr lvl="1" marL="896111" indent="-448055" defTabSz="1792223">
              <a:lnSpc>
                <a:spcPct val="81000"/>
              </a:lnSpc>
              <a:spcBef>
                <a:spcPts val="900"/>
              </a:spcBef>
              <a:buFont typeface="Courier New"/>
              <a:buChar char="o"/>
              <a:defRPr sz="4704"/>
            </a:pPr>
            <a:r>
              <a:t>Build upon existing captured human judgement in Pubmed Central</a:t>
            </a:r>
          </a:p>
          <a:p>
            <a:pPr lvl="2" marL="1344168" indent="-448055" defTabSz="1792223">
              <a:lnSpc>
                <a:spcPct val="81000"/>
              </a:lnSpc>
              <a:spcBef>
                <a:spcPts val="900"/>
              </a:spcBef>
              <a:buFontTx/>
              <a:buChar char="▪"/>
              <a:defRPr sz="3920"/>
            </a:pPr>
            <a:r>
              <a:t>Section heading patterns</a:t>
            </a:r>
          </a:p>
          <a:p>
            <a:pPr lvl="2" marL="1344168" indent="-448055" defTabSz="1792223">
              <a:lnSpc>
                <a:spcPct val="81000"/>
              </a:lnSpc>
              <a:spcBef>
                <a:spcPts val="900"/>
              </a:spcBef>
              <a:buFontTx/>
              <a:buChar char="▪"/>
              <a:defRPr sz="3920"/>
            </a:pPr>
            <a:r>
              <a:t>Key terms (MeSH)</a:t>
            </a:r>
          </a:p>
          <a:p>
            <a:pPr marL="448055" indent="-448055" defTabSz="1792223">
              <a:lnSpc>
                <a:spcPct val="81000"/>
              </a:lnSpc>
              <a:spcBef>
                <a:spcPts val="1900"/>
              </a:spcBef>
              <a:defRPr sz="5488"/>
            </a:pPr>
            <a:r>
              <a:t>Concept vectors </a:t>
            </a:r>
          </a:p>
          <a:p>
            <a:pPr lvl="1" marL="896111" indent="-448055" defTabSz="1792223">
              <a:lnSpc>
                <a:spcPct val="81000"/>
              </a:lnSpc>
              <a:spcBef>
                <a:spcPts val="900"/>
              </a:spcBef>
              <a:buFont typeface="Courier New"/>
              <a:buChar char="o"/>
              <a:defRPr sz="4704"/>
            </a:pPr>
            <a:r>
              <a:t>Represent abstract concepts in semantic space.</a:t>
            </a:r>
          </a:p>
          <a:p>
            <a:pPr lvl="1" marL="896111" indent="-448055" defTabSz="1792223">
              <a:lnSpc>
                <a:spcPct val="81000"/>
              </a:lnSpc>
              <a:spcBef>
                <a:spcPts val="900"/>
              </a:spcBef>
              <a:buFont typeface="Courier New"/>
              <a:buChar char="o"/>
              <a:defRPr sz="4704"/>
            </a:pPr>
            <a:r>
              <a:t>Prediction (model scoring) can be framed as similarity search.</a:t>
            </a:r>
          </a:p>
          <a:p>
            <a:pPr lvl="1" marL="896111" indent="-448055" defTabSz="1792223">
              <a:lnSpc>
                <a:spcPct val="81000"/>
              </a:lnSpc>
              <a:spcBef>
                <a:spcPts val="900"/>
              </a:spcBef>
              <a:buFont typeface="Courier New"/>
              <a:buChar char="o"/>
              <a:defRPr sz="4704"/>
            </a:pPr>
            <a:r>
              <a:t>Models as data</a:t>
            </a:r>
          </a:p>
          <a:p>
            <a:pPr lvl="1" marL="896111" indent="-448055" defTabSz="1792223">
              <a:lnSpc>
                <a:spcPct val="81000"/>
              </a:lnSpc>
              <a:spcBef>
                <a:spcPts val="900"/>
              </a:spcBef>
              <a:buFont typeface="Courier New"/>
              <a:buChar char="o"/>
              <a:defRPr sz="4704"/>
            </a:pPr>
            <a:r>
              <a:t>Similarity search is scalable (FANN). </a:t>
            </a:r>
          </a:p>
          <a:p>
            <a:pPr marL="448055" indent="-448055" defTabSz="1792223">
              <a:lnSpc>
                <a:spcPct val="81000"/>
              </a:lnSpc>
              <a:spcBef>
                <a:spcPts val="1900"/>
              </a:spcBef>
              <a:defRPr sz="5488"/>
            </a:pPr>
            <a:r>
              <a:t>Transfer Learning</a:t>
            </a:r>
          </a:p>
          <a:p>
            <a:pPr lvl="1" marL="896111" indent="-448055" defTabSz="1792223">
              <a:lnSpc>
                <a:spcPct val="81000"/>
              </a:lnSpc>
              <a:spcBef>
                <a:spcPts val="900"/>
              </a:spcBef>
              <a:buFont typeface="Courier New"/>
              <a:buChar char="o"/>
              <a:defRPr sz="4704"/>
            </a:pPr>
            <a:r>
              <a:t>Will models trained on PMC data work for you?</a:t>
            </a:r>
          </a:p>
        </p:txBody>
      </p:sp>
      <p:sp>
        <p:nvSpPr>
          <p:cNvPr id="181" name="Rounded Rectangle"/>
          <p:cNvSpPr/>
          <p:nvPr/>
        </p:nvSpPr>
        <p:spPr>
          <a:xfrm>
            <a:off x="2435712" y="2556087"/>
            <a:ext cx="7066056" cy="850532"/>
          </a:xfrm>
          <a:prstGeom prst="roundRect">
            <a:avLst>
              <a:gd name="adj" fmla="val 22398"/>
            </a:avLst>
          </a:prstGeom>
          <a:solidFill>
            <a:schemeClr val="accent4">
              <a:hueOff val="-476017"/>
              <a:lumOff val="-10042"/>
              <a:alpha val="30675"/>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82" name="Rounded Rectangle"/>
          <p:cNvSpPr/>
          <p:nvPr/>
        </p:nvSpPr>
        <p:spPr>
          <a:xfrm>
            <a:off x="17236909" y="4027660"/>
            <a:ext cx="2966473" cy="704463"/>
          </a:xfrm>
          <a:prstGeom prst="roundRect">
            <a:avLst>
              <a:gd name="adj" fmla="val 27042"/>
            </a:avLst>
          </a:prstGeom>
          <a:solidFill>
            <a:srgbClr val="EFF226">
              <a:alpha val="30675"/>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83" name="Rounded Rectangle"/>
          <p:cNvSpPr/>
          <p:nvPr/>
        </p:nvSpPr>
        <p:spPr>
          <a:xfrm>
            <a:off x="2472052" y="4899815"/>
            <a:ext cx="4146806" cy="850532"/>
          </a:xfrm>
          <a:prstGeom prst="roundRect">
            <a:avLst>
              <a:gd name="adj" fmla="val 22398"/>
            </a:avLst>
          </a:prstGeom>
          <a:solidFill>
            <a:schemeClr val="accent4">
              <a:hueOff val="-476017"/>
              <a:lumOff val="-10042"/>
              <a:alpha val="30675"/>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84" name="Rounded Rectangle"/>
          <p:cNvSpPr/>
          <p:nvPr/>
        </p:nvSpPr>
        <p:spPr>
          <a:xfrm>
            <a:off x="2435712" y="7639759"/>
            <a:ext cx="5355530" cy="850532"/>
          </a:xfrm>
          <a:prstGeom prst="roundRect">
            <a:avLst>
              <a:gd name="adj" fmla="val 22398"/>
            </a:avLst>
          </a:prstGeom>
          <a:solidFill>
            <a:schemeClr val="accent4">
              <a:hueOff val="-476017"/>
              <a:lumOff val="-10042"/>
              <a:alpha val="30675"/>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85" name="Rounded Rectangle"/>
          <p:cNvSpPr/>
          <p:nvPr/>
        </p:nvSpPr>
        <p:spPr>
          <a:xfrm>
            <a:off x="2435712" y="11393698"/>
            <a:ext cx="5703597" cy="850531"/>
          </a:xfrm>
          <a:prstGeom prst="roundRect">
            <a:avLst>
              <a:gd name="adj" fmla="val 22398"/>
            </a:avLst>
          </a:prstGeom>
          <a:solidFill>
            <a:schemeClr val="accent4">
              <a:hueOff val="-476017"/>
              <a:lumOff val="-10042"/>
              <a:alpha val="30675"/>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86" name="Rounded Rectangle"/>
          <p:cNvSpPr/>
          <p:nvPr/>
        </p:nvSpPr>
        <p:spPr>
          <a:xfrm>
            <a:off x="5728628" y="5717271"/>
            <a:ext cx="9914754" cy="591611"/>
          </a:xfrm>
          <a:prstGeom prst="roundRect">
            <a:avLst>
              <a:gd name="adj" fmla="val 32200"/>
            </a:avLst>
          </a:prstGeom>
          <a:solidFill>
            <a:srgbClr val="EFF226">
              <a:alpha val="30675"/>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87" name="Rounded Rectangle"/>
          <p:cNvSpPr/>
          <p:nvPr/>
        </p:nvSpPr>
        <p:spPr>
          <a:xfrm>
            <a:off x="14725139" y="9314910"/>
            <a:ext cx="4514321" cy="461867"/>
          </a:xfrm>
          <a:prstGeom prst="roundRect">
            <a:avLst>
              <a:gd name="adj" fmla="val 41246"/>
            </a:avLst>
          </a:prstGeom>
          <a:solidFill>
            <a:srgbClr val="EFF226">
              <a:alpha val="30675"/>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88" name="Rounded Rectangle"/>
          <p:cNvSpPr/>
          <p:nvPr/>
        </p:nvSpPr>
        <p:spPr>
          <a:xfrm>
            <a:off x="2902735" y="9200610"/>
            <a:ext cx="2848936" cy="607368"/>
          </a:xfrm>
          <a:prstGeom prst="roundRect">
            <a:avLst>
              <a:gd name="adj" fmla="val 31365"/>
            </a:avLst>
          </a:prstGeom>
          <a:solidFill>
            <a:srgbClr val="EFF226">
              <a:alpha val="30675"/>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89" name="Rounded Rectangle"/>
          <p:cNvSpPr/>
          <p:nvPr/>
        </p:nvSpPr>
        <p:spPr>
          <a:xfrm>
            <a:off x="2900662" y="10046986"/>
            <a:ext cx="4146807" cy="461867"/>
          </a:xfrm>
          <a:prstGeom prst="roundRect">
            <a:avLst>
              <a:gd name="adj" fmla="val 41246"/>
            </a:avLst>
          </a:prstGeom>
          <a:solidFill>
            <a:srgbClr val="EFF226">
              <a:alpha val="30675"/>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1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1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1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9" fill="hold">
                                  <p:stCondLst>
                                    <p:cond delay="0"/>
                                  </p:stCondLst>
                                  <p:iterate type="el" backwards="0">
                                    <p:tmAbs val="0"/>
                                  </p:iterate>
                                  <p:childTnLst>
                                    <p:set>
                                      <p:cBhvr>
                                        <p:cTn id="38" fill="hold"/>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1" grpId="1"/>
      <p:bldP build="whole" bldLvl="1" animBg="1" rev="0" advAuto="0" spid="187" grpId="6"/>
      <p:bldP build="whole" bldLvl="1" animBg="1" rev="0" advAuto="0" spid="183" grpId="3"/>
      <p:bldP build="whole" bldLvl="1" animBg="1" rev="0" advAuto="0" spid="184" grpId="5"/>
      <p:bldP build="whole" bldLvl="1" animBg="1" rev="0" advAuto="0" spid="182" grpId="2"/>
      <p:bldP build="whole" bldLvl="1" animBg="1" rev="0" advAuto="0" spid="188" grpId="7"/>
      <p:bldP build="whole" bldLvl="1" animBg="1" rev="0" advAuto="0" spid="186" grpId="4"/>
      <p:bldP build="whole" bldLvl="1" animBg="1" rev="0" advAuto="0" spid="189" grpId="8"/>
      <p:bldP build="whole" bldLvl="1" animBg="1" rev="0" advAuto="0" spid="185" grpId="9"/>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Are Humans Animals?"/>
          <p:cNvSpPr txBox="1"/>
          <p:nvPr>
            <p:ph type="title"/>
          </p:nvPr>
        </p:nvSpPr>
        <p:spPr>
          <a:prstGeom prst="rect">
            <a:avLst/>
          </a:prstGeom>
        </p:spPr>
        <p:txBody>
          <a:bodyPr/>
          <a:lstStyle/>
          <a:p>
            <a:pPr lvl="1" indent="0" algn="ctr" defTabSz="1828800">
              <a:lnSpc>
                <a:spcPct val="90000"/>
              </a:lnSpc>
              <a:defRPr b="0" spc="0" sz="8800">
                <a:latin typeface="Aptos Display"/>
                <a:ea typeface="Aptos Display"/>
                <a:cs typeface="Aptos Display"/>
                <a:sym typeface="Aptos Display"/>
              </a:defRPr>
            </a:pPr>
            <a:r>
              <a:t>Are Humans Animals?</a:t>
            </a:r>
          </a:p>
        </p:txBody>
      </p:sp>
      <p:sp>
        <p:nvSpPr>
          <p:cNvPr id="311" name="Animals: Unicellular or multicellular, heterotrophic organisms, that have sensation and the power of voluntary movement. Under the older five kingdom paradigm, Animalia was one of the kingdoms. Under the modern three domain model, Animalia represents one"/>
          <p:cNvSpPr txBox="1"/>
          <p:nvPr>
            <p:ph type="body" idx="1"/>
          </p:nvPr>
        </p:nvSpPr>
        <p:spPr>
          <a:prstGeom prst="rect">
            <a:avLst/>
          </a:prstGeom>
        </p:spPr>
        <p:txBody>
          <a:bodyPr/>
          <a:lstStyle/>
          <a:p>
            <a:pPr>
              <a:defRPr b="1"/>
            </a:pPr>
            <a:r>
              <a:t>Animals:</a:t>
            </a:r>
            <a:r>
              <a:rPr b="0"/>
              <a:t> Unicellular or multicellular, heterotrophic organisms, that have sensation and the power of voluntary movement. Under the older five kingdom paradigm, Animalia was one of the kingdoms. Under the modern three domain model, Animalia represents one of the many groups in the domain EUKARYOTA.</a:t>
            </a:r>
            <a:endParaRPr b="0"/>
          </a:p>
          <a:p>
            <a:pPr>
              <a:defRPr b="1"/>
            </a:pPr>
            <a:endParaRPr b="0"/>
          </a:p>
          <a:p>
            <a:pPr>
              <a:defRPr b="1"/>
            </a:pPr>
            <a:r>
              <a:t>Humans: </a:t>
            </a:r>
            <a:r>
              <a:rPr b="0"/>
              <a:t>Members of the species Homo sapiens.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Graph Visualization"/>
          <p:cNvSpPr txBox="1"/>
          <p:nvPr>
            <p:ph type="title"/>
          </p:nvPr>
        </p:nvSpPr>
        <p:spPr>
          <a:xfrm>
            <a:off x="1676400" y="400050"/>
            <a:ext cx="21031200" cy="2651126"/>
          </a:xfrm>
          <a:prstGeom prst="rect">
            <a:avLst/>
          </a:prstGeom>
        </p:spPr>
        <p:txBody>
          <a:bodyPr/>
          <a:lstStyle>
            <a:lvl1pPr algn="ctr"/>
          </a:lstStyle>
          <a:p>
            <a:pPr/>
            <a:r>
              <a:t>Graph Visualization</a:t>
            </a:r>
          </a:p>
        </p:txBody>
      </p:sp>
      <p:pic>
        <p:nvPicPr>
          <p:cNvPr id="314" name="pasted-movie.png" descr="pasted-movie.png"/>
          <p:cNvPicPr>
            <a:picLocks noChangeAspect="1"/>
          </p:cNvPicPr>
          <p:nvPr/>
        </p:nvPicPr>
        <p:blipFill>
          <a:blip r:embed="rId2">
            <a:extLst/>
          </a:blip>
          <a:stretch>
            <a:fillRect/>
          </a:stretch>
        </p:blipFill>
        <p:spPr>
          <a:xfrm>
            <a:off x="3457525" y="2686740"/>
            <a:ext cx="17468950" cy="11278325"/>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Compare concept vectors to definition embeddings"/>
          <p:cNvSpPr txBox="1"/>
          <p:nvPr>
            <p:ph type="title"/>
          </p:nvPr>
        </p:nvSpPr>
        <p:spPr>
          <a:prstGeom prst="rect">
            <a:avLst/>
          </a:prstGeom>
        </p:spPr>
        <p:txBody>
          <a:bodyPr/>
          <a:lstStyle>
            <a:lvl1pPr defTabSz="1755647">
              <a:defRPr sz="8448"/>
            </a:lvl1pPr>
          </a:lstStyle>
          <a:p>
            <a:pPr/>
            <a:r>
              <a:t>Compare concept vectors to definition embeddings</a:t>
            </a:r>
          </a:p>
        </p:txBody>
      </p:sp>
      <p:sp>
        <p:nvSpPr>
          <p:cNvPr id="317" name="definition_embeddings &lt;- read_parquet(DEFINITION_EMBEDDINGS_FILE)…"/>
          <p:cNvSpPr txBox="1"/>
          <p:nvPr>
            <p:ph type="body" idx="1"/>
          </p:nvPr>
        </p:nvSpPr>
        <p:spPr>
          <a:xfrm>
            <a:off x="85540" y="3651249"/>
            <a:ext cx="24212920" cy="9733961"/>
          </a:xfrm>
          <a:prstGeom prst="rect">
            <a:avLst/>
          </a:prstGeom>
        </p:spPr>
        <p:txBody>
          <a:bodyPr/>
          <a:lstStyle/>
          <a:p>
            <a:pPr marL="0" indent="0" defTabSz="1261872">
              <a:spcBef>
                <a:spcPts val="1300"/>
              </a:spcBef>
              <a:buSzTx/>
              <a:buFontTx/>
              <a:buNone/>
              <a:defRPr sz="4761">
                <a:latin typeface="Courier New"/>
                <a:ea typeface="Courier New"/>
                <a:cs typeface="Courier New"/>
                <a:sym typeface="Courier New"/>
              </a:defRPr>
            </a:pPr>
            <a:r>
              <a:t>definition_embeddings &lt;- read_parquet(DEFINITION_EMBEDDINGS_FILE)</a:t>
            </a:r>
          </a:p>
          <a:p>
            <a:pPr marL="0" indent="0" defTabSz="1261872">
              <a:spcBef>
                <a:spcPts val="1300"/>
              </a:spcBef>
              <a:buSzTx/>
              <a:buFontTx/>
              <a:buNone/>
              <a:defRPr sz="4761">
                <a:latin typeface="Courier New"/>
                <a:ea typeface="Courier New"/>
                <a:cs typeface="Courier New"/>
                <a:sym typeface="Courier New"/>
              </a:defRPr>
            </a:pPr>
          </a:p>
          <a:p>
            <a:pPr marL="0" indent="0" defTabSz="1261872">
              <a:spcBef>
                <a:spcPts val="1300"/>
              </a:spcBef>
              <a:buSzTx/>
              <a:buFontTx/>
              <a:buNone/>
              <a:defRPr sz="4761">
                <a:latin typeface="Courier New"/>
                <a:ea typeface="Courier New"/>
                <a:cs typeface="Courier New"/>
                <a:sym typeface="Courier New"/>
              </a:defRPr>
            </a:pPr>
            <a:r>
              <a:t>D &lt;- definition_embeddings$vector %&gt;% do.call('rbind',.)</a:t>
            </a:r>
          </a:p>
          <a:p>
            <a:pPr marL="0" indent="0" defTabSz="1261872">
              <a:spcBef>
                <a:spcPts val="1300"/>
              </a:spcBef>
              <a:buSzTx/>
              <a:buFontTx/>
              <a:buNone/>
              <a:defRPr sz="4761">
                <a:latin typeface="Courier New"/>
                <a:ea typeface="Courier New"/>
                <a:cs typeface="Courier New"/>
                <a:sym typeface="Courier New"/>
              </a:defRPr>
            </a:pPr>
          </a:p>
          <a:p>
            <a:pPr marL="0" indent="0" defTabSz="1261872">
              <a:spcBef>
                <a:spcPts val="1300"/>
              </a:spcBef>
              <a:buSzTx/>
              <a:buFontTx/>
              <a:buNone/>
              <a:defRPr sz="4761">
                <a:latin typeface="Courier New"/>
                <a:ea typeface="Courier New"/>
                <a:cs typeface="Courier New"/>
                <a:sym typeface="Courier New"/>
              </a:defRPr>
            </a:pPr>
            <a:r>
              <a:t>definition_meshterms &lt;- D %*% t(M)</a:t>
            </a:r>
          </a:p>
          <a:p>
            <a:pPr marL="0" indent="0" defTabSz="1261872">
              <a:spcBef>
                <a:spcPts val="1300"/>
              </a:spcBef>
              <a:buSzTx/>
              <a:buFontTx/>
              <a:buNone/>
              <a:defRPr sz="4761">
                <a:latin typeface="Courier New"/>
                <a:ea typeface="Courier New"/>
                <a:cs typeface="Courier New"/>
                <a:sym typeface="Courier New"/>
              </a:defRPr>
            </a:pPr>
            <a:r>
              <a:t>dimnames(definition_meshterms) &lt;- list(</a:t>
            </a:r>
          </a:p>
          <a:p>
            <a:pPr marL="0" indent="0" defTabSz="1261872">
              <a:spcBef>
                <a:spcPts val="1300"/>
              </a:spcBef>
              <a:buSzTx/>
              <a:buFontTx/>
              <a:buNone/>
              <a:defRPr sz="4761">
                <a:latin typeface="Courier New"/>
                <a:ea typeface="Courier New"/>
                <a:cs typeface="Courier New"/>
                <a:sym typeface="Courier New"/>
              </a:defRPr>
            </a:pPr>
            <a:r>
              <a:t>  definition_embeddings$term,</a:t>
            </a:r>
          </a:p>
          <a:p>
            <a:pPr marL="0" indent="0" defTabSz="1261872">
              <a:spcBef>
                <a:spcPts val="1300"/>
              </a:spcBef>
              <a:buSzTx/>
              <a:buFontTx/>
              <a:buNone/>
              <a:defRPr sz="4761">
                <a:latin typeface="Courier New"/>
                <a:ea typeface="Courier New"/>
                <a:cs typeface="Courier New"/>
                <a:sym typeface="Courier New"/>
              </a:defRPr>
            </a:pPr>
            <a:r>
              <a:t>  model_data$name</a:t>
            </a:r>
          </a:p>
          <a:p>
            <a:pPr marL="0" indent="0" defTabSz="1261872">
              <a:spcBef>
                <a:spcPts val="1300"/>
              </a:spcBef>
              <a:buSzTx/>
              <a:buFontTx/>
              <a:buNone/>
              <a:defRPr sz="4761">
                <a:latin typeface="Courier New"/>
                <a:ea typeface="Courier New"/>
                <a:cs typeface="Courier New"/>
                <a:sym typeface="Courier New"/>
              </a:defRPr>
            </a:pPr>
            <a:r>
              <a:t>)</a:t>
            </a:r>
          </a:p>
          <a:p>
            <a:pPr marL="0" indent="0" defTabSz="1261872">
              <a:spcBef>
                <a:spcPts val="1300"/>
              </a:spcBef>
              <a:buSzTx/>
              <a:buFontTx/>
              <a:buNone/>
              <a:defRPr sz="4761">
                <a:latin typeface="Courier New"/>
                <a:ea typeface="Courier New"/>
                <a:cs typeface="Courier New"/>
                <a:sym typeface="Courier New"/>
              </a:defRPr>
            </a:pPr>
          </a:p>
          <a:p>
            <a:pPr marL="0" indent="0" defTabSz="1261872">
              <a:spcBef>
                <a:spcPts val="1300"/>
              </a:spcBef>
              <a:buSzTx/>
              <a:buFontTx/>
              <a:buNone/>
              <a:defRPr sz="4761">
                <a:latin typeface="Courier New"/>
                <a:ea typeface="Courier New"/>
                <a:cs typeface="Courier New"/>
                <a:sym typeface="Courier New"/>
              </a:defRPr>
            </a:pPr>
            <a:r>
              <a:t>dim(definition_meshterms) # [1] 30605  1014</a:t>
            </a:r>
          </a:p>
        </p:txBody>
      </p:sp>
      <p:sp>
        <p:nvSpPr>
          <p:cNvPr id="318" name="Rounded Rectangle"/>
          <p:cNvSpPr/>
          <p:nvPr/>
        </p:nvSpPr>
        <p:spPr>
          <a:xfrm>
            <a:off x="9314863" y="6453956"/>
            <a:ext cx="3233485" cy="808088"/>
          </a:xfrm>
          <a:prstGeom prst="roundRect">
            <a:avLst>
              <a:gd name="adj" fmla="val 21704"/>
            </a:avLst>
          </a:prstGeom>
          <a:solidFill>
            <a:schemeClr val="accent4">
              <a:hueOff val="-476017"/>
              <a:lumOff val="-10042"/>
              <a:alpha val="24938"/>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 definition is row, MeSH term is column…"/>
          <p:cNvSpPr txBox="1"/>
          <p:nvPr>
            <p:ph type="body" idx="1"/>
          </p:nvPr>
        </p:nvSpPr>
        <p:spPr>
          <a:xfrm>
            <a:off x="853512" y="3578570"/>
            <a:ext cx="22642785" cy="8702677"/>
          </a:xfrm>
          <a:prstGeom prst="rect">
            <a:avLst/>
          </a:prstGeom>
        </p:spPr>
        <p:txBody>
          <a:bodyPr/>
          <a:lstStyle/>
          <a:p>
            <a:pPr marL="0" indent="0">
              <a:buSzTx/>
              <a:buFontTx/>
              <a:buNone/>
              <a:defRPr sz="5700">
                <a:latin typeface="Courier New"/>
                <a:ea typeface="Courier New"/>
                <a:cs typeface="Courier New"/>
                <a:sym typeface="Courier New"/>
              </a:defRPr>
            </a:pPr>
            <a:r>
              <a:t># definition is row, MeSH term is column</a:t>
            </a:r>
          </a:p>
          <a:p>
            <a:pPr marL="0" indent="0">
              <a:buSzTx/>
              <a:buFontTx/>
              <a:buNone/>
              <a:defRPr sz="5700">
                <a:latin typeface="Courier New"/>
                <a:ea typeface="Courier New"/>
                <a:cs typeface="Courier New"/>
                <a:sym typeface="Courier New"/>
              </a:defRPr>
            </a:pPr>
            <a:r>
              <a:t>definition_meshterms['Animals', 'Mice']   #  0.028</a:t>
            </a:r>
          </a:p>
          <a:p>
            <a:pPr marL="0" indent="0">
              <a:buSzTx/>
              <a:buFontTx/>
              <a:buNone/>
              <a:defRPr sz="5700">
                <a:latin typeface="Courier New"/>
                <a:ea typeface="Courier New"/>
                <a:cs typeface="Courier New"/>
                <a:sym typeface="Courier New"/>
              </a:defRPr>
            </a:pPr>
            <a:r>
              <a:t>definition_meshterms['Mice', 'Animals']   #  0.314</a:t>
            </a:r>
          </a:p>
          <a:p>
            <a:pPr marL="0" indent="0">
              <a:buSzTx/>
              <a:buFontTx/>
              <a:buNone/>
              <a:defRPr sz="5700">
                <a:latin typeface="Courier New"/>
                <a:ea typeface="Courier New"/>
                <a:cs typeface="Courier New"/>
                <a:sym typeface="Courier New"/>
              </a:defRPr>
            </a:pPr>
            <a:r>
              <a:t>definition_meshterms['Animals', 'Humans'] # -0.106</a:t>
            </a:r>
          </a:p>
          <a:p>
            <a:pPr marL="0" indent="0">
              <a:buSzTx/>
              <a:buFontTx/>
              <a:buNone/>
              <a:defRPr sz="5700">
                <a:latin typeface="Courier New"/>
                <a:ea typeface="Courier New"/>
                <a:cs typeface="Courier New"/>
                <a:sym typeface="Courier New"/>
              </a:defRPr>
            </a:pPr>
            <a:r>
              <a:t>definition_meshterms['Humans', 'Animals'] # -0.024</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2" name="Picture 1" descr="Picture 1"/>
          <p:cNvPicPr>
            <a:picLocks noChangeAspect="1"/>
          </p:cNvPicPr>
          <p:nvPr/>
        </p:nvPicPr>
        <p:blipFill>
          <a:blip r:embed="rId2">
            <a:extLst/>
          </a:blip>
          <a:stretch>
            <a:fillRect/>
          </a:stretch>
        </p:blipFill>
        <p:spPr>
          <a:xfrm>
            <a:off x="0" y="2142162"/>
            <a:ext cx="24384000" cy="10189572"/>
          </a:xfrm>
          <a:prstGeom prst="rect">
            <a:avLst/>
          </a:prstGeom>
          <a:ln w="12700">
            <a:miter lim="400000"/>
          </a:ln>
        </p:spPr>
      </p:pic>
      <p:sp>
        <p:nvSpPr>
          <p:cNvPr id="323" name="Title 1"/>
          <p:cNvSpPr txBox="1"/>
          <p:nvPr/>
        </p:nvSpPr>
        <p:spPr>
          <a:xfrm>
            <a:off x="2990441" y="469673"/>
            <a:ext cx="18399034" cy="2213294"/>
          </a:xfrm>
          <a:prstGeom prst="rect">
            <a:avLst/>
          </a:prstGeom>
          <a:ln w="12700">
            <a:miter lim="400000"/>
          </a:ln>
          <a:extLst>
            <a:ext uri="{C572A759-6A51-4108-AA02-DFA0A04FC94B}">
              <ma14:wrappingTextBoxFlag xmlns:ma14="http://schemas.microsoft.com/office/mac/drawingml/2011/main" val="1"/>
            </a:ext>
          </a:extLst>
        </p:spPr>
        <p:txBody>
          <a:bodyPr tIns="91439" bIns="91439">
            <a:normAutofit fontScale="100000" lnSpcReduction="0"/>
          </a:bodyPr>
          <a:lstStyle>
            <a:lvl1pPr defTabSz="1828800">
              <a:lnSpc>
                <a:spcPct val="90000"/>
              </a:lnSpc>
              <a:defRPr sz="10800">
                <a:solidFill>
                  <a:srgbClr val="000000"/>
                </a:solidFill>
                <a:latin typeface="Arial"/>
                <a:ea typeface="Arial"/>
                <a:cs typeface="Arial"/>
                <a:sym typeface="Arial"/>
              </a:defRPr>
            </a:lvl1pPr>
          </a:lstStyle>
          <a:p>
            <a:pPr/>
            <a:r>
              <a:t>Models vs. Definitions</a:t>
            </a:r>
          </a:p>
        </p:txBody>
      </p:sp>
      <p:sp>
        <p:nvSpPr>
          <p:cNvPr id="324" name="TextBox 3"/>
          <p:cNvSpPr txBox="1"/>
          <p:nvPr/>
        </p:nvSpPr>
        <p:spPr>
          <a:xfrm>
            <a:off x="8426681" y="12646807"/>
            <a:ext cx="7531889" cy="12750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defTabSz="1828800">
              <a:defRPr b="1" sz="3600" u="sng">
                <a:solidFill>
                  <a:srgbClr val="467886"/>
                </a:solidFill>
                <a:uFill>
                  <a:solidFill>
                    <a:srgbClr val="467886"/>
                  </a:solidFill>
                </a:uFill>
                <a:latin typeface="Aptos"/>
                <a:ea typeface="Aptos"/>
                <a:cs typeface="Aptos"/>
                <a:sym typeface="Aptos"/>
                <a:hlinkClick r:id="rId3" invalidUrl="" action="" tgtFrame="" tooltip="" history="1" highlightClick="0" endSnd="0"/>
              </a:defRPr>
            </a:lvl1pPr>
          </a:lstStyle>
          <a:p>
            <a:pPr>
              <a:defRPr u="none">
                <a:solidFill>
                  <a:srgbClr val="000000"/>
                </a:solidFill>
                <a:uFillTx/>
              </a:defRPr>
            </a:pPr>
            <a:r>
              <a:rPr u="sng">
                <a:solidFill>
                  <a:srgbClr val="467886"/>
                </a:solidFill>
                <a:uFill>
                  <a:solidFill>
                    <a:srgbClr val="467886"/>
                  </a:solidFill>
                </a:uFill>
                <a:hlinkClick r:id="rId3" invalidUrl="" action="" tgtFrame="" tooltip="" history="1" highlightClick="0" endSnd="0"/>
              </a:rPr>
              <a:t>top_20_definition_terms.xlsx</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Title 1"/>
          <p:cNvSpPr txBox="1"/>
          <p:nvPr>
            <p:ph type="title"/>
          </p:nvPr>
        </p:nvSpPr>
        <p:spPr>
          <a:xfrm>
            <a:off x="1834218" y="1138804"/>
            <a:ext cx="21031201" cy="2120169"/>
          </a:xfrm>
          <a:prstGeom prst="rect">
            <a:avLst/>
          </a:prstGeom>
        </p:spPr>
        <p:txBody>
          <a:bodyPr/>
          <a:lstStyle/>
          <a:p>
            <a:pPr/>
            <a:r>
              <a:t>Future Goals</a:t>
            </a:r>
          </a:p>
        </p:txBody>
      </p:sp>
      <p:sp>
        <p:nvSpPr>
          <p:cNvPr id="327" name="Text Placeholder 2"/>
          <p:cNvSpPr txBox="1"/>
          <p:nvPr>
            <p:ph type="body" sz="half" idx="1"/>
          </p:nvPr>
        </p:nvSpPr>
        <p:spPr>
          <a:xfrm>
            <a:off x="1676400" y="5525569"/>
            <a:ext cx="21031201" cy="5940913"/>
          </a:xfrm>
          <a:prstGeom prst="rect">
            <a:avLst/>
          </a:prstGeom>
        </p:spPr>
        <p:txBody>
          <a:bodyPr/>
          <a:lstStyle/>
          <a:p>
            <a:pPr marL="685799" indent="-685799">
              <a:buSzPct val="100000"/>
              <a:buFont typeface="Arial"/>
              <a:buChar char="•"/>
              <a:defRPr sz="6000">
                <a:solidFill>
                  <a:srgbClr val="000000"/>
                </a:solidFill>
              </a:defRPr>
            </a:pPr>
            <a:r>
              <a:t>Assess and document biases in MeSH term models</a:t>
            </a:r>
          </a:p>
          <a:p>
            <a:pPr marL="685799" indent="-685799">
              <a:buSzPct val="100000"/>
              <a:buFont typeface="Helvetica"/>
              <a:buChar char="•"/>
              <a:defRPr sz="6000">
                <a:solidFill>
                  <a:srgbClr val="000000"/>
                </a:solidFill>
                <a:latin typeface="Arial"/>
                <a:ea typeface="Arial"/>
                <a:cs typeface="Arial"/>
                <a:sym typeface="Arial"/>
              </a:defRPr>
            </a:pPr>
            <a:r>
              <a:t>Train models on big datasets using GPU</a:t>
            </a:r>
          </a:p>
          <a:p>
            <a:pPr marL="685799" indent="-685799">
              <a:buSzPct val="100000"/>
              <a:buFont typeface="Arial"/>
              <a:buChar char="•"/>
              <a:defRPr sz="6000">
                <a:solidFill>
                  <a:srgbClr val="000000"/>
                </a:solidFill>
              </a:defRPr>
            </a:pPr>
            <a:r>
              <a:t>How many MeSH terms can we predict reasonably?</a:t>
            </a:r>
          </a:p>
          <a:p>
            <a:pPr marL="685799" indent="-685799">
              <a:buSzPct val="100000"/>
              <a:buFont typeface="Arial"/>
              <a:buChar char="•"/>
              <a:defRPr sz="6000">
                <a:solidFill>
                  <a:srgbClr val="000000"/>
                </a:solidFill>
              </a:defRPr>
            </a:pPr>
            <a:r>
              <a:t>Interpretable representation in 'MeSH term space'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FFFE"/>
        </a:solidFill>
      </p:bgPr>
    </p:bg>
    <p:spTree>
      <p:nvGrpSpPr>
        <p:cNvPr id="1" name=""/>
        <p:cNvGrpSpPr/>
        <p:nvPr/>
      </p:nvGrpSpPr>
      <p:grpSpPr>
        <a:xfrm>
          <a:off x="0" y="0"/>
          <a:ext cx="0" cy="0"/>
          <a:chOff x="0" y="0"/>
          <a:chExt cx="0" cy="0"/>
        </a:xfrm>
      </p:grpSpPr>
      <p:sp>
        <p:nvSpPr>
          <p:cNvPr id="193" name="Semantic Embeddings"/>
          <p:cNvSpPr txBox="1"/>
          <p:nvPr>
            <p:ph type="title"/>
          </p:nvPr>
        </p:nvSpPr>
        <p:spPr>
          <a:prstGeom prst="rect">
            <a:avLst/>
          </a:prstGeom>
        </p:spPr>
        <p:txBody>
          <a:bodyPr/>
          <a:lstStyle>
            <a:lvl1pPr algn="ctr">
              <a:defRPr>
                <a:solidFill>
                  <a:schemeClr val="accent2">
                    <a:hueOff val="192982"/>
                    <a:satOff val="17755"/>
                    <a:lumOff val="-28483"/>
                  </a:schemeClr>
                </a:solidFill>
              </a:defRPr>
            </a:lvl1pPr>
          </a:lstStyle>
          <a:p>
            <a:pPr/>
            <a:r>
              <a:t>Semantic Embeddings</a:t>
            </a:r>
          </a:p>
        </p:txBody>
      </p:sp>
      <p:sp>
        <p:nvSpPr>
          <p:cNvPr id="194" name="sentence embedding: a numeric representation of a sentence in the form of a vector of real numbers which encodes meaningful semantic information."/>
          <p:cNvSpPr txBox="1"/>
          <p:nvPr>
            <p:ph type="body" sz="half" idx="1"/>
          </p:nvPr>
        </p:nvSpPr>
        <p:spPr>
          <a:xfrm>
            <a:off x="1676400" y="3727450"/>
            <a:ext cx="21031200" cy="4922770"/>
          </a:xfrm>
          <a:prstGeom prst="rect">
            <a:avLst/>
          </a:prstGeom>
        </p:spPr>
        <p:txBody>
          <a:bodyPr/>
          <a:lstStyle/>
          <a:p>
            <a:pPr marL="0" indent="0" defTabSz="457200">
              <a:lnSpc>
                <a:spcPct val="100000"/>
              </a:lnSpc>
              <a:spcBef>
                <a:spcPts val="0"/>
              </a:spcBef>
              <a:buSzTx/>
              <a:buFontTx/>
              <a:buNone/>
              <a:defRPr sz="5700">
                <a:solidFill>
                  <a:srgbClr val="202122"/>
                </a:solidFill>
                <a:latin typeface="Helvetica"/>
                <a:ea typeface="Helvetica"/>
                <a:cs typeface="Helvetica"/>
                <a:sym typeface="Helvetica"/>
              </a:defRPr>
            </a:pPr>
            <a:r>
              <a:rPr b="1"/>
              <a:t>sentence embedding</a:t>
            </a:r>
            <a:r>
              <a:t>: a numeric representation of a sentence in the form of a </a:t>
            </a:r>
            <a:r>
              <a:rPr>
                <a:solidFill>
                  <a:srgbClr val="3366CC"/>
                </a:solidFill>
                <a:hlinkClick r:id="rId2" invalidUrl="" action="" tgtFrame="" tooltip="" history="1" highlightClick="0" endSnd="0"/>
              </a:rPr>
              <a:t>vector</a:t>
            </a:r>
            <a:r>
              <a:t> of </a:t>
            </a:r>
            <a:r>
              <a:rPr>
                <a:solidFill>
                  <a:srgbClr val="3366CC"/>
                </a:solidFill>
                <a:hlinkClick r:id="rId3" invalidUrl="" action="" tgtFrame="" tooltip="" history="1" highlightClick="0" endSnd="0"/>
              </a:rPr>
              <a:t>real numbers</a:t>
            </a:r>
            <a:r>
              <a:t> which encodes meaningful semantic information.</a:t>
            </a:r>
          </a:p>
        </p:txBody>
      </p:sp>
      <p:sp>
        <p:nvSpPr>
          <p:cNvPr id="195" name="https://en.wikipedia.org/wiki/Sentence_embedding"/>
          <p:cNvSpPr txBox="1"/>
          <p:nvPr/>
        </p:nvSpPr>
        <p:spPr>
          <a:xfrm>
            <a:off x="4885092" y="10264161"/>
            <a:ext cx="12796826" cy="7463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vl1pPr>
          </a:lstStyle>
          <a:p>
            <a:pPr/>
            <a:r>
              <a:t>https://en.wikipedia.org/wiki/Sentence_embedding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All the Python"/>
          <p:cNvSpPr txBox="1"/>
          <p:nvPr>
            <p:ph type="title"/>
          </p:nvPr>
        </p:nvSpPr>
        <p:spPr>
          <a:prstGeom prst="rect">
            <a:avLst/>
          </a:prstGeom>
        </p:spPr>
        <p:txBody>
          <a:bodyPr/>
          <a:lstStyle/>
          <a:p>
            <a:pPr/>
            <a:r>
              <a:t>All the Python</a:t>
            </a:r>
          </a:p>
        </p:txBody>
      </p:sp>
      <p:sp>
        <p:nvSpPr>
          <p:cNvPr id="198" name="from sentence_transformers import SentenceTransformer…"/>
          <p:cNvSpPr txBox="1"/>
          <p:nvPr/>
        </p:nvSpPr>
        <p:spPr>
          <a:xfrm>
            <a:off x="1900684" y="4729652"/>
            <a:ext cx="20582633" cy="3856229"/>
          </a:xfrm>
          <a:prstGeom prst="rect">
            <a:avLst/>
          </a:prstGeom>
          <a:solidFill>
            <a:srgbClr val="F5F5F5"/>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aseline="3183" sz="6000">
                <a:solidFill>
                  <a:srgbClr val="0000FF"/>
                </a:solidFill>
                <a:latin typeface="Helvetica"/>
                <a:ea typeface="Helvetica"/>
                <a:cs typeface="Helvetica"/>
                <a:sym typeface="Helvetica"/>
              </a:defRPr>
            </a:pPr>
            <a:r>
              <a:rPr b="1">
                <a:solidFill>
                  <a:srgbClr val="008000"/>
                </a:solidFill>
              </a:rPr>
              <a:t>from</a:t>
            </a:r>
            <a:r>
              <a:rPr>
                <a:solidFill>
                  <a:srgbClr val="404040"/>
                </a:solidFill>
              </a:rPr>
              <a:t> </a:t>
            </a:r>
            <a:r>
              <a:rPr b="1"/>
              <a:t>sentence_transformers</a:t>
            </a:r>
            <a:r>
              <a:rPr>
                <a:solidFill>
                  <a:srgbClr val="404040"/>
                </a:solidFill>
              </a:rPr>
              <a:t> </a:t>
            </a:r>
            <a:r>
              <a:rPr b="1">
                <a:solidFill>
                  <a:srgbClr val="008000"/>
                </a:solidFill>
              </a:rPr>
              <a:t>import</a:t>
            </a:r>
            <a:r>
              <a:rPr>
                <a:solidFill>
                  <a:srgbClr val="404040"/>
                </a:solidFill>
              </a:rPr>
              <a:t> SentenceTransformer</a:t>
            </a:r>
            <a:r>
              <a:rPr>
                <a:solidFill>
                  <a:srgbClr val="000000"/>
                </a:solidFill>
              </a:rPr>
              <a:t>​</a:t>
            </a:r>
            <a:endParaRPr>
              <a:solidFill>
                <a:srgbClr val="000000"/>
              </a:solidFill>
            </a:endParaRPr>
          </a:p>
          <a:p>
            <a:pPr algn="l" defTabSz="457200">
              <a:defRPr baseline="3183" sz="6000">
                <a:solidFill>
                  <a:srgbClr val="404040"/>
                </a:solidFill>
                <a:latin typeface="Helvetica"/>
                <a:ea typeface="Helvetica"/>
                <a:cs typeface="Helvetica"/>
                <a:sym typeface="Helvetica"/>
              </a:defRPr>
            </a:pPr>
            <a:endParaRPr>
              <a:solidFill>
                <a:srgbClr val="000000"/>
              </a:solidFill>
            </a:endParaRPr>
          </a:p>
          <a:p>
            <a:pPr algn="l" defTabSz="457200">
              <a:defRPr baseline="3183" sz="6000">
                <a:solidFill>
                  <a:srgbClr val="404040"/>
                </a:solidFill>
                <a:latin typeface="Helvetica"/>
                <a:ea typeface="Helvetica"/>
                <a:cs typeface="Helvetica"/>
                <a:sym typeface="Helvetica"/>
              </a:defRPr>
            </a:pPr>
            <a:r>
              <a:t>xformer </a:t>
            </a:r>
            <a:r>
              <a:rPr>
                <a:solidFill>
                  <a:srgbClr val="666666"/>
                </a:solidFill>
              </a:rPr>
              <a:t>=</a:t>
            </a:r>
            <a:r>
              <a:t> SentenceTransformer(</a:t>
            </a:r>
            <a:r>
              <a:rPr>
                <a:solidFill>
                  <a:srgbClr val="BA2121"/>
                </a:solidFill>
              </a:rPr>
              <a:t>"all-mpnet-base-v2"</a:t>
            </a:r>
            <a:r>
              <a:t>)</a:t>
            </a:r>
            <a:r>
              <a:rPr>
                <a:solidFill>
                  <a:srgbClr val="000000"/>
                </a:solidFill>
              </a:rPr>
              <a:t>​</a:t>
            </a:r>
            <a:endParaRPr>
              <a:solidFill>
                <a:srgbClr val="000000"/>
              </a:solidFill>
            </a:endParaRPr>
          </a:p>
          <a:p>
            <a:pPr algn="l" defTabSz="457200">
              <a:defRPr baseline="3183" sz="6000">
                <a:solidFill>
                  <a:srgbClr val="404040"/>
                </a:solidFill>
                <a:latin typeface="Helvetica"/>
                <a:ea typeface="Helvetica"/>
                <a:cs typeface="Helvetica"/>
                <a:sym typeface="Helvetica"/>
              </a:defRPr>
            </a:pPr>
            <a:r>
              <a:t>embeddings </a:t>
            </a:r>
            <a:r>
              <a:rPr>
                <a:solidFill>
                  <a:srgbClr val="666666"/>
                </a:solidFill>
              </a:rPr>
              <a:t>=</a:t>
            </a:r>
            <a:r>
              <a:t> xformer</a:t>
            </a:r>
            <a:r>
              <a:rPr>
                <a:solidFill>
                  <a:srgbClr val="666666"/>
                </a:solidFill>
              </a:rPr>
              <a:t>.</a:t>
            </a:r>
            <a:r>
              <a:t>encode(sentences)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itle 1"/>
          <p:cNvSpPr txBox="1"/>
          <p:nvPr>
            <p:ph type="title"/>
          </p:nvPr>
        </p:nvSpPr>
        <p:spPr>
          <a:xfrm>
            <a:off x="6628" y="531466"/>
            <a:ext cx="24386594" cy="9015178"/>
          </a:xfrm>
          <a:prstGeom prst="rect">
            <a:avLst/>
          </a:prstGeom>
        </p:spPr>
        <p:txBody>
          <a:bodyPr/>
          <a:lstStyle/>
          <a:p>
            <a:pPr lvl="1" indent="0" algn="ctr" defTabSz="1828800">
              <a:lnSpc>
                <a:spcPct val="100000"/>
              </a:lnSpc>
              <a:spcBef>
                <a:spcPts val="2000"/>
              </a:spcBef>
              <a:defRPr b="0" spc="0" sz="8800">
                <a:latin typeface="Arial"/>
                <a:ea typeface="Arial"/>
                <a:cs typeface="Arial"/>
                <a:sym typeface="Arial"/>
              </a:defRPr>
            </a:pPr>
            <a:r>
              <a:t>Pubmed</a:t>
            </a:r>
            <a:br/>
            <a:r>
              <a:rPr sz="4800"/>
              <a:t>Free database of biomedical and life sciences literature </a:t>
            </a:r>
            <a:endParaRPr sz="4800"/>
          </a:p>
          <a:p>
            <a:pPr lvl="1" indent="0" algn="ctr" defTabSz="1828800">
              <a:lnSpc>
                <a:spcPct val="100000"/>
              </a:lnSpc>
              <a:spcBef>
                <a:spcPts val="2000"/>
              </a:spcBef>
              <a:defRPr b="0" spc="0" sz="4800">
                <a:latin typeface="Arial"/>
                <a:ea typeface="Arial"/>
                <a:cs typeface="Arial"/>
                <a:sym typeface="Arial"/>
              </a:defRPr>
            </a:pPr>
            <a:r>
              <a:rPr u="sng">
                <a:solidFill>
                  <a:srgbClr val="467886"/>
                </a:solidFill>
                <a:uFill>
                  <a:solidFill>
                    <a:srgbClr val="467886"/>
                  </a:solidFill>
                </a:uFill>
                <a:hlinkClick r:id="rId2" invalidUrl="" action="" tgtFrame="" tooltip="" history="1" highlightClick="0" endSnd="0"/>
              </a:rPr>
              <a:t>https</a:t>
            </a:r>
            <a:r>
              <a:rPr u="sng">
                <a:solidFill>
                  <a:srgbClr val="467886"/>
                </a:solidFill>
                <a:uFill>
                  <a:solidFill>
                    <a:srgbClr val="467886"/>
                  </a:solidFill>
                </a:uFill>
                <a:hlinkClick r:id="rId2" invalidUrl="" action="" tgtFrame="" tooltip="" history="1" highlightClick="0" endSnd="0"/>
              </a:rPr>
              <a:t>://pubmed.ncbi.nlm.nih.gov/download/</a:t>
            </a:r>
            <a:endParaRPr sz="4400"/>
          </a:p>
          <a:p>
            <a:pPr lvl="1" indent="0" algn="ctr" defTabSz="1828800">
              <a:lnSpc>
                <a:spcPct val="100000"/>
              </a:lnSpc>
              <a:spcBef>
                <a:spcPts val="2000"/>
              </a:spcBef>
              <a:defRPr b="0" spc="0" sz="8800">
                <a:latin typeface="Arial"/>
                <a:ea typeface="Arial"/>
                <a:cs typeface="Arial"/>
                <a:sym typeface="Arial"/>
              </a:defRPr>
            </a:pPr>
            <a:br/>
            <a:r>
              <a:t>Pubmed Central (PMC)</a:t>
            </a:r>
            <a:br/>
            <a:r>
              <a:rPr sz="4800"/>
              <a:t>Free </a:t>
            </a:r>
            <a:r>
              <a:rPr sz="4800">
                <a:solidFill>
                  <a:schemeClr val="accent5">
                    <a:lumOff val="-29866"/>
                  </a:schemeClr>
                </a:solidFill>
              </a:rPr>
              <a:t>full-text</a:t>
            </a:r>
            <a:r>
              <a:rPr sz="4800"/>
              <a:t> archive of biomedical and life sciences journal literature from the </a:t>
            </a:r>
            <a:br>
              <a:rPr sz="4800"/>
            </a:br>
            <a:r>
              <a:rPr sz="4800"/>
              <a:t>National Institutes of Health's National Library of Medicine (NIH/NLM)</a:t>
            </a:r>
            <a:br>
              <a:rPr sz="4800"/>
            </a:br>
            <a:r>
              <a:rPr sz="4800" u="sng">
                <a:solidFill>
                  <a:srgbClr val="467886"/>
                </a:solidFill>
                <a:uFill>
                  <a:solidFill>
                    <a:srgbClr val="467886"/>
                  </a:solidFill>
                </a:uFill>
                <a:hlinkClick r:id="rId3" invalidUrl="" action="" tgtFrame="" tooltip="" history="1" highlightClick="0" endSnd="0"/>
              </a:rPr>
              <a:t>ftp.ncbi.nlm.nih.gov/pub/pmc/oa_bulk/oa_comm/xml/</a:t>
            </a:r>
            <a:endParaRPr sz="4800"/>
          </a:p>
        </p:txBody>
      </p:sp>
      <p:sp>
        <p:nvSpPr>
          <p:cNvPr id="203" name="TextBox 3"/>
          <p:cNvSpPr txBox="1"/>
          <p:nvPr/>
        </p:nvSpPr>
        <p:spPr>
          <a:xfrm>
            <a:off x="5671927" y="10310190"/>
            <a:ext cx="13053389" cy="2350066"/>
          </a:xfrm>
          <a:prstGeom prst="rect">
            <a:avLst/>
          </a:prstGeom>
          <a:solidFill>
            <a:srgbClr val="E8E335"/>
          </a:solidFill>
          <a:ln w="114300">
            <a:solidFill>
              <a:srgbClr val="002060"/>
            </a:solidFill>
          </a:ln>
          <a:extLst>
            <a:ext uri="{C572A759-6A51-4108-AA02-DFA0A04FC94B}">
              <ma14:wrappingTextBoxFlag xmlns:ma14="http://schemas.microsoft.com/office/mac/drawingml/2011/main" val="1"/>
            </a:ext>
          </a:extLst>
        </p:spPr>
        <p:txBody>
          <a:bodyPr tIns="91439" bIns="91439">
            <a:spAutoFit/>
          </a:bodyPr>
          <a:lstStyle>
            <a:lvl1pPr defTabSz="1828800">
              <a:defRPr i="1" sz="7200">
                <a:solidFill>
                  <a:srgbClr val="000000"/>
                </a:solidFill>
                <a:latin typeface="Arial"/>
                <a:ea typeface="Arial"/>
                <a:cs typeface="Arial"/>
                <a:sym typeface="Arial"/>
              </a:defRPr>
            </a:lvl1pPr>
          </a:lstStyle>
          <a:p>
            <a:pPr/>
            <a:r>
              <a:t>No librarians were harmed in the making of this demo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3"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5" name="Picture 1" descr="Picture 1"/>
          <p:cNvPicPr>
            <a:picLocks noChangeAspect="1"/>
          </p:cNvPicPr>
          <p:nvPr/>
        </p:nvPicPr>
        <p:blipFill>
          <a:blip r:embed="rId3">
            <a:extLst/>
          </a:blip>
          <a:stretch>
            <a:fillRect/>
          </a:stretch>
        </p:blipFill>
        <p:spPr>
          <a:xfrm>
            <a:off x="1820541" y="0"/>
            <a:ext cx="20742917" cy="137160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FFFE"/>
        </a:solidFill>
      </p:bgPr>
    </p:bg>
    <p:spTree>
      <p:nvGrpSpPr>
        <p:cNvPr id="1" name=""/>
        <p:cNvGrpSpPr/>
        <p:nvPr/>
      </p:nvGrpSpPr>
      <p:grpSpPr>
        <a:xfrm>
          <a:off x="0" y="0"/>
          <a:ext cx="0" cy="0"/>
          <a:chOff x="0" y="0"/>
          <a:chExt cx="0" cy="0"/>
        </a:xfrm>
      </p:grpSpPr>
      <p:sp>
        <p:nvSpPr>
          <p:cNvPr id="209" name="Label Mining"/>
          <p:cNvSpPr txBox="1"/>
          <p:nvPr>
            <p:ph type="title"/>
          </p:nvPr>
        </p:nvSpPr>
        <p:spPr>
          <a:prstGeom prst="rect">
            <a:avLst/>
          </a:prstGeom>
        </p:spPr>
        <p:txBody>
          <a:bodyPr/>
          <a:lstStyle>
            <a:lvl1pPr algn="ctr"/>
          </a:lstStyle>
          <a:p>
            <a:pPr/>
            <a:r>
              <a:t>Label Mining</a:t>
            </a:r>
          </a:p>
        </p:txBody>
      </p:sp>
      <p:sp>
        <p:nvSpPr>
          <p:cNvPr id="210" name="Labels capture human judgement about concepts.…"/>
          <p:cNvSpPr txBox="1"/>
          <p:nvPr>
            <p:ph type="body" idx="1"/>
          </p:nvPr>
        </p:nvSpPr>
        <p:spPr>
          <a:xfrm>
            <a:off x="1676400" y="3917950"/>
            <a:ext cx="21673961" cy="7455625"/>
          </a:xfrm>
          <a:prstGeom prst="rect">
            <a:avLst/>
          </a:prstGeom>
        </p:spPr>
        <p:txBody>
          <a:bodyPr/>
          <a:lstStyle/>
          <a:p>
            <a:pPr marL="564641" indent="-564641" defTabSz="356615">
              <a:lnSpc>
                <a:spcPct val="150000"/>
              </a:lnSpc>
              <a:spcBef>
                <a:spcPts val="0"/>
              </a:spcBef>
              <a:buSzPct val="123000"/>
              <a:buFontTx/>
              <a:defRPr sz="6707">
                <a:solidFill>
                  <a:srgbClr val="202122"/>
                </a:solidFill>
                <a:latin typeface="Helvetica"/>
                <a:ea typeface="Helvetica"/>
                <a:cs typeface="Helvetica"/>
                <a:sym typeface="Helvetica"/>
              </a:defRPr>
            </a:pPr>
            <a:r>
              <a:t>Labels capture human judgement about concepts.</a:t>
            </a:r>
          </a:p>
          <a:p>
            <a:pPr marL="564641" indent="-564641" defTabSz="356615">
              <a:lnSpc>
                <a:spcPct val="150000"/>
              </a:lnSpc>
              <a:spcBef>
                <a:spcPts val="0"/>
              </a:spcBef>
              <a:buSzPct val="123000"/>
              <a:buFontTx/>
              <a:defRPr sz="6707">
                <a:solidFill>
                  <a:srgbClr val="202122"/>
                </a:solidFill>
                <a:latin typeface="Helvetica"/>
                <a:ea typeface="Helvetica"/>
                <a:cs typeface="Helvetica"/>
                <a:sym typeface="Helvetica"/>
              </a:defRPr>
            </a:pPr>
            <a:r>
              <a:t>A lot of judgement has already been captured</a:t>
            </a:r>
          </a:p>
          <a:p>
            <a:pPr lvl="1" marL="1040129" indent="-564641" defTabSz="356615">
              <a:lnSpc>
                <a:spcPct val="150000"/>
              </a:lnSpc>
              <a:spcBef>
                <a:spcPts val="0"/>
              </a:spcBef>
              <a:buSzPct val="123000"/>
              <a:buFontTx/>
              <a:defRPr sz="6707">
                <a:solidFill>
                  <a:srgbClr val="202122"/>
                </a:solidFill>
                <a:latin typeface="Helvetica"/>
                <a:ea typeface="Helvetica"/>
                <a:cs typeface="Helvetica"/>
                <a:sym typeface="Helvetica"/>
              </a:defRPr>
            </a:pPr>
            <a:r>
              <a:t>Indexing keywords in databases</a:t>
            </a:r>
          </a:p>
          <a:p>
            <a:pPr lvl="1" marL="1040129" indent="-564641" defTabSz="356615">
              <a:lnSpc>
                <a:spcPct val="150000"/>
              </a:lnSpc>
              <a:spcBef>
                <a:spcPts val="0"/>
              </a:spcBef>
              <a:buSzPct val="123000"/>
              <a:buFontTx/>
              <a:defRPr sz="6707">
                <a:solidFill>
                  <a:srgbClr val="202122"/>
                </a:solidFill>
                <a:latin typeface="Helvetica"/>
                <a:ea typeface="Helvetica"/>
                <a:cs typeface="Helvetica"/>
                <a:sym typeface="Helvetica"/>
              </a:defRPr>
            </a:pPr>
            <a:r>
              <a:t>Section headings as metadata</a:t>
            </a:r>
          </a:p>
          <a:p>
            <a:pPr marL="564641" indent="-564641" defTabSz="356615">
              <a:lnSpc>
                <a:spcPct val="150000"/>
              </a:lnSpc>
              <a:spcBef>
                <a:spcPts val="0"/>
              </a:spcBef>
              <a:buSzPct val="123000"/>
              <a:buFontTx/>
              <a:defRPr sz="6707">
                <a:solidFill>
                  <a:srgbClr val="202122"/>
                </a:solidFill>
                <a:latin typeface="Helvetica"/>
                <a:ea typeface="Helvetica"/>
                <a:cs typeface="Helvetica"/>
                <a:sym typeface="Helvetica"/>
              </a:defRPr>
            </a:pPr>
            <a:r>
              <a:t>Can we extract labels from this existing metadata?</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Title 1"/>
          <p:cNvSpPr txBox="1"/>
          <p:nvPr>
            <p:ph type="title"/>
          </p:nvPr>
        </p:nvSpPr>
        <p:spPr>
          <a:xfrm>
            <a:off x="1583634" y="312567"/>
            <a:ext cx="20858924" cy="1617460"/>
          </a:xfrm>
          <a:prstGeom prst="rect">
            <a:avLst/>
          </a:prstGeom>
        </p:spPr>
        <p:txBody>
          <a:bodyPr/>
          <a:lstStyle/>
          <a:p>
            <a:pPr algn="ctr" defTabSz="1700783">
              <a:defRPr sz="6696"/>
            </a:pPr>
            <a:r>
              <a:t>Machine Learning: use </a:t>
            </a:r>
            <a:r>
              <a:rPr>
                <a:solidFill>
                  <a:srgbClr val="4E95D9"/>
                </a:solidFill>
              </a:rPr>
              <a:t>FEATURES</a:t>
            </a:r>
            <a:r>
              <a:t> to predict </a:t>
            </a:r>
            <a:r>
              <a:rPr>
                <a:solidFill>
                  <a:srgbClr val="FF0000"/>
                </a:solidFill>
              </a:rPr>
              <a:t>LABELS</a:t>
            </a:r>
          </a:p>
        </p:txBody>
      </p:sp>
      <p:pic>
        <p:nvPicPr>
          <p:cNvPr id="215" name="Picture 10" descr="Picture 10"/>
          <p:cNvPicPr>
            <a:picLocks noChangeAspect="1"/>
          </p:cNvPicPr>
          <p:nvPr/>
        </p:nvPicPr>
        <p:blipFill>
          <a:blip r:embed="rId3">
            <a:extLst/>
          </a:blip>
          <a:stretch>
            <a:fillRect/>
          </a:stretch>
        </p:blipFill>
        <p:spPr>
          <a:xfrm>
            <a:off x="2508843" y="2186606"/>
            <a:ext cx="19021755" cy="1142337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Picture 1" descr="Picture 1"/>
          <p:cNvPicPr>
            <a:picLocks noChangeAspect="1"/>
          </p:cNvPicPr>
          <p:nvPr/>
        </p:nvPicPr>
        <p:blipFill>
          <a:blip r:embed="rId3">
            <a:extLst/>
          </a:blip>
          <a:stretch>
            <a:fillRect/>
          </a:stretch>
        </p:blipFill>
        <p:spPr>
          <a:xfrm>
            <a:off x="0" y="518159"/>
            <a:ext cx="24384000" cy="1267968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