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78" r:id="rId4"/>
    <p:sldId id="266" r:id="rId5"/>
    <p:sldId id="267" r:id="rId6"/>
    <p:sldId id="277" r:id="rId7"/>
    <p:sldId id="268" r:id="rId8"/>
    <p:sldId id="279" r:id="rId9"/>
    <p:sldId id="258" r:id="rId10"/>
    <p:sldId id="282" r:id="rId11"/>
    <p:sldId id="259" r:id="rId12"/>
    <p:sldId id="285" r:id="rId13"/>
    <p:sldId id="263" r:id="rId14"/>
    <p:sldId id="265" r:id="rId15"/>
    <p:sldId id="288" r:id="rId16"/>
    <p:sldId id="280" r:id="rId17"/>
    <p:sldId id="269" r:id="rId18"/>
    <p:sldId id="270" r:id="rId19"/>
    <p:sldId id="272" r:id="rId20"/>
    <p:sldId id="273" r:id="rId21"/>
    <p:sldId id="292" r:id="rId22"/>
    <p:sldId id="261" r:id="rId23"/>
    <p:sldId id="274" r:id="rId24"/>
    <p:sldId id="275" r:id="rId25"/>
    <p:sldId id="283" r:id="rId26"/>
    <p:sldId id="289" r:id="rId27"/>
    <p:sldId id="290" r:id="rId28"/>
    <p:sldId id="291" r:id="rId29"/>
    <p:sldId id="286" r:id="rId30"/>
    <p:sldId id="287" r:id="rId31"/>
    <p:sldId id="296" r:id="rId32"/>
    <p:sldId id="284" r:id="rId33"/>
    <p:sldId id="294" r:id="rId34"/>
    <p:sldId id="295" r:id="rId35"/>
    <p:sldId id="293" r:id="rId36"/>
    <p:sldId id="264" r:id="rId37"/>
    <p:sldId id="26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3853"/>
    <a:srgbClr val="FFE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0" autoAdjust="0"/>
    <p:restoredTop sz="94660"/>
  </p:normalViewPr>
  <p:slideViewPr>
    <p:cSldViewPr snapToGrid="0">
      <p:cViewPr varScale="1">
        <p:scale>
          <a:sx n="45" d="100"/>
          <a:sy n="45" d="100"/>
        </p:scale>
        <p:origin x="60" y="6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46"/>
    </p:cViewPr>
  </p:sorterViewPr>
  <p:notesViewPr>
    <p:cSldViewPr snapToGrid="0">
      <p:cViewPr varScale="1">
        <p:scale>
          <a:sx n="60" d="100"/>
          <a:sy n="60" d="100"/>
        </p:scale>
        <p:origin x="1812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5E342F-0BA2-48EA-9451-2FE4440AC903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AFC6F-6D5D-4695-8497-83675F06B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4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FC6F-6D5D-4695-8497-83675F06B3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656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all points are given the same score. The black line correctly represents this situation with a diagonal. The turtle thinks order matters, and traces out meaningless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FC6F-6D5D-4695-8497-83675F06B3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16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FC6F-6D5D-4695-8497-83675F06B3D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19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FC6F-6D5D-4695-8497-83675F06B3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267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simulated data for this plot has </a:t>
            </a:r>
            <a:r>
              <a:rPr lang="en-US" dirty="0" err="1"/>
              <a:t>exctly</a:t>
            </a:r>
            <a:r>
              <a:rPr lang="en-US" dirty="0"/>
              <a:t> 10 positive and 10 negative samples. This makes the step sizes on both axes fall on a grid.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FC6F-6D5D-4695-8497-83675F06B3D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64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plot(1:nrow(</a:t>
            </a:r>
            <a:r>
              <a:rPr lang="en-US" dirty="0" err="1"/>
              <a:t>glm_simple_roc</a:t>
            </a:r>
            <a:r>
              <a:rPr lang="en-US" dirty="0"/>
              <a:t>), rep(1, </a:t>
            </a:r>
            <a:r>
              <a:rPr lang="en-US" dirty="0" err="1"/>
              <a:t>nrow</a:t>
            </a:r>
            <a:r>
              <a:rPr lang="en-US" dirty="0"/>
              <a:t>(</a:t>
            </a:r>
            <a:r>
              <a:rPr lang="en-US" dirty="0" err="1"/>
              <a:t>glm_simple_roc</a:t>
            </a:r>
            <a:r>
              <a:rPr lang="en-US" dirty="0"/>
              <a:t>)), col=1+glm_simple_roc$labels, </a:t>
            </a:r>
            <a:r>
              <a:rPr lang="en-US" dirty="0" err="1"/>
              <a:t>bg</a:t>
            </a:r>
            <a:r>
              <a:rPr lang="en-US" dirty="0"/>
              <a:t>=1+glm_simple_roc$labels, </a:t>
            </a:r>
            <a:r>
              <a:rPr lang="en-US" dirty="0" err="1"/>
              <a:t>pch</a:t>
            </a:r>
            <a:r>
              <a:rPr lang="en-US" dirty="0"/>
              <a:t>=21)</a:t>
            </a:r>
          </a:p>
          <a:p>
            <a:endParaRPr lang="en-US" dirty="0"/>
          </a:p>
          <a:p>
            <a:r>
              <a:rPr lang="en-US" dirty="0"/>
              <a:t>plot(1:nrow(</a:t>
            </a:r>
            <a:r>
              <a:rPr lang="en-US" dirty="0" err="1"/>
              <a:t>glm_simple_roc</a:t>
            </a:r>
            <a:r>
              <a:rPr lang="en-US" dirty="0"/>
              <a:t>), rep(1, </a:t>
            </a:r>
            <a:r>
              <a:rPr lang="en-US" dirty="0" err="1"/>
              <a:t>nrow</a:t>
            </a:r>
            <a:r>
              <a:rPr lang="en-US" dirty="0"/>
              <a:t>(</a:t>
            </a:r>
            <a:r>
              <a:rPr lang="en-US" dirty="0" err="1"/>
              <a:t>glm_simple_roc</a:t>
            </a:r>
            <a:r>
              <a:rPr lang="en-US" dirty="0"/>
              <a:t>)), col=2*</a:t>
            </a:r>
            <a:r>
              <a:rPr lang="en-US" dirty="0" err="1"/>
              <a:t>glm_simple_roc$labels</a:t>
            </a:r>
            <a:r>
              <a:rPr lang="en-US" dirty="0"/>
              <a:t>, </a:t>
            </a:r>
            <a:r>
              <a:rPr lang="en-US" dirty="0" err="1"/>
              <a:t>bg</a:t>
            </a:r>
            <a:r>
              <a:rPr lang="en-US" dirty="0"/>
              <a:t>=2*</a:t>
            </a:r>
            <a:r>
              <a:rPr lang="en-US" dirty="0" err="1"/>
              <a:t>glm_simple_roc$labels</a:t>
            </a:r>
            <a:r>
              <a:rPr lang="en-US" dirty="0"/>
              <a:t>, </a:t>
            </a:r>
            <a:r>
              <a:rPr lang="en-US" dirty="0" err="1"/>
              <a:t>pch</a:t>
            </a:r>
            <a:r>
              <a:rPr lang="en-US" dirty="0"/>
              <a:t>=21)</a:t>
            </a:r>
          </a:p>
          <a:p>
            <a:endParaRPr lang="en-US" dirty="0"/>
          </a:p>
          <a:p>
            <a:r>
              <a:rPr lang="en-US" dirty="0"/>
              <a:t>col &lt;- ((glm_simple_roc$labels+1) %% 2)</a:t>
            </a:r>
          </a:p>
          <a:p>
            <a:r>
              <a:rPr lang="en-US" dirty="0"/>
              <a:t>plot(1:nrow(</a:t>
            </a:r>
            <a:r>
              <a:rPr lang="en-US" dirty="0" err="1"/>
              <a:t>glm_simple_roc</a:t>
            </a:r>
            <a:r>
              <a:rPr lang="en-US" dirty="0"/>
              <a:t>), rep(1, </a:t>
            </a:r>
            <a:r>
              <a:rPr lang="en-US" dirty="0" err="1"/>
              <a:t>nrow</a:t>
            </a:r>
            <a:r>
              <a:rPr lang="en-US" dirty="0"/>
              <a:t>(</a:t>
            </a:r>
            <a:r>
              <a:rPr lang="en-US" dirty="0" err="1"/>
              <a:t>glm_simple_roc</a:t>
            </a:r>
            <a:r>
              <a:rPr lang="en-US" dirty="0"/>
              <a:t>)), col=col, </a:t>
            </a:r>
            <a:r>
              <a:rPr lang="en-US" dirty="0" err="1"/>
              <a:t>bg</a:t>
            </a:r>
            <a:r>
              <a:rPr lang="en-US" dirty="0"/>
              <a:t>=col, </a:t>
            </a:r>
            <a:r>
              <a:rPr lang="en-US" dirty="0" err="1"/>
              <a:t>pch</a:t>
            </a:r>
            <a:r>
              <a:rPr lang="en-US" dirty="0"/>
              <a:t>=21)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FC6F-6D5D-4695-8497-83675F06B3D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64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U-test is a nonparametric alternative to the t-test. It is more robust to outliers, and does not assume the populations are normally distributed.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FC6F-6D5D-4695-8497-83675F06B3D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233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Gain and lift curves show total samples classified as positive on X-axis (ROC curve just shows fraction of negatives classified as positive).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A gain curve makes it easier to ask “what fraction of samples will need to be positive before 50% of the actual positives are detected”.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FC6F-6D5D-4695-8497-83675F06B3D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22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FC6F-6D5D-4695-8497-83675F06B3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800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green boxes on the top-left to lower-right diagonal are the ones the test got correct. The red boxes are (type1 and type 2) errors. </a:t>
            </a:r>
          </a:p>
          <a:p>
            <a:endParaRPr lang="en-US" dirty="0"/>
          </a:p>
          <a:p>
            <a:r>
              <a:rPr lang="en-US" dirty="0"/>
              <a:t>Why can’t we just use a simple metric like accuracy (the fraction correct)? Consider when the outcomes are imbalanced, such as in a disease that affects 1% of the population, so 99% of patients are negative for disease. Then a bogus test that always comes back negative will have 99% true negatives and 1% false negatives, so it will be 99% accurate.</a:t>
            </a:r>
          </a:p>
          <a:p>
            <a:endParaRPr lang="en-US" dirty="0"/>
          </a:p>
          <a:p>
            <a:r>
              <a:rPr lang="en-US" dirty="0"/>
              <a:t>This is how cold cures work; almost everyone who takes the cure will get better, even if the cure does nothing.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FC6F-6D5D-4695-8497-83675F06B3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78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FC6F-6D5D-4695-8497-83675F06B3D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00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test give continuous outputs.</a:t>
            </a:r>
          </a:p>
          <a:p>
            <a:endParaRPr lang="en-US" dirty="0"/>
          </a:p>
          <a:p>
            <a:r>
              <a:rPr lang="en-US" dirty="0"/>
              <a:t>The next few slides are from Johns Hopkins School of Public Health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FC6F-6D5D-4695-8497-83675F06B3D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 you draw the line to separate “positive” from “negative”?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FC6F-6D5D-4695-8497-83675F06B3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87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where do you draw the line for high blood pressure?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FC6F-6D5D-4695-8497-83675F06B3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19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the blog post used a set seed, you can recreate the data exactly, then create this plot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test_set</a:t>
            </a:r>
            <a:r>
              <a:rPr lang="en-US" dirty="0">
                <a:latin typeface="Consolas" panose="020B0609020204030204" pitchFamily="49" charset="0"/>
              </a:rPr>
              <a:t> %&gt;%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ggplot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aes</a:t>
            </a:r>
            <a:r>
              <a:rPr lang="en-US" dirty="0">
                <a:latin typeface="Consolas" panose="020B0609020204030204" pitchFamily="49" charset="0"/>
              </a:rPr>
              <a:t>(x=x, fill=</a:t>
            </a:r>
            <a:r>
              <a:rPr lang="en-US" dirty="0" err="1">
                <a:latin typeface="Consolas" panose="020B0609020204030204" pitchFamily="49" charset="0"/>
              </a:rPr>
              <a:t>bad_widget</a:t>
            </a:r>
            <a:r>
              <a:rPr lang="en-US" dirty="0">
                <a:latin typeface="Consolas" panose="020B0609020204030204" pitchFamily="49" charset="0"/>
              </a:rPr>
              <a:t>)) +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geom_density</a:t>
            </a:r>
            <a:r>
              <a:rPr lang="en-US" dirty="0">
                <a:latin typeface="Consolas" panose="020B0609020204030204" pitchFamily="49" charset="0"/>
              </a:rPr>
              <a:t>(alpha=0.4) +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scale_fill_manual</a:t>
            </a:r>
            <a:r>
              <a:rPr lang="en-US" dirty="0">
                <a:latin typeface="Consolas" panose="020B0609020204030204" pitchFamily="49" charset="0"/>
              </a:rPr>
              <a:t>(values = c("black", "red"))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FC6F-6D5D-4695-8497-83675F06B3D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301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sort cases by scores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calculate cumulative True Positive and False Positive rates from highest to lowest score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4AFC6F-6D5D-4695-8497-83675F06B3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5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5093-93C5-48E1-A032-CF1EE46D2B1D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1D26-CECA-4F63-BDF2-DB0E68A6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3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5093-93C5-48E1-A032-CF1EE46D2B1D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1D26-CECA-4F63-BDF2-DB0E68A6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83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5093-93C5-48E1-A032-CF1EE46D2B1D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1D26-CECA-4F63-BDF2-DB0E68A6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21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5093-93C5-48E1-A032-CF1EE46D2B1D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1D26-CECA-4F63-BDF2-DB0E68A6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2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5093-93C5-48E1-A032-CF1EE46D2B1D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1D26-CECA-4F63-BDF2-DB0E68A6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24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5093-93C5-48E1-A032-CF1EE46D2B1D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1D26-CECA-4F63-BDF2-DB0E68A6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6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5093-93C5-48E1-A032-CF1EE46D2B1D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1D26-CECA-4F63-BDF2-DB0E68A6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6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5093-93C5-48E1-A032-CF1EE46D2B1D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1D26-CECA-4F63-BDF2-DB0E68A6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2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5093-93C5-48E1-A032-CF1EE46D2B1D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1D26-CECA-4F63-BDF2-DB0E68A6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3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5093-93C5-48E1-A032-CF1EE46D2B1D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1D26-CECA-4F63-BDF2-DB0E68A6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79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5093-93C5-48E1-A032-CF1EE46D2B1D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41D26-CECA-4F63-BDF2-DB0E68A6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47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D5093-93C5-48E1-A032-CF1EE46D2B1D}" type="datetimeFigureOut">
              <a:rPr lang="en-US" smtClean="0"/>
              <a:t>10/29/2016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41D26-CECA-4F63-BDF2-DB0E68A6C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0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ennis-research.shinyapps.io/ROC-Curves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Mann%E2%80%93Whitney_U_test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ccrma.stanford.edu/workshops/mir2009/references/ROCintro.pdf" TargetMode="External"/><Relationship Id="rId2" Type="http://schemas.openxmlformats.org/officeDocument/2006/relationships/hyperlink" Target="http://blog.revolutionanalytics.com/2016/08/roc-curves-in-two-lines-of-cod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mldb.ai/blog/posts/2016/01/ml-meets-economics/" TargetMode="External"/><Relationship Id="rId5" Type="http://schemas.openxmlformats.org/officeDocument/2006/relationships/hyperlink" Target="http://ocw.jhsph.edu/courses/fundepi/PDFs/Lecture11.pdf" TargetMode="External"/><Relationship Id="rId4" Type="http://schemas.openxmlformats.org/officeDocument/2006/relationships/hyperlink" Target="https://kennis-research.shinyapps.io/ROC-Curves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Sensitivity_and_specificity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4270"/>
            <a:ext cx="9144000" cy="2387600"/>
          </a:xfrm>
        </p:spPr>
        <p:txBody>
          <a:bodyPr/>
          <a:lstStyle/>
          <a:p>
            <a:r>
              <a:rPr lang="en-US" dirty="0"/>
              <a:t>Introduction to ROC Curves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3084"/>
            <a:ext cx="9144000" cy="1655762"/>
          </a:xfrm>
        </p:spPr>
        <p:txBody>
          <a:bodyPr/>
          <a:lstStyle/>
          <a:p>
            <a:r>
              <a:rPr lang="en-US" dirty="0"/>
              <a:t>Robert M. Horton, PhD MS</a:t>
            </a:r>
          </a:p>
          <a:p>
            <a:r>
              <a:rPr lang="en-US" dirty="0"/>
              <a:t>Senior Data Scientist</a:t>
            </a:r>
          </a:p>
          <a:p>
            <a:r>
              <a:rPr lang="en-US" dirty="0"/>
              <a:t>Microsoft</a:t>
            </a:r>
          </a:p>
        </p:txBody>
      </p:sp>
    </p:spTree>
    <p:extLst>
      <p:ext uri="{BB962C8B-B14F-4D97-AF65-F5344CB8AC3E}">
        <p14:creationId xmlns:p14="http://schemas.microsoft.com/office/powerpoint/2010/main" val="1127732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19" y="3245937"/>
            <a:ext cx="6311473" cy="3167505"/>
          </a:xfrm>
          <a:prstGeom prst="rect">
            <a:avLst/>
          </a:prstGeom>
        </p:spPr>
      </p:pic>
      <p:pic>
        <p:nvPicPr>
          <p:cNvPr id="4" name="Picture 2" descr="http://revolution-computing.typepad.com/.a/6a010534b1db25970b01b7c88205cc970b-pi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144" y="43104"/>
            <a:ext cx="6287697" cy="3255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545169" y="4055182"/>
            <a:ext cx="4724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fit_glm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&lt;-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glm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</a:rPr>
              <a:t>bad_widget</a:t>
            </a:r>
            <a:r>
              <a:rPr lang="en-US" sz="2000" b="1" dirty="0">
                <a:latin typeface="Consolas" panose="020B0609020204030204" pitchFamily="49" charset="0"/>
              </a:rPr>
              <a:t> ~ x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training_set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family=binomial(link="logit"))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369791" y="709684"/>
            <a:ext cx="4660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logistic regression model never sees the </a:t>
            </a:r>
            <a:r>
              <a:rPr lang="en-US" b="1" dirty="0">
                <a:latin typeface="Consolas" panose="020B0609020204030204" pitchFamily="49" charset="0"/>
              </a:rPr>
              <a:t>y</a:t>
            </a:r>
            <a:r>
              <a:rPr lang="en-US" dirty="0"/>
              <a:t> variable; it is based on </a:t>
            </a:r>
            <a:r>
              <a:rPr lang="en-US" b="1" dirty="0">
                <a:latin typeface="Consolas" panose="020B0609020204030204" pitchFamily="49" charset="0"/>
              </a:rPr>
              <a:t>x</a:t>
            </a:r>
            <a:r>
              <a:rPr lang="en-US" dirty="0"/>
              <a:t> and the outcome class.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t="33989" b="32912"/>
          <a:stretch/>
        </p:blipFill>
        <p:spPr>
          <a:xfrm>
            <a:off x="1509841" y="6518054"/>
            <a:ext cx="4507859" cy="512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b="20011"/>
          <a:stretch/>
        </p:blipFill>
        <p:spPr>
          <a:xfrm>
            <a:off x="1509843" y="6357778"/>
            <a:ext cx="4566541" cy="102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61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revolution-computing.typepad.com/.a/6a010534b1db25970b01bb09255dfc970d-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5475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244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2" y="0"/>
            <a:ext cx="6858000" cy="68580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1524000" y="461554"/>
            <a:ext cx="9993112" cy="4012221"/>
            <a:chOff x="1524000" y="461554"/>
            <a:chExt cx="9993112" cy="4012221"/>
          </a:xfrm>
        </p:grpSpPr>
        <p:sp>
          <p:nvSpPr>
            <p:cNvPr id="3" name="Rectangle 2"/>
            <p:cNvSpPr/>
            <p:nvPr/>
          </p:nvSpPr>
          <p:spPr>
            <a:xfrm>
              <a:off x="1524000" y="1158240"/>
              <a:ext cx="1262743" cy="1410789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7475559" y="485753"/>
              <a:ext cx="4041553" cy="3988022"/>
              <a:chOff x="7475559" y="1434989"/>
              <a:chExt cx="4041553" cy="3988022"/>
            </a:xfrm>
          </p:grpSpPr>
          <p:pic>
            <p:nvPicPr>
              <p:cNvPr id="2" name="Picture 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5559" y="1434989"/>
                <a:ext cx="4041553" cy="3988022"/>
              </a:xfrm>
              <a:prstGeom prst="rect">
                <a:avLst/>
              </a:prstGeom>
            </p:spPr>
          </p:pic>
          <p:sp>
            <p:nvSpPr>
              <p:cNvPr id="5" name="Rectangle 4"/>
              <p:cNvSpPr/>
              <p:nvPr/>
            </p:nvSpPr>
            <p:spPr>
              <a:xfrm>
                <a:off x="7475559" y="1434989"/>
                <a:ext cx="3532075" cy="3920782"/>
              </a:xfrm>
              <a:prstGeom prst="rect">
                <a:avLst/>
              </a:prstGeom>
              <a:noFill/>
              <a:ln w="50800">
                <a:solidFill>
                  <a:schemeClr val="accent1">
                    <a:shade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 flipV="1">
              <a:off x="2786743" y="461554"/>
              <a:ext cx="4676503" cy="696686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>
              <a:cxnSpLocks/>
            </p:cNvCxnSpPr>
            <p:nvPr/>
          </p:nvCxnSpPr>
          <p:spPr>
            <a:xfrm>
              <a:off x="2786743" y="2569030"/>
              <a:ext cx="4676503" cy="1837505"/>
            </a:xfrm>
            <a:prstGeom prst="line">
              <a:avLst/>
            </a:prstGeom>
            <a:ln w="254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7071360" y="4868091"/>
            <a:ext cx="4720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turtle’s path along sorted cases: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For a </a:t>
            </a:r>
            <a:r>
              <a:rPr lang="en-US" sz="2400" dirty="0">
                <a:solidFill>
                  <a:srgbClr val="C00000"/>
                </a:solidFill>
              </a:rPr>
              <a:t>positive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case, go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For a </a:t>
            </a:r>
            <a:r>
              <a:rPr lang="en-US" sz="2400" dirty="0"/>
              <a:t>negative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 case, go right</a:t>
            </a:r>
          </a:p>
        </p:txBody>
      </p:sp>
    </p:spTree>
    <p:extLst>
      <p:ext uri="{BB962C8B-B14F-4D97-AF65-F5344CB8AC3E}">
        <p14:creationId xmlns:p14="http://schemas.microsoft.com/office/powerpoint/2010/main" val="379560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4161" y="365126"/>
            <a:ext cx="6305062" cy="838444"/>
          </a:xfrm>
        </p:spPr>
        <p:txBody>
          <a:bodyPr>
            <a:normAutofit/>
          </a:bodyPr>
          <a:lstStyle/>
          <a:p>
            <a:r>
              <a:rPr lang="en-US" dirty="0"/>
              <a:t>Two-step ROC calculation</a:t>
            </a:r>
            <a:r>
              <a:rPr lang="en-US" dirty="0">
                <a:solidFill>
                  <a:srgbClr val="C00000"/>
                </a:solidFill>
              </a:rPr>
              <a:t>*</a:t>
            </a:r>
            <a:r>
              <a:rPr lang="en-US" dirty="0"/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21415" y="5993318"/>
            <a:ext cx="4970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* For educational use only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20" y="1689504"/>
            <a:ext cx="12192000" cy="381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50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revolution-computing.typepad.com/.a/6a010534b1db25970b01bb09255e1d970d-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031" y="1371600"/>
            <a:ext cx="82296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59458" y="1999396"/>
            <a:ext cx="40397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Multiple points with identical scores should be represented as diagonal segments.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388" y="327546"/>
            <a:ext cx="10849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The simple approach does not correctly handle ties.</a:t>
            </a:r>
          </a:p>
        </p:txBody>
      </p:sp>
    </p:spTree>
    <p:extLst>
      <p:ext uri="{BB962C8B-B14F-4D97-AF65-F5344CB8AC3E}">
        <p14:creationId xmlns:p14="http://schemas.microsoft.com/office/powerpoint/2010/main" val="3511197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00" y="0"/>
            <a:ext cx="7110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02766" y="1317783"/>
            <a:ext cx="56676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sz="3600" b="1" dirty="0"/>
              <a:t>black line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shows high-precision scores, so each point has a unique score.</a:t>
            </a:r>
          </a:p>
          <a:p>
            <a:pPr algn="ctr"/>
            <a:endParaRPr lang="en-US" sz="3600" dirty="0">
              <a:solidFill>
                <a:schemeClr val="accent1">
                  <a:lumMod val="50000"/>
                </a:schemeClr>
              </a:solidFill>
            </a:endParaRPr>
          </a:p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US" sz="3600" b="1" dirty="0">
                <a:solidFill>
                  <a:srgbClr val="C00000"/>
                </a:solidFill>
              </a:rPr>
              <a:t>red line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uses rounded scores, so there are lots of ties.</a:t>
            </a:r>
          </a:p>
        </p:txBody>
      </p:sp>
    </p:spTree>
    <p:extLst>
      <p:ext uri="{BB962C8B-B14F-4D97-AF65-F5344CB8AC3E}">
        <p14:creationId xmlns:p14="http://schemas.microsoft.com/office/powerpoint/2010/main" val="1617487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ROC Curves</a:t>
            </a:r>
            <a:br>
              <a:rPr lang="en-US" dirty="0"/>
            </a:br>
            <a:r>
              <a:rPr lang="en-US" sz="4400" dirty="0"/>
              <a:t>continuous viewpoint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Positive and negative populations are described by continuous distributions.</a:t>
            </a:r>
          </a:p>
          <a:p>
            <a:endParaRPr lang="en-US" dirty="0"/>
          </a:p>
          <a:p>
            <a:r>
              <a:rPr lang="en-US" dirty="0"/>
              <a:t>(screenshots from </a:t>
            </a:r>
            <a:r>
              <a:rPr lang="en-US" dirty="0">
                <a:hlinkClick r:id="rId2"/>
              </a:rPr>
              <a:t>https://kennis-research.shinyapps.io/ROC-Curves/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296621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062" y="0"/>
            <a:ext cx="7491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40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985" y="0"/>
            <a:ext cx="73560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61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143" y="0"/>
            <a:ext cx="74077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29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189308" cy="1674690"/>
          </a:xfrm>
        </p:spPr>
        <p:txBody>
          <a:bodyPr/>
          <a:lstStyle/>
          <a:p>
            <a:pPr algn="ctr"/>
            <a:r>
              <a:rPr lang="en-US" dirty="0"/>
              <a:t>Receiver Operating Characteristic</a:t>
            </a:r>
            <a:br>
              <a:rPr lang="en-US" dirty="0"/>
            </a:br>
            <a:r>
              <a:rPr lang="en-US" dirty="0"/>
              <a:t>(ROC)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5746" y="2651980"/>
            <a:ext cx="8360508" cy="3582621"/>
          </a:xfrm>
        </p:spPr>
        <p:txBody>
          <a:bodyPr/>
          <a:lstStyle/>
          <a:p>
            <a:r>
              <a:rPr lang="en-US" dirty="0"/>
              <a:t>A way to characterize </a:t>
            </a:r>
            <a:r>
              <a:rPr lang="en-US" dirty="0">
                <a:solidFill>
                  <a:srgbClr val="C00000"/>
                </a:solidFill>
              </a:rPr>
              <a:t>sensitivity</a:t>
            </a:r>
            <a:r>
              <a:rPr lang="en-US" dirty="0"/>
              <a:t>/</a:t>
            </a:r>
            <a:r>
              <a:rPr lang="en-US" dirty="0">
                <a:solidFill>
                  <a:srgbClr val="C00000"/>
                </a:solidFill>
              </a:rPr>
              <a:t>specificity</a:t>
            </a:r>
            <a:r>
              <a:rPr lang="en-US" dirty="0"/>
              <a:t> tradeoffs </a:t>
            </a:r>
          </a:p>
          <a:p>
            <a:r>
              <a:rPr lang="en-US" dirty="0"/>
              <a:t>for </a:t>
            </a:r>
            <a:r>
              <a:rPr lang="en-US" dirty="0">
                <a:solidFill>
                  <a:srgbClr val="C00000"/>
                </a:solidFill>
              </a:rPr>
              <a:t>binary classifiers</a:t>
            </a:r>
            <a:endParaRPr lang="en-US" dirty="0"/>
          </a:p>
          <a:p>
            <a:r>
              <a:rPr lang="en-US" dirty="0"/>
              <a:t>that make </a:t>
            </a:r>
            <a:r>
              <a:rPr lang="en-US" dirty="0">
                <a:solidFill>
                  <a:srgbClr val="C00000"/>
                </a:solidFill>
              </a:rPr>
              <a:t>quantitative predictions</a:t>
            </a:r>
          </a:p>
        </p:txBody>
      </p:sp>
    </p:spTree>
    <p:extLst>
      <p:ext uri="{BB962C8B-B14F-4D97-AF65-F5344CB8AC3E}">
        <p14:creationId xmlns:p14="http://schemas.microsoft.com/office/powerpoint/2010/main" val="3718040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91" y="0"/>
            <a:ext cx="7297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50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Funny-Looking ROC Curves</a:t>
            </a:r>
            <a:br>
              <a:rPr lang="en-US" dirty="0"/>
            </a:br>
            <a:br>
              <a:rPr lang="en-US" sz="4400" dirty="0"/>
            </a:b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50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037" y="276225"/>
            <a:ext cx="625792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00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03" y="-4367"/>
            <a:ext cx="9602540" cy="68589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540000" y="875323"/>
            <a:ext cx="33449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FLC IRL</a:t>
            </a:r>
          </a:p>
        </p:txBody>
      </p:sp>
    </p:spTree>
    <p:extLst>
      <p:ext uri="{BB962C8B-B14F-4D97-AF65-F5344CB8AC3E}">
        <p14:creationId xmlns:p14="http://schemas.microsoft.com/office/powerpoint/2010/main" val="11375470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58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45812"/>
          </a:xfrm>
        </p:spPr>
        <p:txBody>
          <a:bodyPr/>
          <a:lstStyle/>
          <a:p>
            <a:pPr algn="ctr"/>
            <a:r>
              <a:rPr lang="en-US" dirty="0"/>
              <a:t>Area Under the Curve</a:t>
            </a:r>
            <a:br>
              <a:rPr lang="en-US" dirty="0"/>
            </a:br>
            <a:r>
              <a:rPr lang="en-US" dirty="0"/>
              <a:t>(AUC)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4486" y="3088043"/>
            <a:ext cx="8523027" cy="2070811"/>
          </a:xfrm>
        </p:spPr>
        <p:txBody>
          <a:bodyPr>
            <a:normAutofit/>
          </a:bodyPr>
          <a:lstStyle/>
          <a:p>
            <a:r>
              <a:rPr lang="en-US" dirty="0"/>
              <a:t>Reduces the ROC curve to a single number.</a:t>
            </a:r>
          </a:p>
          <a:p>
            <a:r>
              <a:rPr lang="en-US" dirty="0"/>
              <a:t>Relates to how well the positive and negative cases are separated by the test.</a:t>
            </a:r>
          </a:p>
          <a:p>
            <a:r>
              <a:rPr lang="en-US" dirty="0"/>
              <a:t>May not be what you really want to optimize.</a:t>
            </a:r>
          </a:p>
        </p:txBody>
      </p:sp>
    </p:spTree>
    <p:extLst>
      <p:ext uri="{BB962C8B-B14F-4D97-AF65-F5344CB8AC3E}">
        <p14:creationId xmlns:p14="http://schemas.microsoft.com/office/powerpoint/2010/main" val="425368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72" y="117457"/>
            <a:ext cx="7182852" cy="5191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6591" y="5359179"/>
            <a:ext cx="1125904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labels &lt;- c(1, 1, 1, 1, 0, 1, 1, 0, 1, 0, 1, 0, 1, 0, 0, 1, 0, 0, 0, 0)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scores &lt;- rev(</a:t>
            </a:r>
            <a:r>
              <a:rPr lang="en-US" sz="2200" dirty="0" err="1">
                <a:latin typeface="Consolas" panose="020B0609020204030204" pitchFamily="49" charset="0"/>
              </a:rPr>
              <a:t>seq_along</a:t>
            </a:r>
            <a:r>
              <a:rPr lang="en-US" sz="2200" dirty="0">
                <a:latin typeface="Consolas" panose="020B0609020204030204" pitchFamily="49" charset="0"/>
              </a:rPr>
              <a:t>(labels))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scores[9:10] &lt;- mean(scores[9:10])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1008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385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85" y="55657"/>
            <a:ext cx="10118122" cy="672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989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278" y="1666150"/>
            <a:ext cx="7182852" cy="5191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00647" y="437318"/>
            <a:ext cx="71084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nsolas" panose="020B0609020204030204" pitchFamily="49" charset="0"/>
              </a:rPr>
              <a:t>simple_auc</a:t>
            </a:r>
            <a:r>
              <a:rPr lang="en-US" sz="2400" dirty="0">
                <a:latin typeface="Consolas" panose="020B0609020204030204" pitchFamily="49" charset="0"/>
              </a:rPr>
              <a:t> &lt;- function(TPR, FPR){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dFPR</a:t>
            </a:r>
            <a:r>
              <a:rPr lang="en-US" sz="2400" dirty="0">
                <a:latin typeface="Consolas" panose="020B0609020204030204" pitchFamily="49" charset="0"/>
              </a:rPr>
              <a:t> &lt;- c(diff(FPR),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</a:rPr>
              <a:t>dTPR</a:t>
            </a:r>
            <a:r>
              <a:rPr lang="en-US" sz="2400" dirty="0">
                <a:latin typeface="Consolas" panose="020B0609020204030204" pitchFamily="49" charset="0"/>
              </a:rPr>
              <a:t> &lt;- c(diff(TPR), 0)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sum(TPR * </a:t>
            </a:r>
            <a:r>
              <a:rPr lang="en-US" sz="2400" dirty="0" err="1">
                <a:latin typeface="Consolas" panose="020B0609020204030204" pitchFamily="49" charset="0"/>
              </a:rPr>
              <a:t>dFPR</a:t>
            </a:r>
            <a:r>
              <a:rPr lang="en-US" sz="2400" dirty="0">
                <a:latin typeface="Consolas" panose="020B0609020204030204" pitchFamily="49" charset="0"/>
              </a:rPr>
              <a:t>) + sum(</a:t>
            </a:r>
            <a:r>
              <a:rPr lang="en-US" sz="2400" dirty="0" err="1">
                <a:latin typeface="Consolas" panose="020B0609020204030204" pitchFamily="49" charset="0"/>
              </a:rPr>
              <a:t>dTPR</a:t>
            </a:r>
            <a:r>
              <a:rPr lang="en-US" sz="2400" dirty="0">
                <a:latin typeface="Consolas" panose="020B0609020204030204" pitchFamily="49" charset="0"/>
              </a:rPr>
              <a:t> * </a:t>
            </a:r>
            <a:r>
              <a:rPr lang="en-US" sz="2400" dirty="0" err="1">
                <a:latin typeface="Consolas" panose="020B0609020204030204" pitchFamily="49" charset="0"/>
              </a:rPr>
              <a:t>dFPR</a:t>
            </a:r>
            <a:r>
              <a:rPr lang="en-US" sz="2400" dirty="0">
                <a:latin typeface="Consolas" panose="020B0609020204030204" pitchFamily="49" charset="0"/>
              </a:rPr>
              <a:t>)/2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69207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33989" b="32912"/>
          <a:stretch/>
        </p:blipFill>
        <p:spPr>
          <a:xfrm>
            <a:off x="2048168" y="3817487"/>
            <a:ext cx="8049748" cy="914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b="20011"/>
          <a:stretch/>
        </p:blipFill>
        <p:spPr>
          <a:xfrm>
            <a:off x="2048168" y="3550873"/>
            <a:ext cx="8154538" cy="1828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19624" y="-328706"/>
            <a:ext cx="9693835" cy="27551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5415" y="2165916"/>
            <a:ext cx="8021169" cy="1714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5618" y="453223"/>
            <a:ext cx="10702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How well does your classifier separate the classes?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29085" y="5160397"/>
            <a:ext cx="9970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Is the ordering of red and black dots random?</a:t>
            </a:r>
          </a:p>
        </p:txBody>
      </p:sp>
    </p:spTree>
    <p:extLst>
      <p:ext uri="{BB962C8B-B14F-4D97-AF65-F5344CB8AC3E}">
        <p14:creationId xmlns:p14="http://schemas.microsoft.com/office/powerpoint/2010/main" val="328717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633" y="482355"/>
            <a:ext cx="5800729" cy="133862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b="1" dirty="0"/>
              <a:t>Confusion Matrix for Binary Classifier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469996"/>
              </p:ext>
            </p:extLst>
          </p:nvPr>
        </p:nvGraphicFramePr>
        <p:xfrm>
          <a:off x="2127402" y="2174240"/>
          <a:ext cx="7937193" cy="36576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50831">
                  <a:extLst>
                    <a:ext uri="{9D8B030D-6E8A-4147-A177-3AD203B41FA5}">
                      <a16:colId xmlns:a16="http://schemas.microsoft.com/office/drawing/2014/main" val="4164827403"/>
                    </a:ext>
                  </a:extLst>
                </a:gridCol>
                <a:gridCol w="1447036">
                  <a:extLst>
                    <a:ext uri="{9D8B030D-6E8A-4147-A177-3AD203B41FA5}">
                      <a16:colId xmlns:a16="http://schemas.microsoft.com/office/drawing/2014/main" val="197073798"/>
                    </a:ext>
                  </a:extLst>
                </a:gridCol>
                <a:gridCol w="2119663">
                  <a:extLst>
                    <a:ext uri="{9D8B030D-6E8A-4147-A177-3AD203B41FA5}">
                      <a16:colId xmlns:a16="http://schemas.microsoft.com/office/drawing/2014/main" val="2799823879"/>
                    </a:ext>
                  </a:extLst>
                </a:gridCol>
                <a:gridCol w="2119663">
                  <a:extLst>
                    <a:ext uri="{9D8B030D-6E8A-4147-A177-3AD203B41FA5}">
                      <a16:colId xmlns:a16="http://schemas.microsoft.com/office/drawing/2014/main" val="19318257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4800" dirty="0">
                          <a:solidFill>
                            <a:srgbClr val="C00000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49909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4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914843"/>
                  </a:ext>
                </a:extLst>
              </a:tr>
              <a:tr h="822960">
                <a:tc rowSpan="2">
                  <a:txBody>
                    <a:bodyPr/>
                    <a:lstStyle/>
                    <a:p>
                      <a:pPr algn="ctr"/>
                      <a:endParaRPr lang="en-US" sz="3600" dirty="0">
                        <a:solidFill>
                          <a:srgbClr val="C00000"/>
                        </a:solidFill>
                      </a:endParaRPr>
                    </a:p>
                    <a:p>
                      <a:pPr algn="ctr"/>
                      <a:r>
                        <a:rPr lang="en-US" sz="4800" b="1" dirty="0">
                          <a:solidFill>
                            <a:srgbClr val="C00000"/>
                          </a:solidFill>
                        </a:rPr>
                        <a:t>Disease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TP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FN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5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990021"/>
                  </a:ext>
                </a:extLst>
              </a:tr>
              <a:tr h="1005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FP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E5F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dirty="0"/>
                        <a:t>TN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508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299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82501" y="3415075"/>
            <a:ext cx="81587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auc_mww</a:t>
            </a:r>
            <a:r>
              <a:rPr lang="en-US" sz="2800" dirty="0">
                <a:latin typeface="Consolas" panose="020B0609020204030204" pitchFamily="49" charset="0"/>
              </a:rPr>
              <a:t> &lt;- function(labels, scores){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</a:rPr>
              <a:t>pos</a:t>
            </a:r>
            <a:r>
              <a:rPr lang="en-US" sz="2800" dirty="0">
                <a:latin typeface="Consolas" panose="020B0609020204030204" pitchFamily="49" charset="0"/>
              </a:rPr>
              <a:t> &lt;- scores[labels]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neg &lt;- scores[!labels]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U &lt;- </a:t>
            </a:r>
            <a:r>
              <a:rPr lang="en-US" sz="2800" dirty="0" err="1">
                <a:solidFill>
                  <a:srgbClr val="C00000"/>
                </a:solidFill>
                <a:latin typeface="Consolas" panose="020B0609020204030204" pitchFamily="49" charset="0"/>
              </a:rPr>
              <a:t>wilcox.test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pos</a:t>
            </a:r>
            <a:r>
              <a:rPr lang="en-US" sz="2800" dirty="0">
                <a:latin typeface="Consolas" panose="020B0609020204030204" pitchFamily="49" charset="0"/>
              </a:rPr>
              <a:t>, neg)$statistic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U/(length(</a:t>
            </a:r>
            <a:r>
              <a:rPr lang="en-US" sz="2800" dirty="0" err="1">
                <a:latin typeface="Consolas" panose="020B0609020204030204" pitchFamily="49" charset="0"/>
              </a:rPr>
              <a:t>pos</a:t>
            </a:r>
            <a:r>
              <a:rPr lang="en-US" sz="2800" dirty="0">
                <a:latin typeface="Consolas" panose="020B0609020204030204" pitchFamily="49" charset="0"/>
              </a:rPr>
              <a:t>) * length(neg))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654" y="1401327"/>
            <a:ext cx="4100513" cy="15668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25312" y="6361871"/>
            <a:ext cx="408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hlinkClick r:id="rId4"/>
              </a:rPr>
              <a:t>Mann–Whitney </a:t>
            </a:r>
            <a:r>
              <a:rPr lang="en-US" i="1" dirty="0">
                <a:hlinkClick r:id="rId4"/>
              </a:rPr>
              <a:t>U</a:t>
            </a:r>
            <a:r>
              <a:rPr lang="en-US" dirty="0">
                <a:hlinkClick r:id="rId4"/>
              </a:rPr>
              <a:t> test</a:t>
            </a:r>
            <a:r>
              <a:rPr lang="en-US" dirty="0"/>
              <a:t> in Wikipedia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383384" y="387579"/>
            <a:ext cx="5068388" cy="1386788"/>
            <a:chOff x="6383384" y="387579"/>
            <a:chExt cx="5068388" cy="1386788"/>
          </a:xfrm>
        </p:grpSpPr>
        <p:sp>
          <p:nvSpPr>
            <p:cNvPr id="7" name="TextBox 6"/>
            <p:cNvSpPr txBox="1"/>
            <p:nvPr/>
          </p:nvSpPr>
          <p:spPr>
            <a:xfrm>
              <a:off x="6383384" y="387579"/>
              <a:ext cx="506838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600" dirty="0">
                  <a:solidFill>
                    <a:srgbClr val="C00000"/>
                  </a:solidFill>
                </a:rPr>
                <a:t>Mann-Whitney-Wilcoxon U statistic</a:t>
              </a:r>
            </a:p>
          </p:txBody>
        </p:sp>
        <p:sp>
          <p:nvSpPr>
            <p:cNvPr id="8" name="Arrow: Left 7"/>
            <p:cNvSpPr/>
            <p:nvPr/>
          </p:nvSpPr>
          <p:spPr>
            <a:xfrm rot="20534879">
              <a:off x="8003737" y="1164767"/>
              <a:ext cx="1256393" cy="609600"/>
            </a:xfrm>
            <a:prstGeom prst="lef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792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Two models with equal AUCs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987336" y="1451747"/>
            <a:ext cx="6033596" cy="5012700"/>
            <a:chOff x="4" y="1419904"/>
            <a:chExt cx="6033596" cy="50127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" y="1419904"/>
              <a:ext cx="6033596" cy="4377158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32628" y="5970939"/>
              <a:ext cx="5168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Better at identifying negative cases.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940" y="1451747"/>
            <a:ext cx="6033596" cy="5012700"/>
            <a:chOff x="5596512" y="942862"/>
            <a:chExt cx="6033596" cy="501270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6512" y="942862"/>
              <a:ext cx="6033596" cy="4377158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6029136" y="5493897"/>
              <a:ext cx="51683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Better at identifying positive cases.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85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27157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Related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4980" y="3006156"/>
            <a:ext cx="3802039" cy="2070811"/>
          </a:xfrm>
        </p:spPr>
        <p:txBody>
          <a:bodyPr/>
          <a:lstStyle/>
          <a:p>
            <a:r>
              <a:rPr lang="en-US" dirty="0"/>
              <a:t>Gain</a:t>
            </a:r>
          </a:p>
          <a:p>
            <a:r>
              <a:rPr lang="en-US" dirty="0"/>
              <a:t>Lift</a:t>
            </a:r>
          </a:p>
          <a:p>
            <a:r>
              <a:rPr lang="en-US" dirty="0"/>
              <a:t>Precision-recall</a:t>
            </a:r>
          </a:p>
        </p:txBody>
      </p:sp>
    </p:spTree>
    <p:extLst>
      <p:ext uri="{BB962C8B-B14F-4D97-AF65-F5344CB8AC3E}">
        <p14:creationId xmlns:p14="http://schemas.microsoft.com/office/powerpoint/2010/main" val="7712511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73" y="220834"/>
            <a:ext cx="4668854" cy="33747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827" y="3282084"/>
            <a:ext cx="4668854" cy="33747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173" y="0"/>
            <a:ext cx="4668854" cy="337470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173" y="3282084"/>
            <a:ext cx="4668854" cy="337470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16264" y="787179"/>
            <a:ext cx="1346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 samples, 10% positive</a:t>
            </a:r>
          </a:p>
        </p:txBody>
      </p:sp>
    </p:spTree>
    <p:extLst>
      <p:ext uri="{BB962C8B-B14F-4D97-AF65-F5344CB8AC3E}">
        <p14:creationId xmlns:p14="http://schemas.microsoft.com/office/powerpoint/2010/main" val="1148720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574" y="833075"/>
            <a:ext cx="7182852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312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00" y="1238594"/>
            <a:ext cx="6823709" cy="493225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362" y="3468750"/>
            <a:ext cx="4668854" cy="33747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362" y="39755"/>
            <a:ext cx="4668854" cy="337470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5273" y="421419"/>
            <a:ext cx="60270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Precision is sensitive to class imbalance. ROC is not.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8296" y="6170852"/>
            <a:ext cx="61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Prevalence of positive cases = 0.01%, N=5 million</a:t>
            </a:r>
          </a:p>
        </p:txBody>
      </p:sp>
    </p:spTree>
    <p:extLst>
      <p:ext uri="{BB962C8B-B14F-4D97-AF65-F5344CB8AC3E}">
        <p14:creationId xmlns:p14="http://schemas.microsoft.com/office/powerpoint/2010/main" val="16688331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hlinkClick r:id="rId2"/>
            </a:endParaRPr>
          </a:p>
          <a:p>
            <a:r>
              <a:rPr lang="en-US" dirty="0"/>
              <a:t>Fawcett, T. </a:t>
            </a:r>
            <a:r>
              <a:rPr lang="en-US" dirty="0">
                <a:hlinkClick r:id="rId3"/>
              </a:rPr>
              <a:t>An Introduction to ROC Analysis</a:t>
            </a:r>
            <a:r>
              <a:rPr lang="en-US" dirty="0"/>
              <a:t> (Pattern Recognition Letters 27; 861–874, 2006)</a:t>
            </a:r>
          </a:p>
          <a:p>
            <a:r>
              <a:rPr lang="en-US" dirty="0"/>
              <a:t>Horton, R. </a:t>
            </a:r>
            <a:r>
              <a:rPr lang="en-US" dirty="0">
                <a:hlinkClick r:id="rId2"/>
              </a:rPr>
              <a:t>ROC Curves in Two Lines of R Code</a:t>
            </a:r>
            <a:r>
              <a:rPr lang="en-US" dirty="0"/>
              <a:t> (Revolutions Blog)</a:t>
            </a:r>
          </a:p>
          <a:p>
            <a:r>
              <a:rPr lang="en-US" dirty="0" err="1"/>
              <a:t>Berrizbeitia</a:t>
            </a:r>
            <a:r>
              <a:rPr lang="en-US" dirty="0"/>
              <a:t>, L. </a:t>
            </a:r>
            <a:r>
              <a:rPr lang="en-US" dirty="0">
                <a:hlinkClick r:id="rId4"/>
              </a:rPr>
              <a:t>Receiver Operating Characteristic (ROC) Curves</a:t>
            </a:r>
            <a:r>
              <a:rPr lang="en-US" dirty="0"/>
              <a:t> (Shiny App)</a:t>
            </a:r>
          </a:p>
          <a:p>
            <a:r>
              <a:rPr lang="en-US" dirty="0" err="1"/>
              <a:t>Kanchanaraksa</a:t>
            </a:r>
            <a:r>
              <a:rPr lang="en-US" dirty="0"/>
              <a:t>, S. </a:t>
            </a:r>
            <a:r>
              <a:rPr lang="en-US" dirty="0">
                <a:hlinkClick r:id="rId5"/>
              </a:rPr>
              <a:t>Evaluation of Diagnostic and Screening Tests: Validity and Reliability</a:t>
            </a:r>
            <a:r>
              <a:rPr lang="en-US" dirty="0"/>
              <a:t> (Johns Hopkins)</a:t>
            </a:r>
          </a:p>
          <a:p>
            <a:r>
              <a:rPr lang="en-US" dirty="0" err="1"/>
              <a:t>Kruchten</a:t>
            </a:r>
            <a:r>
              <a:rPr lang="en-US" dirty="0"/>
              <a:t>, N. </a:t>
            </a:r>
            <a:r>
              <a:rPr lang="en-US" dirty="0">
                <a:hlinkClick r:id="rId6"/>
              </a:rPr>
              <a:t>ML Meets Economics</a:t>
            </a:r>
            <a:r>
              <a:rPr lang="en-US" dirty="0"/>
              <a:t> (blog post)</a:t>
            </a:r>
          </a:p>
        </p:txBody>
      </p:sp>
    </p:spTree>
    <p:extLst>
      <p:ext uri="{BB962C8B-B14F-4D97-AF65-F5344CB8AC3E}">
        <p14:creationId xmlns:p14="http://schemas.microsoft.com/office/powerpoint/2010/main" val="29880222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https://static1.squarespace.com/static/5486159de4b074841b303621/548b5229e4b09f8fd7323100/55dc8334e4b083e7f0f73a3e/1440516446309/Golden+Coin+Turtle.jpg?format=1000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048237"/>
            <a:ext cx="571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4" name="Rectangle 3"/>
          <p:cNvSpPr/>
          <p:nvPr/>
        </p:nvSpPr>
        <p:spPr>
          <a:xfrm>
            <a:off x="6657804" y="5534243"/>
            <a:ext cx="15392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turtleconservancy.org</a:t>
            </a:r>
          </a:p>
        </p:txBody>
      </p:sp>
    </p:spTree>
    <p:extLst>
      <p:ext uri="{BB962C8B-B14F-4D97-AF65-F5344CB8AC3E}">
        <p14:creationId xmlns:p14="http://schemas.microsoft.com/office/powerpoint/2010/main" val="297940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81609"/>
            <a:ext cx="12192000" cy="52947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862277" y="6322647"/>
            <a:ext cx="407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Wikipedia, </a:t>
            </a:r>
            <a:r>
              <a:rPr lang="en-US" dirty="0">
                <a:hlinkClick r:id="rId4"/>
              </a:rPr>
              <a:t>Sensitivity and Specificity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365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12229" y="6498772"/>
            <a:ext cx="465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http://ocw.jhsph.edu/courses/fundepi/PDFs/Lecture11.pdf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526" y="0"/>
            <a:ext cx="9166948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28124" y="6088185"/>
            <a:ext cx="622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http://ocw.jhsph.edu/courses/fundepi/PDFs/Lecture11.pdf</a:t>
            </a:r>
          </a:p>
        </p:txBody>
      </p:sp>
    </p:spTree>
    <p:extLst>
      <p:ext uri="{BB962C8B-B14F-4D97-AF65-F5344CB8AC3E}">
        <p14:creationId xmlns:p14="http://schemas.microsoft.com/office/powerpoint/2010/main" val="810671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300" y="0"/>
            <a:ext cx="9103399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12229" y="6498772"/>
            <a:ext cx="4659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http://ocw.jhsph.edu/courses/fundepi/PDFs/Lecture11.pdf</a:t>
            </a:r>
          </a:p>
        </p:txBody>
      </p:sp>
    </p:spTree>
    <p:extLst>
      <p:ext uri="{BB962C8B-B14F-4D97-AF65-F5344CB8AC3E}">
        <p14:creationId xmlns:p14="http://schemas.microsoft.com/office/powerpoint/2010/main" val="397425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573" y="0"/>
            <a:ext cx="91528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7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ROC Curves</a:t>
            </a:r>
            <a:br>
              <a:rPr lang="en-US" dirty="0"/>
            </a:br>
            <a:r>
              <a:rPr lang="en-US" sz="4400" dirty="0"/>
              <a:t>discrete viewpoint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use a finite number of individual cases, each with a label and a score.</a:t>
            </a:r>
          </a:p>
        </p:txBody>
      </p:sp>
    </p:spTree>
    <p:extLst>
      <p:ext uri="{BB962C8B-B14F-4D97-AF65-F5344CB8AC3E}">
        <p14:creationId xmlns:p14="http://schemas.microsoft.com/office/powerpoint/2010/main" val="387317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revolution-computing.typepad.com/.a/6a010534b1db25970b01b7c88205cc970b-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507" y="177191"/>
            <a:ext cx="8666039" cy="577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086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12027</TotalTime>
  <Words>1171</Words>
  <Application>Microsoft Office PowerPoint</Application>
  <PresentationFormat>Widescreen</PresentationFormat>
  <Paragraphs>136</Paragraphs>
  <Slides>37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Consolas</vt:lpstr>
      <vt:lpstr>Office Theme</vt:lpstr>
      <vt:lpstr>Introduction to ROC Curves</vt:lpstr>
      <vt:lpstr>Receiver Operating Characteristic (ROC) Curve</vt:lpstr>
      <vt:lpstr>Confusion Matrix for Binary Classifier</vt:lpstr>
      <vt:lpstr>PowerPoint Presentation</vt:lpstr>
      <vt:lpstr>PowerPoint Presentation</vt:lpstr>
      <vt:lpstr>PowerPoint Presentation</vt:lpstr>
      <vt:lpstr>PowerPoint Presentation</vt:lpstr>
      <vt:lpstr>ROC Curves discrete viewpoint </vt:lpstr>
      <vt:lpstr>PowerPoint Presentation</vt:lpstr>
      <vt:lpstr>PowerPoint Presentation</vt:lpstr>
      <vt:lpstr>PowerPoint Presentation</vt:lpstr>
      <vt:lpstr>PowerPoint Presentation</vt:lpstr>
      <vt:lpstr>Two-step ROC calculation*:</vt:lpstr>
      <vt:lpstr>PowerPoint Presentation</vt:lpstr>
      <vt:lpstr>PowerPoint Presentation</vt:lpstr>
      <vt:lpstr>ROC Curves continuous viewpoint </vt:lpstr>
      <vt:lpstr>PowerPoint Presentation</vt:lpstr>
      <vt:lpstr>PowerPoint Presentation</vt:lpstr>
      <vt:lpstr>PowerPoint Presentation</vt:lpstr>
      <vt:lpstr>PowerPoint Presentation</vt:lpstr>
      <vt:lpstr>Funny-Looking ROC Curves  </vt:lpstr>
      <vt:lpstr>PowerPoint Presentation</vt:lpstr>
      <vt:lpstr>PowerPoint Presentation</vt:lpstr>
      <vt:lpstr>PowerPoint Presentation</vt:lpstr>
      <vt:lpstr>Area Under the Curve (AUC)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 models with equal AUCs</vt:lpstr>
      <vt:lpstr>Related plots</vt:lpstr>
      <vt:lpstr>PowerPoint Presentation</vt:lpstr>
      <vt:lpstr>PowerPoint Presentation</vt:lpstr>
      <vt:lpstr>PowerPoint Presentation</vt:lpstr>
      <vt:lpstr>Further Reading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ROC Curves</dc:title>
  <dc:creator>Robert Horton</dc:creator>
  <cp:lastModifiedBy>Robert Horton</cp:lastModifiedBy>
  <cp:revision>73</cp:revision>
  <dcterms:created xsi:type="dcterms:W3CDTF">2016-10-20T18:23:47Z</dcterms:created>
  <dcterms:modified xsi:type="dcterms:W3CDTF">2016-10-29T22:33:01Z</dcterms:modified>
</cp:coreProperties>
</file>