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78" r:id="rId4"/>
    <p:sldId id="266" r:id="rId5"/>
    <p:sldId id="297" r:id="rId6"/>
    <p:sldId id="279" r:id="rId7"/>
    <p:sldId id="304" r:id="rId8"/>
    <p:sldId id="263" r:id="rId9"/>
    <p:sldId id="1826" r:id="rId10"/>
    <p:sldId id="298" r:id="rId11"/>
    <p:sldId id="265" r:id="rId12"/>
    <p:sldId id="319" r:id="rId13"/>
    <p:sldId id="288" r:id="rId14"/>
    <p:sldId id="317" r:id="rId15"/>
    <p:sldId id="300" r:id="rId16"/>
    <p:sldId id="269" r:id="rId17"/>
    <p:sldId id="270" r:id="rId18"/>
    <p:sldId id="272" r:id="rId19"/>
    <p:sldId id="299" r:id="rId20"/>
    <p:sldId id="318" r:id="rId21"/>
    <p:sldId id="1827" r:id="rId22"/>
    <p:sldId id="320" r:id="rId23"/>
    <p:sldId id="301" r:id="rId24"/>
    <p:sldId id="303" r:id="rId25"/>
    <p:sldId id="302" r:id="rId26"/>
    <p:sldId id="286" r:id="rId27"/>
    <p:sldId id="308" r:id="rId28"/>
    <p:sldId id="309" r:id="rId29"/>
    <p:sldId id="310" r:id="rId30"/>
    <p:sldId id="311" r:id="rId31"/>
    <p:sldId id="312" r:id="rId32"/>
    <p:sldId id="313" r:id="rId33"/>
    <p:sldId id="314" r:id="rId34"/>
    <p:sldId id="315" r:id="rId35"/>
    <p:sldId id="316" r:id="rId36"/>
    <p:sldId id="292" r:id="rId37"/>
    <p:sldId id="261" r:id="rId38"/>
    <p:sldId id="274" r:id="rId39"/>
    <p:sldId id="275" r:id="rId40"/>
    <p:sldId id="305" r:id="rId41"/>
    <p:sldId id="264" r:id="rId42"/>
    <p:sldId id="26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3853"/>
    <a:srgbClr val="FFE5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47" autoAdjust="0"/>
    <p:restoredTop sz="94660"/>
  </p:normalViewPr>
  <p:slideViewPr>
    <p:cSldViewPr snapToGrid="0">
      <p:cViewPr varScale="1">
        <p:scale>
          <a:sx n="72" d="100"/>
          <a:sy n="72" d="100"/>
        </p:scale>
        <p:origin x="91" y="58"/>
      </p:cViewPr>
      <p:guideLst/>
    </p:cSldViewPr>
  </p:slideViewPr>
  <p:notesTextViewPr>
    <p:cViewPr>
      <p:scale>
        <a:sx n="1" d="1"/>
        <a:sy n="1" d="1"/>
      </p:scale>
      <p:origin x="0" y="0"/>
    </p:cViewPr>
  </p:notesTextViewPr>
  <p:sorterViewPr>
    <p:cViewPr>
      <p:scale>
        <a:sx n="51" d="100"/>
        <a:sy n="51" d="100"/>
      </p:scale>
      <p:origin x="0" y="-2395"/>
    </p:cViewPr>
  </p:sorterViewPr>
  <p:notesViewPr>
    <p:cSldViewPr snapToGrid="0">
      <p:cViewPr varScale="1">
        <p:scale>
          <a:sx n="56" d="100"/>
          <a:sy n="56" d="100"/>
        </p:scale>
        <p:origin x="2621" y="3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E342F-0BA2-48EA-9451-2FE4440AC903}" type="datetimeFigureOut">
              <a:rPr lang="en-US" smtClean="0"/>
              <a:t>11/10/2020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4AFC6F-6D5D-4695-8497-83675F06B3D1}" type="slidenum">
              <a:rPr lang="en-US" smtClean="0"/>
              <a:t>‹#›</a:t>
            </a:fld>
            <a:endParaRPr lang="en-US"/>
          </a:p>
        </p:txBody>
      </p:sp>
    </p:spTree>
    <p:extLst>
      <p:ext uri="{BB962C8B-B14F-4D97-AF65-F5344CB8AC3E}">
        <p14:creationId xmlns:p14="http://schemas.microsoft.com/office/powerpoint/2010/main" val="1123749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blog.revolutionanalytics.com/2016/11/calculating-auc.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4AFC6F-6D5D-4695-8497-83675F06B3D1}" type="slidenum">
              <a:rPr lang="en-US" smtClean="0"/>
              <a:t>1</a:t>
            </a:fld>
            <a:endParaRPr lang="en-US"/>
          </a:p>
        </p:txBody>
      </p:sp>
    </p:spTree>
    <p:extLst>
      <p:ext uri="{BB962C8B-B14F-4D97-AF65-F5344CB8AC3E}">
        <p14:creationId xmlns:p14="http://schemas.microsoft.com/office/powerpoint/2010/main" val="1739165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4AFC6F-6D5D-4695-8497-83675F06B3D1}" type="slidenum">
              <a:rPr lang="en-US" smtClean="0"/>
              <a:t>10</a:t>
            </a:fld>
            <a:endParaRPr lang="en-US"/>
          </a:p>
        </p:txBody>
      </p:sp>
    </p:spTree>
    <p:extLst>
      <p:ext uri="{BB962C8B-B14F-4D97-AF65-F5344CB8AC3E}">
        <p14:creationId xmlns:p14="http://schemas.microsoft.com/office/powerpoint/2010/main" val="77785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all points are given the same score. The black line correctly represents this situation with a diagonal. The turtle mistakenly thinks order matters, and traces out meaningless steps.</a:t>
            </a:r>
          </a:p>
        </p:txBody>
      </p:sp>
      <p:sp>
        <p:nvSpPr>
          <p:cNvPr id="4" name="Slide Number Placeholder 3"/>
          <p:cNvSpPr>
            <a:spLocks noGrp="1"/>
          </p:cNvSpPr>
          <p:nvPr>
            <p:ph type="sldNum" sz="quarter" idx="10"/>
          </p:nvPr>
        </p:nvSpPr>
        <p:spPr/>
        <p:txBody>
          <a:bodyPr/>
          <a:lstStyle/>
          <a:p>
            <a:fld id="{AA4AFC6F-6D5D-4695-8497-83675F06B3D1}" type="slidenum">
              <a:rPr lang="en-US" smtClean="0"/>
              <a:t>11</a:t>
            </a:fld>
            <a:endParaRPr lang="en-US"/>
          </a:p>
        </p:txBody>
      </p:sp>
    </p:spTree>
    <p:extLst>
      <p:ext uri="{BB962C8B-B14F-4D97-AF65-F5344CB8AC3E}">
        <p14:creationId xmlns:p14="http://schemas.microsoft.com/office/powerpoint/2010/main" val="3686316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plot is from simulated data where body mass index is predictive of a disease (like diabetes, except that the real correlation is probably not this clean.)</a:t>
            </a:r>
          </a:p>
          <a:p>
            <a:endParaRPr lang="en-US" dirty="0"/>
          </a:p>
          <a:p>
            <a:r>
              <a:rPr lang="en-US" dirty="0"/>
              <a:t>When the predictor (BMI) is reported by group (super obese, severely obese, moderately obese, </a:t>
            </a:r>
            <a:r>
              <a:rPr lang="en-US" dirty="0" err="1"/>
              <a:t>etc</a:t>
            </a:r>
            <a:r>
              <a:rPr lang="en-US" dirty="0"/>
              <a:t>), all cases in that group have the same prediction; each group is represented by a diagonal line that connects to the cumulative (FPR, TPR) point representing the contribution of the entire group.</a:t>
            </a:r>
          </a:p>
        </p:txBody>
      </p:sp>
      <p:sp>
        <p:nvSpPr>
          <p:cNvPr id="4" name="Slide Number Placeholder 3"/>
          <p:cNvSpPr>
            <a:spLocks noGrp="1"/>
          </p:cNvSpPr>
          <p:nvPr>
            <p:ph type="sldNum" sz="quarter" idx="10"/>
          </p:nvPr>
        </p:nvSpPr>
        <p:spPr/>
        <p:txBody>
          <a:bodyPr/>
          <a:lstStyle/>
          <a:p>
            <a:fld id="{61616B42-DD8F-48F1-8708-34CAF0BF0882}" type="slidenum">
              <a:rPr lang="en-US" smtClean="0"/>
              <a:t>12</a:t>
            </a:fld>
            <a:endParaRPr lang="en-US"/>
          </a:p>
        </p:txBody>
      </p:sp>
    </p:spTree>
    <p:extLst>
      <p:ext uri="{BB962C8B-B14F-4D97-AF65-F5344CB8AC3E}">
        <p14:creationId xmlns:p14="http://schemas.microsoft.com/office/powerpoint/2010/main" val="2210679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Rounding the scores also creates groups of cases with tied scores, and leads to diagonal lines in the ROC curve.</a:t>
            </a:r>
          </a:p>
        </p:txBody>
      </p:sp>
      <p:sp>
        <p:nvSpPr>
          <p:cNvPr id="4" name="Slide Number Placeholder 3"/>
          <p:cNvSpPr>
            <a:spLocks noGrp="1"/>
          </p:cNvSpPr>
          <p:nvPr>
            <p:ph type="sldNum" sz="quarter" idx="10"/>
          </p:nvPr>
        </p:nvSpPr>
        <p:spPr/>
        <p:txBody>
          <a:bodyPr/>
          <a:lstStyle/>
          <a:p>
            <a:fld id="{AA4AFC6F-6D5D-4695-8497-83675F06B3D1}" type="slidenum">
              <a:rPr lang="en-US" smtClean="0"/>
              <a:t>13</a:t>
            </a:fld>
            <a:endParaRPr lang="en-US"/>
          </a:p>
        </p:txBody>
      </p:sp>
    </p:spTree>
    <p:extLst>
      <p:ext uri="{BB962C8B-B14F-4D97-AF65-F5344CB8AC3E}">
        <p14:creationId xmlns:p14="http://schemas.microsoft.com/office/powerpoint/2010/main" val="1354273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trees are a classical machine learning approach. All cases are placed into one of the leaves, and the predicted outcome for a new case is the average outcome that its leaf received in the training set.</a:t>
            </a:r>
          </a:p>
        </p:txBody>
      </p:sp>
      <p:sp>
        <p:nvSpPr>
          <p:cNvPr id="4" name="Slide Number Placeholder 3"/>
          <p:cNvSpPr>
            <a:spLocks noGrp="1"/>
          </p:cNvSpPr>
          <p:nvPr>
            <p:ph type="sldNum" sz="quarter" idx="10"/>
          </p:nvPr>
        </p:nvSpPr>
        <p:spPr/>
        <p:txBody>
          <a:bodyPr/>
          <a:lstStyle/>
          <a:p>
            <a:fld id="{AA4AFC6F-6D5D-4695-8497-83675F06B3D1}" type="slidenum">
              <a:rPr lang="en-US" smtClean="0"/>
              <a:t>14</a:t>
            </a:fld>
            <a:endParaRPr lang="en-US"/>
          </a:p>
        </p:txBody>
      </p:sp>
    </p:spTree>
    <p:extLst>
      <p:ext uri="{BB962C8B-B14F-4D97-AF65-F5344CB8AC3E}">
        <p14:creationId xmlns:p14="http://schemas.microsoft.com/office/powerpoint/2010/main" val="3674060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4AFC6F-6D5D-4695-8497-83675F06B3D1}" type="slidenum">
              <a:rPr lang="en-US" smtClean="0"/>
              <a:t>15</a:t>
            </a:fld>
            <a:endParaRPr lang="en-US"/>
          </a:p>
        </p:txBody>
      </p:sp>
    </p:spTree>
    <p:extLst>
      <p:ext uri="{BB962C8B-B14F-4D97-AF65-F5344CB8AC3E}">
        <p14:creationId xmlns:p14="http://schemas.microsoft.com/office/powerpoint/2010/main" val="1313755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 R code, in case you want to try this at home:</a:t>
            </a:r>
          </a:p>
          <a:p>
            <a:endParaRPr lang="en-US" sz="1000" dirty="0"/>
          </a:p>
          <a:p>
            <a:endParaRPr lang="en-US" sz="1000" dirty="0"/>
          </a:p>
          <a:p>
            <a:endParaRPr lang="en-US" sz="1000" dirty="0"/>
          </a:p>
          <a:p>
            <a:r>
              <a:rPr lang="en-US" sz="1000" dirty="0"/>
              <a:t>mu1 &lt;- 38</a:t>
            </a:r>
          </a:p>
          <a:p>
            <a:r>
              <a:rPr lang="en-US" sz="1000" dirty="0"/>
              <a:t>sigma1 &lt;- 4</a:t>
            </a:r>
          </a:p>
          <a:p>
            <a:r>
              <a:rPr lang="en-US" sz="1000" dirty="0"/>
              <a:t>mu2 &lt;- 45</a:t>
            </a:r>
          </a:p>
          <a:p>
            <a:r>
              <a:rPr lang="en-US" sz="1000" dirty="0"/>
              <a:t>sigma2 &lt;- 9</a:t>
            </a:r>
          </a:p>
          <a:p>
            <a:endParaRPr lang="en-US" sz="1000" dirty="0"/>
          </a:p>
          <a:p>
            <a:r>
              <a:rPr lang="en-US" sz="1000" dirty="0"/>
              <a:t>x &lt;- </a:t>
            </a:r>
            <a:r>
              <a:rPr lang="en-US" sz="1000" dirty="0" err="1"/>
              <a:t>seq</a:t>
            </a:r>
            <a:r>
              <a:rPr lang="en-US" sz="1000" dirty="0"/>
              <a:t>(0, 80, length=1000)</a:t>
            </a:r>
          </a:p>
          <a:p>
            <a:r>
              <a:rPr lang="en-US" sz="1000" dirty="0"/>
              <a:t>y1 &lt;- </a:t>
            </a:r>
            <a:r>
              <a:rPr lang="en-US" sz="1000" dirty="0" err="1"/>
              <a:t>dnorm</a:t>
            </a:r>
            <a:r>
              <a:rPr lang="en-US" sz="1000" dirty="0"/>
              <a:t>(x, mean=mu1, </a:t>
            </a:r>
            <a:r>
              <a:rPr lang="en-US" sz="1000" dirty="0" err="1"/>
              <a:t>sd</a:t>
            </a:r>
            <a:r>
              <a:rPr lang="en-US" sz="1000" dirty="0"/>
              <a:t>=sigma1)</a:t>
            </a:r>
          </a:p>
          <a:p>
            <a:r>
              <a:rPr lang="en-US" sz="1000" dirty="0"/>
              <a:t>y2 &lt;- </a:t>
            </a:r>
            <a:r>
              <a:rPr lang="en-US" sz="1000" dirty="0" err="1"/>
              <a:t>dnorm</a:t>
            </a:r>
            <a:r>
              <a:rPr lang="en-US" sz="1000" dirty="0"/>
              <a:t>(x, mean=mu2, </a:t>
            </a:r>
            <a:r>
              <a:rPr lang="en-US" sz="1000" dirty="0" err="1"/>
              <a:t>sd</a:t>
            </a:r>
            <a:r>
              <a:rPr lang="en-US" sz="1000" dirty="0"/>
              <a:t>=sigma2)</a:t>
            </a:r>
          </a:p>
          <a:p>
            <a:endParaRPr lang="en-US" sz="1000" dirty="0"/>
          </a:p>
          <a:p>
            <a:r>
              <a:rPr lang="en-US" sz="1000" dirty="0"/>
              <a:t>plot(x, y1, type='l')</a:t>
            </a:r>
          </a:p>
          <a:p>
            <a:r>
              <a:rPr lang="en-US" sz="1000" dirty="0"/>
              <a:t>lines(x, y2, col="red")</a:t>
            </a:r>
          </a:p>
          <a:p>
            <a:endParaRPr lang="en-US" sz="1000" dirty="0"/>
          </a:p>
          <a:p>
            <a:r>
              <a:rPr lang="en-US" sz="1000" dirty="0"/>
              <a:t>## this is the ROC curve</a:t>
            </a:r>
          </a:p>
          <a:p>
            <a:r>
              <a:rPr lang="en-US" sz="1000" dirty="0"/>
              <a:t>plot(</a:t>
            </a:r>
            <a:r>
              <a:rPr lang="en-US" sz="1000" dirty="0" err="1"/>
              <a:t>pnorm</a:t>
            </a:r>
            <a:r>
              <a:rPr lang="en-US" sz="1000" dirty="0"/>
              <a:t>(x, mean=mu2, </a:t>
            </a:r>
            <a:r>
              <a:rPr lang="en-US" sz="1000" dirty="0" err="1"/>
              <a:t>sd</a:t>
            </a:r>
            <a:r>
              <a:rPr lang="en-US" sz="1000" dirty="0"/>
              <a:t>=sigma2), </a:t>
            </a:r>
            <a:r>
              <a:rPr lang="en-US" sz="1000" dirty="0" err="1"/>
              <a:t>pnorm</a:t>
            </a:r>
            <a:r>
              <a:rPr lang="en-US" sz="1000" dirty="0"/>
              <a:t>(x, mean=mu1, </a:t>
            </a:r>
            <a:r>
              <a:rPr lang="en-US" sz="1000" dirty="0" err="1"/>
              <a:t>sd</a:t>
            </a:r>
            <a:r>
              <a:rPr lang="en-US" sz="1000" dirty="0"/>
              <a:t>=sigma1), type='l')</a:t>
            </a:r>
          </a:p>
          <a:p>
            <a:endParaRPr lang="en-US" sz="1000" dirty="0"/>
          </a:p>
        </p:txBody>
      </p:sp>
      <p:sp>
        <p:nvSpPr>
          <p:cNvPr id="4" name="Slide Number Placeholder 3"/>
          <p:cNvSpPr>
            <a:spLocks noGrp="1"/>
          </p:cNvSpPr>
          <p:nvPr>
            <p:ph type="sldNum" sz="quarter" idx="10"/>
          </p:nvPr>
        </p:nvSpPr>
        <p:spPr/>
        <p:txBody>
          <a:bodyPr/>
          <a:lstStyle/>
          <a:p>
            <a:fld id="{AA4AFC6F-6D5D-4695-8497-83675F06B3D1}" type="slidenum">
              <a:rPr lang="en-US" smtClean="0"/>
              <a:t>16</a:t>
            </a:fld>
            <a:endParaRPr lang="en-US"/>
          </a:p>
        </p:txBody>
      </p:sp>
    </p:spTree>
    <p:extLst>
      <p:ext uri="{BB962C8B-B14F-4D97-AF65-F5344CB8AC3E}">
        <p14:creationId xmlns:p14="http://schemas.microsoft.com/office/powerpoint/2010/main" val="445519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4AFC6F-6D5D-4695-8497-83675F06B3D1}" type="slidenum">
              <a:rPr lang="en-US" smtClean="0"/>
              <a:t>17</a:t>
            </a:fld>
            <a:endParaRPr lang="en-US"/>
          </a:p>
        </p:txBody>
      </p:sp>
    </p:spTree>
    <p:extLst>
      <p:ext uri="{BB962C8B-B14F-4D97-AF65-F5344CB8AC3E}">
        <p14:creationId xmlns:p14="http://schemas.microsoft.com/office/powerpoint/2010/main" val="1256267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4AFC6F-6D5D-4695-8497-83675F06B3D1}" type="slidenum">
              <a:rPr lang="en-US" smtClean="0"/>
              <a:t>18</a:t>
            </a:fld>
            <a:endParaRPr lang="en-US"/>
          </a:p>
        </p:txBody>
      </p:sp>
    </p:spTree>
    <p:extLst>
      <p:ext uri="{BB962C8B-B14F-4D97-AF65-F5344CB8AC3E}">
        <p14:creationId xmlns:p14="http://schemas.microsoft.com/office/powerpoint/2010/main" val="1095493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4AFC6F-6D5D-4695-8497-83675F06B3D1}" type="slidenum">
              <a:rPr lang="en-US" smtClean="0"/>
              <a:t>19</a:t>
            </a:fld>
            <a:endParaRPr lang="en-US"/>
          </a:p>
        </p:txBody>
      </p:sp>
    </p:spTree>
    <p:extLst>
      <p:ext uri="{BB962C8B-B14F-4D97-AF65-F5344CB8AC3E}">
        <p14:creationId xmlns:p14="http://schemas.microsoft.com/office/powerpoint/2010/main" val="2374166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4AFC6F-6D5D-4695-8497-83675F06B3D1}" type="slidenum">
              <a:rPr lang="en-US" smtClean="0"/>
              <a:t>2</a:t>
            </a:fld>
            <a:endParaRPr lang="en-US"/>
          </a:p>
        </p:txBody>
      </p:sp>
    </p:spTree>
    <p:extLst>
      <p:ext uri="{BB962C8B-B14F-4D97-AF65-F5344CB8AC3E}">
        <p14:creationId xmlns:p14="http://schemas.microsoft.com/office/powerpoint/2010/main" val="4078800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479131"/>
          </a:xfrm>
        </p:spPr>
        <p:txBody>
          <a:bodyPr/>
          <a:lstStyle/>
          <a:p>
            <a:r>
              <a:rPr lang="en-US" dirty="0"/>
              <a:t>This curve shows the results of survival on the Titanic. In a cumulative gain curve, the x-axis is the whole population, sorted with the highest scores on the left. The y-axis is the percent of the positive cases that have been discovered.</a:t>
            </a:r>
          </a:p>
          <a:p>
            <a:endParaRPr lang="en-US" dirty="0"/>
          </a:p>
          <a:p>
            <a:r>
              <a:rPr lang="en-US" dirty="0"/>
              <a:t>The faint gray line shows what the performance of a hypothetical perfect classifier would look like on this plot. Since 38% of the passengers survived, a perfect classifier would put all of the survivors in one group (who all survive), at the top 38% of the population, and everybody else in a second group (with no chance of survival). The light gray curve thus rises steadily for the first 38%, after which there are no more survivors to be found, and the curve goes flat. A “perfect classifier” plot always has two segments; a steeply rising part for positive cases, and a flat part for negatives.</a:t>
            </a:r>
          </a:p>
          <a:p>
            <a:endParaRPr lang="en-US" dirty="0"/>
          </a:p>
          <a:p>
            <a:r>
              <a:rPr lang="en-US" dirty="0"/>
              <a:t>The decision tree model is not perfect; there are some people in the highest-scoring group (though not many) who do not survive, and some in the lowest-scoring group who do survive (though not many). There are also several groups in between with very mixed outcomes.</a:t>
            </a:r>
          </a:p>
          <a:p>
            <a:endParaRPr lang="en-US" dirty="0"/>
          </a:p>
          <a:p>
            <a:r>
              <a:rPr lang="en-US" dirty="0"/>
              <a:t>If the proportion of positive outcomes were lower (say, if only 1% of the passengers survived), then the plot for the hypothetical “perfect classifier” would look more square (the part for the positive cases would be steeper) because all the positives are in a smaller part of the population. As the proportion of positive cases gets smaller, the cumulative gain curve looks more and more like an ROC curve.</a:t>
            </a:r>
          </a:p>
        </p:txBody>
      </p:sp>
      <p:sp>
        <p:nvSpPr>
          <p:cNvPr id="4" name="Slide Number Placeholder 3"/>
          <p:cNvSpPr>
            <a:spLocks noGrp="1"/>
          </p:cNvSpPr>
          <p:nvPr>
            <p:ph type="sldNum" sz="quarter" idx="10"/>
          </p:nvPr>
        </p:nvSpPr>
        <p:spPr/>
        <p:txBody>
          <a:bodyPr/>
          <a:lstStyle/>
          <a:p>
            <a:fld id="{AA4AFC6F-6D5D-4695-8497-83675F06B3D1}" type="slidenum">
              <a:rPr lang="en-US" smtClean="0"/>
              <a:t>20</a:t>
            </a:fld>
            <a:endParaRPr lang="en-US"/>
          </a:p>
        </p:txBody>
      </p:sp>
    </p:spTree>
    <p:extLst>
      <p:ext uri="{BB962C8B-B14F-4D97-AF65-F5344CB8AC3E}">
        <p14:creationId xmlns:p14="http://schemas.microsoft.com/office/powerpoint/2010/main" val="34781747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479131"/>
          </a:xfrm>
        </p:spPr>
        <p:txBody>
          <a:bodyPr/>
          <a:lstStyle/>
          <a:p>
            <a:r>
              <a:rPr lang="en-US" dirty="0"/>
              <a:t>This curve shows the results of survival on the Titanic. In a cumulative gain curve, the x-axis is the whole population, sorted with the highest scores on the left. The y-axis is the percent of the positive cases that have been discovered.</a:t>
            </a:r>
          </a:p>
          <a:p>
            <a:endParaRPr lang="en-US" dirty="0"/>
          </a:p>
          <a:p>
            <a:r>
              <a:rPr lang="en-US" dirty="0"/>
              <a:t>The faint gray line shows what the performance of a hypothetical perfect classifier would look like on this plot. Since 38% of the passengers survived, a perfect classifier would put all of the survivors in one group (who all survive), at the top 38% of the population, and everybody else in a second group (with no chance of survival). The light gray curve thus rises steadily for the first 38%, after which there are no more survivors to be found, and the curve goes flat. A “perfect classifier” plot always has two segments; a steeply rising part for positive cases, and a flat part for negatives.</a:t>
            </a:r>
          </a:p>
          <a:p>
            <a:endParaRPr lang="en-US" dirty="0"/>
          </a:p>
          <a:p>
            <a:r>
              <a:rPr lang="en-US" dirty="0"/>
              <a:t>The decision tree model is not perfect; there are some people in the highest-scoring group (though not many) who do not survive, and some in the lowest-scoring group who do survive (though not many). There are also several groups in between with very mixed outcomes.</a:t>
            </a:r>
          </a:p>
          <a:p>
            <a:endParaRPr lang="en-US" dirty="0"/>
          </a:p>
          <a:p>
            <a:r>
              <a:rPr lang="en-US" dirty="0"/>
              <a:t>If the proportion of positive outcomes were lower (say, if only 1% of the passengers survived), then the plot for the hypothetical “perfect classifier” would look more square (the part for the positive cases would be steeper) because all the positives are in a smaller part of the population. As the proportion of positive cases gets smaller, the cumulative gain curve looks more and more like an ROC curve.</a:t>
            </a:r>
          </a:p>
        </p:txBody>
      </p:sp>
      <p:sp>
        <p:nvSpPr>
          <p:cNvPr id="4" name="Slide Number Placeholder 3"/>
          <p:cNvSpPr>
            <a:spLocks noGrp="1"/>
          </p:cNvSpPr>
          <p:nvPr>
            <p:ph type="sldNum" sz="quarter" idx="10"/>
          </p:nvPr>
        </p:nvSpPr>
        <p:spPr/>
        <p:txBody>
          <a:bodyPr/>
          <a:lstStyle/>
          <a:p>
            <a:fld id="{AA4AFC6F-6D5D-4695-8497-83675F06B3D1}" type="slidenum">
              <a:rPr lang="en-US" smtClean="0"/>
              <a:t>21</a:t>
            </a:fld>
            <a:endParaRPr lang="en-US"/>
          </a:p>
        </p:txBody>
      </p:sp>
    </p:spTree>
    <p:extLst>
      <p:ext uri="{BB962C8B-B14F-4D97-AF65-F5344CB8AC3E}">
        <p14:creationId xmlns:p14="http://schemas.microsoft.com/office/powerpoint/2010/main" val="3478174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4AFC6F-6D5D-4695-8497-83675F06B3D1}" type="slidenum">
              <a:rPr lang="en-US" smtClean="0"/>
              <a:t>23</a:t>
            </a:fld>
            <a:endParaRPr lang="en-US"/>
          </a:p>
        </p:txBody>
      </p:sp>
    </p:spTree>
    <p:extLst>
      <p:ext uri="{BB962C8B-B14F-4D97-AF65-F5344CB8AC3E}">
        <p14:creationId xmlns:p14="http://schemas.microsoft.com/office/powerpoint/2010/main" val="1239671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plots from the blog post on “</a:t>
            </a:r>
            <a:r>
              <a:rPr lang="en-US" dirty="0">
                <a:solidFill>
                  <a:srgbClr val="000000"/>
                </a:solidFill>
                <a:latin typeface="Segoe"/>
                <a:hlinkClick r:id="rId3"/>
              </a:rPr>
              <a:t>Calculating AUC</a:t>
            </a:r>
            <a:r>
              <a:rPr lang="en-US" dirty="0"/>
              <a:t>” that illustrate how AUC relates to probability. On the left is the figure for the “full resolution” data, where there are no ties, and on the right is the figure for the dataset where scores have been rounded so that we have sets of cases with tied scores. In each figure we first generate a matrix where each row represents one of the positive cases, sorted so the highest score is in the row at the bottom. The columns in this matrix represent negative cases, sorted so that the highest score among these negative cases is at the left. Each cell in the matrix is assigned a value of 1 if the positive case for its row has a higher score than the negative case for its column, 0 if the positive case for the row has a lower score than the negative case for the column, and 0.5 if they are tied. The average value for the entire matrix is the AUC.</a:t>
            </a:r>
          </a:p>
          <a:p>
            <a:endParaRPr lang="en-US" dirty="0"/>
          </a:p>
          <a:p>
            <a:r>
              <a:rPr lang="en-US" dirty="0"/>
              <a:t>ROC curves were calculated using the standard method, and plotted on top of the image of the matrix (after a little scaling and shifting to get the points to line up with the edges of the cells…)</a:t>
            </a:r>
          </a:p>
          <a:p>
            <a:endParaRPr lang="en-US" dirty="0"/>
          </a:p>
          <a:p>
            <a:r>
              <a:rPr lang="en-US" dirty="0"/>
              <a:t>This approach for finding (and visualizing) the AUC should make the probabilistic interpretation clear: AUC is the probability that a randomly chosen positive case will have a higher score than a randomly chosen negative case.</a:t>
            </a:r>
          </a:p>
        </p:txBody>
      </p:sp>
      <p:sp>
        <p:nvSpPr>
          <p:cNvPr id="4" name="Slide Number Placeholder 3"/>
          <p:cNvSpPr>
            <a:spLocks noGrp="1"/>
          </p:cNvSpPr>
          <p:nvPr>
            <p:ph type="sldNum" sz="quarter" idx="10"/>
          </p:nvPr>
        </p:nvSpPr>
        <p:spPr/>
        <p:txBody>
          <a:bodyPr/>
          <a:lstStyle/>
          <a:p>
            <a:fld id="{C2C8A56A-F151-4986-A2D1-897E623084F0}" type="slidenum">
              <a:rPr lang="en-US" smtClean="0"/>
              <a:t>24</a:t>
            </a:fld>
            <a:endParaRPr lang="en-US"/>
          </a:p>
        </p:txBody>
      </p:sp>
    </p:spTree>
    <p:extLst>
      <p:ext uri="{BB962C8B-B14F-4D97-AF65-F5344CB8AC3E}">
        <p14:creationId xmlns:p14="http://schemas.microsoft.com/office/powerpoint/2010/main" val="2399523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4AFC6F-6D5D-4695-8497-83675F06B3D1}" type="slidenum">
              <a:rPr lang="en-US" smtClean="0"/>
              <a:t>25</a:t>
            </a:fld>
            <a:endParaRPr lang="en-US"/>
          </a:p>
        </p:txBody>
      </p:sp>
    </p:spTree>
    <p:extLst>
      <p:ext uri="{BB962C8B-B14F-4D97-AF65-F5344CB8AC3E}">
        <p14:creationId xmlns:p14="http://schemas.microsoft.com/office/powerpoint/2010/main" val="1518957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plot(1:nrow(</a:t>
            </a:r>
            <a:r>
              <a:rPr lang="en-US" dirty="0" err="1"/>
              <a:t>glm_simple_roc</a:t>
            </a:r>
            <a:r>
              <a:rPr lang="en-US" dirty="0"/>
              <a:t>), rep(1, </a:t>
            </a:r>
            <a:r>
              <a:rPr lang="en-US" dirty="0" err="1"/>
              <a:t>nrow</a:t>
            </a:r>
            <a:r>
              <a:rPr lang="en-US" dirty="0"/>
              <a:t>(</a:t>
            </a:r>
            <a:r>
              <a:rPr lang="en-US" dirty="0" err="1"/>
              <a:t>glm_simple_roc</a:t>
            </a:r>
            <a:r>
              <a:rPr lang="en-US" dirty="0"/>
              <a:t>)), col=1+glm_simple_roc$labels, </a:t>
            </a:r>
            <a:r>
              <a:rPr lang="en-US" dirty="0" err="1"/>
              <a:t>bg</a:t>
            </a:r>
            <a:r>
              <a:rPr lang="en-US" dirty="0"/>
              <a:t>=1+glm_simple_roc$labels, </a:t>
            </a:r>
            <a:r>
              <a:rPr lang="en-US" dirty="0" err="1"/>
              <a:t>pch</a:t>
            </a:r>
            <a:r>
              <a:rPr lang="en-US" dirty="0"/>
              <a:t>=21)</a:t>
            </a:r>
          </a:p>
          <a:p>
            <a:endParaRPr lang="en-US" dirty="0"/>
          </a:p>
          <a:p>
            <a:r>
              <a:rPr lang="en-US" dirty="0"/>
              <a:t>plot(1:nrow(</a:t>
            </a:r>
            <a:r>
              <a:rPr lang="en-US" dirty="0" err="1"/>
              <a:t>glm_simple_roc</a:t>
            </a:r>
            <a:r>
              <a:rPr lang="en-US" dirty="0"/>
              <a:t>), rep(1, </a:t>
            </a:r>
            <a:r>
              <a:rPr lang="en-US" dirty="0" err="1"/>
              <a:t>nrow</a:t>
            </a:r>
            <a:r>
              <a:rPr lang="en-US" dirty="0"/>
              <a:t>(</a:t>
            </a:r>
            <a:r>
              <a:rPr lang="en-US" dirty="0" err="1"/>
              <a:t>glm_simple_roc</a:t>
            </a:r>
            <a:r>
              <a:rPr lang="en-US" dirty="0"/>
              <a:t>)), col=2*</a:t>
            </a:r>
            <a:r>
              <a:rPr lang="en-US" dirty="0" err="1"/>
              <a:t>glm_simple_roc$labels</a:t>
            </a:r>
            <a:r>
              <a:rPr lang="en-US" dirty="0"/>
              <a:t>, </a:t>
            </a:r>
            <a:r>
              <a:rPr lang="en-US" dirty="0" err="1"/>
              <a:t>bg</a:t>
            </a:r>
            <a:r>
              <a:rPr lang="en-US" dirty="0"/>
              <a:t>=2*</a:t>
            </a:r>
            <a:r>
              <a:rPr lang="en-US" dirty="0" err="1"/>
              <a:t>glm_simple_roc$labels</a:t>
            </a:r>
            <a:r>
              <a:rPr lang="en-US" dirty="0"/>
              <a:t>, </a:t>
            </a:r>
            <a:r>
              <a:rPr lang="en-US" dirty="0" err="1"/>
              <a:t>pch</a:t>
            </a:r>
            <a:r>
              <a:rPr lang="en-US" dirty="0"/>
              <a:t>=21)</a:t>
            </a:r>
          </a:p>
          <a:p>
            <a:endParaRPr lang="en-US" dirty="0"/>
          </a:p>
          <a:p>
            <a:r>
              <a:rPr lang="en-US" dirty="0"/>
              <a:t>col &lt;- ((glm_simple_roc$labels+1) %% 2)</a:t>
            </a:r>
          </a:p>
          <a:p>
            <a:r>
              <a:rPr lang="en-US" dirty="0"/>
              <a:t>plot(1:nrow(</a:t>
            </a:r>
            <a:r>
              <a:rPr lang="en-US" dirty="0" err="1"/>
              <a:t>glm_simple_roc</a:t>
            </a:r>
            <a:r>
              <a:rPr lang="en-US" dirty="0"/>
              <a:t>), rep(1, </a:t>
            </a:r>
            <a:r>
              <a:rPr lang="en-US" dirty="0" err="1"/>
              <a:t>nrow</a:t>
            </a:r>
            <a:r>
              <a:rPr lang="en-US" dirty="0"/>
              <a:t>(</a:t>
            </a:r>
            <a:r>
              <a:rPr lang="en-US" dirty="0" err="1"/>
              <a:t>glm_simple_roc</a:t>
            </a:r>
            <a:r>
              <a:rPr lang="en-US" dirty="0"/>
              <a:t>)), col=col, </a:t>
            </a:r>
            <a:r>
              <a:rPr lang="en-US" dirty="0" err="1"/>
              <a:t>bg</a:t>
            </a:r>
            <a:r>
              <a:rPr lang="en-US" dirty="0"/>
              <a:t>=col, </a:t>
            </a:r>
            <a:r>
              <a:rPr lang="en-US" dirty="0" err="1"/>
              <a:t>pch</a:t>
            </a:r>
            <a:r>
              <a:rPr lang="en-US" dirty="0"/>
              <a:t>=21)</a:t>
            </a:r>
          </a:p>
        </p:txBody>
      </p:sp>
      <p:sp>
        <p:nvSpPr>
          <p:cNvPr id="4" name="Slide Number Placeholder 3"/>
          <p:cNvSpPr>
            <a:spLocks noGrp="1"/>
          </p:cNvSpPr>
          <p:nvPr>
            <p:ph type="sldNum" sz="quarter" idx="10"/>
          </p:nvPr>
        </p:nvSpPr>
        <p:spPr/>
        <p:txBody>
          <a:bodyPr/>
          <a:lstStyle/>
          <a:p>
            <a:fld id="{AA4AFC6F-6D5D-4695-8497-83675F06B3D1}" type="slidenum">
              <a:rPr lang="en-US" smtClean="0"/>
              <a:t>26</a:t>
            </a:fld>
            <a:endParaRPr lang="en-US"/>
          </a:p>
        </p:txBody>
      </p:sp>
    </p:spTree>
    <p:extLst>
      <p:ext uri="{BB962C8B-B14F-4D97-AF65-F5344CB8AC3E}">
        <p14:creationId xmlns:p14="http://schemas.microsoft.com/office/powerpoint/2010/main" val="10172642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simple data set we use for most of the examples in the blog post. The `prediction` vector holds the fake scores, which are just assigned so that the cases will be ranked in the order they started with. We add a minor complication by having two of the cases (one positive and one negative) have tied scores.</a:t>
            </a:r>
          </a:p>
          <a:p>
            <a:endParaRPr lang="en-US" dirty="0"/>
          </a:p>
          <a:p>
            <a:r>
              <a:rPr lang="en-US" dirty="0"/>
              <a:t>In the first pass at a function to use this relationship to calculate AUC from the U statistic we just take the statistic value from the result of the `</a:t>
            </a:r>
            <a:r>
              <a:rPr lang="en-US" dirty="0" err="1"/>
              <a:t>wilcox.test</a:t>
            </a:r>
            <a:r>
              <a:rPr lang="en-US" dirty="0"/>
              <a:t>` function. We get the same AUC value as the “official” version on the previous slide.</a:t>
            </a:r>
          </a:p>
        </p:txBody>
      </p:sp>
      <p:sp>
        <p:nvSpPr>
          <p:cNvPr id="4" name="Slide Number Placeholder 3"/>
          <p:cNvSpPr>
            <a:spLocks noGrp="1"/>
          </p:cNvSpPr>
          <p:nvPr>
            <p:ph type="sldNum" sz="quarter" idx="10"/>
          </p:nvPr>
        </p:nvSpPr>
        <p:spPr/>
        <p:txBody>
          <a:bodyPr/>
          <a:lstStyle/>
          <a:p>
            <a:fld id="{C2C8A56A-F151-4986-A2D1-897E623084F0}" type="slidenum">
              <a:rPr lang="en-US" smtClean="0"/>
              <a:t>27</a:t>
            </a:fld>
            <a:endParaRPr lang="en-US"/>
          </a:p>
        </p:txBody>
      </p:sp>
    </p:spTree>
    <p:extLst>
      <p:ext uri="{BB962C8B-B14F-4D97-AF65-F5344CB8AC3E}">
        <p14:creationId xmlns:p14="http://schemas.microsoft.com/office/powerpoint/2010/main" val="39621673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next version of a function to compute AUC using the U statistic formula. Here we calculate the U statistic directly. It still works.</a:t>
            </a:r>
          </a:p>
        </p:txBody>
      </p:sp>
      <p:sp>
        <p:nvSpPr>
          <p:cNvPr id="4" name="Slide Number Placeholder 3"/>
          <p:cNvSpPr>
            <a:spLocks noGrp="1"/>
          </p:cNvSpPr>
          <p:nvPr>
            <p:ph type="sldNum" sz="quarter" idx="10"/>
          </p:nvPr>
        </p:nvSpPr>
        <p:spPr/>
        <p:txBody>
          <a:bodyPr/>
          <a:lstStyle/>
          <a:p>
            <a:fld id="{C2C8A56A-F151-4986-A2D1-897E623084F0}" type="slidenum">
              <a:rPr lang="en-US" smtClean="0"/>
              <a:t>28</a:t>
            </a:fld>
            <a:endParaRPr lang="en-US"/>
          </a:p>
        </p:txBody>
      </p:sp>
    </p:spTree>
    <p:extLst>
      <p:ext uri="{BB962C8B-B14F-4D97-AF65-F5344CB8AC3E}">
        <p14:creationId xmlns:p14="http://schemas.microsoft.com/office/powerpoint/2010/main" val="1794409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graphical representation of the rank-ordered data.  Each case gets a bar of height 1, and width determined by its rank. The bars are colored by the label (red for negative or green for positive).</a:t>
            </a:r>
          </a:p>
          <a:p>
            <a:endParaRPr lang="en-US" dirty="0"/>
          </a:p>
          <a:p>
            <a:endParaRPr lang="en-US" dirty="0"/>
          </a:p>
          <a:p>
            <a:endParaRPr lang="en-US" dirty="0"/>
          </a:p>
          <a:p>
            <a:endParaRPr lang="en-US" dirty="0"/>
          </a:p>
          <a:p>
            <a:r>
              <a:rPr lang="en-US" dirty="0"/>
              <a:t>If you look closely you’ll see that the ranks in this example are the same as the `prediction` values we started with. Maybe the difference would be more clear if we divided the prediction values by 10 or something…</a:t>
            </a:r>
          </a:p>
        </p:txBody>
      </p:sp>
      <p:sp>
        <p:nvSpPr>
          <p:cNvPr id="4" name="Slide Number Placeholder 3"/>
          <p:cNvSpPr>
            <a:spLocks noGrp="1"/>
          </p:cNvSpPr>
          <p:nvPr>
            <p:ph type="sldNum" sz="quarter" idx="10"/>
          </p:nvPr>
        </p:nvSpPr>
        <p:spPr/>
        <p:txBody>
          <a:bodyPr/>
          <a:lstStyle/>
          <a:p>
            <a:fld id="{C2C8A56A-F151-4986-A2D1-897E623084F0}" type="slidenum">
              <a:rPr lang="en-US" smtClean="0"/>
              <a:t>29</a:t>
            </a:fld>
            <a:endParaRPr lang="en-US"/>
          </a:p>
        </p:txBody>
      </p:sp>
    </p:spTree>
    <p:extLst>
      <p:ext uri="{BB962C8B-B14F-4D97-AF65-F5344CB8AC3E}">
        <p14:creationId xmlns:p14="http://schemas.microsoft.com/office/powerpoint/2010/main" val="37290883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remove the red bars and are left with a stack of green ones. The total area of green is equal to R1, the sum of the ranks of the positive cases.</a:t>
            </a:r>
          </a:p>
        </p:txBody>
      </p:sp>
      <p:sp>
        <p:nvSpPr>
          <p:cNvPr id="4" name="Slide Number Placeholder 3"/>
          <p:cNvSpPr>
            <a:spLocks noGrp="1"/>
          </p:cNvSpPr>
          <p:nvPr>
            <p:ph type="sldNum" sz="quarter" idx="10"/>
          </p:nvPr>
        </p:nvSpPr>
        <p:spPr/>
        <p:txBody>
          <a:bodyPr/>
          <a:lstStyle/>
          <a:p>
            <a:fld id="{C2C8A56A-F151-4986-A2D1-897E623084F0}" type="slidenum">
              <a:rPr lang="en-US" smtClean="0"/>
              <a:t>30</a:t>
            </a:fld>
            <a:endParaRPr lang="en-US"/>
          </a:p>
        </p:txBody>
      </p:sp>
    </p:spTree>
    <p:extLst>
      <p:ext uri="{BB962C8B-B14F-4D97-AF65-F5344CB8AC3E}">
        <p14:creationId xmlns:p14="http://schemas.microsoft.com/office/powerpoint/2010/main" val="1834636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green boxes on the top-left to lower-right diagonal are the ones the test got correct. The red boxes are (type1 and type 2) errors. </a:t>
            </a:r>
          </a:p>
          <a:p>
            <a:endParaRPr lang="en-US" dirty="0"/>
          </a:p>
          <a:p>
            <a:r>
              <a:rPr lang="en-US" dirty="0"/>
              <a:t>Why can’t we just use a simple metric like accuracy (the fraction correct)? Consider when the outcomes are imbalanced, such as in a disease that affects 1% of the population, so 99% of patients are negative for disease. Then a bogus test that always comes back negative will have 99% true negatives and 1% false negatives, so it will be 99% accurate.</a:t>
            </a:r>
          </a:p>
          <a:p>
            <a:endParaRPr lang="en-US" dirty="0"/>
          </a:p>
          <a:p>
            <a:r>
              <a:rPr lang="en-US" dirty="0"/>
              <a:t>This is how cold cures work; almost everyone who takes the cure will get better, even if the cure does nothing.</a:t>
            </a:r>
          </a:p>
        </p:txBody>
      </p:sp>
      <p:sp>
        <p:nvSpPr>
          <p:cNvPr id="4" name="Slide Number Placeholder 3"/>
          <p:cNvSpPr>
            <a:spLocks noGrp="1"/>
          </p:cNvSpPr>
          <p:nvPr>
            <p:ph type="sldNum" sz="quarter" idx="10"/>
          </p:nvPr>
        </p:nvSpPr>
        <p:spPr/>
        <p:txBody>
          <a:bodyPr/>
          <a:lstStyle/>
          <a:p>
            <a:fld id="{AA4AFC6F-6D5D-4695-8497-83675F06B3D1}" type="slidenum">
              <a:rPr lang="en-US" smtClean="0"/>
              <a:t>3</a:t>
            </a:fld>
            <a:endParaRPr lang="en-US"/>
          </a:p>
        </p:txBody>
      </p:sp>
    </p:spTree>
    <p:extLst>
      <p:ext uri="{BB962C8B-B14F-4D97-AF65-F5344CB8AC3E}">
        <p14:creationId xmlns:p14="http://schemas.microsoft.com/office/powerpoint/2010/main" val="23415780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slid the bars so that the right edge forms a perfect </a:t>
            </a:r>
            <a:r>
              <a:rPr lang="en-US" dirty="0" err="1"/>
              <a:t>stairstep</a:t>
            </a:r>
            <a:r>
              <a:rPr lang="en-US" dirty="0"/>
              <a:t> pattern. The area remains the same (still equal to R1).</a:t>
            </a:r>
          </a:p>
        </p:txBody>
      </p:sp>
      <p:sp>
        <p:nvSpPr>
          <p:cNvPr id="4" name="Slide Number Placeholder 3"/>
          <p:cNvSpPr>
            <a:spLocks noGrp="1"/>
          </p:cNvSpPr>
          <p:nvPr>
            <p:ph type="sldNum" sz="quarter" idx="10"/>
          </p:nvPr>
        </p:nvSpPr>
        <p:spPr/>
        <p:txBody>
          <a:bodyPr/>
          <a:lstStyle/>
          <a:p>
            <a:fld id="{C2C8A56A-F151-4986-A2D1-897E623084F0}" type="slidenum">
              <a:rPr lang="en-US" smtClean="0"/>
              <a:t>31</a:t>
            </a:fld>
            <a:endParaRPr lang="en-US"/>
          </a:p>
        </p:txBody>
      </p:sp>
    </p:spTree>
    <p:extLst>
      <p:ext uri="{BB962C8B-B14F-4D97-AF65-F5344CB8AC3E}">
        <p14:creationId xmlns:p14="http://schemas.microsoft.com/office/powerpoint/2010/main" val="10107076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subtract the area under the hatched red square, we are left with U1, the Wilcoxon-Mann-Whitney U statistic.</a:t>
            </a:r>
          </a:p>
          <a:p>
            <a:endParaRPr lang="en-US" dirty="0"/>
          </a:p>
          <a:p>
            <a:endParaRPr lang="en-US" dirty="0"/>
          </a:p>
          <a:p>
            <a:r>
              <a:rPr lang="en-US" dirty="0"/>
              <a:t>In this example n1 and n2 are both equal to 10, so both the red hatched area and the black dashed area are squares. But the black dashed area will only be square if n1 and n2 are equal.</a:t>
            </a:r>
          </a:p>
          <a:p>
            <a:endParaRPr lang="en-US" dirty="0"/>
          </a:p>
        </p:txBody>
      </p:sp>
      <p:sp>
        <p:nvSpPr>
          <p:cNvPr id="4" name="Slide Number Placeholder 3"/>
          <p:cNvSpPr>
            <a:spLocks noGrp="1"/>
          </p:cNvSpPr>
          <p:nvPr>
            <p:ph type="sldNum" sz="quarter" idx="10"/>
          </p:nvPr>
        </p:nvSpPr>
        <p:spPr/>
        <p:txBody>
          <a:bodyPr/>
          <a:lstStyle/>
          <a:p>
            <a:fld id="{C2C8A56A-F151-4986-A2D1-897E623084F0}" type="slidenum">
              <a:rPr lang="en-US" smtClean="0"/>
              <a:t>32</a:t>
            </a:fld>
            <a:endParaRPr lang="en-US"/>
          </a:p>
        </p:txBody>
      </p:sp>
    </p:spTree>
    <p:extLst>
      <p:ext uri="{BB962C8B-B14F-4D97-AF65-F5344CB8AC3E}">
        <p14:creationId xmlns:p14="http://schemas.microsoft.com/office/powerpoint/2010/main" val="3801820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independently calculated an ROC curve for this dataset, re-scaled it so that the true positive rate ranges from 0 to n1 (originally it would range from 0 to 1), and the false positive rate ranges from 0 to n2. When we plot it on top of this figure, it follows along the left edge of our stacked bars, except where the ties occur in the dataset. But we can see that the area of U1 is equal to the area under the scaled ROC curve. That square that differs is split in half diagonally by the ROC curve and vertically for the green bars, but it is still divided exactly in half in both cases.</a:t>
            </a:r>
          </a:p>
          <a:p>
            <a:endParaRPr lang="en-US" dirty="0"/>
          </a:p>
          <a:p>
            <a:r>
              <a:rPr lang="en-US" dirty="0"/>
              <a:t>To calculate AUC from U1, we go the other way, scaling U1 down as a fraction of the n1 * n2 black dashed area.</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2C8A56A-F151-4986-A2D1-897E623084F0}" type="slidenum">
              <a:rPr lang="en-US" smtClean="0"/>
              <a:t>33</a:t>
            </a:fld>
            <a:endParaRPr lang="en-US"/>
          </a:p>
        </p:txBody>
      </p:sp>
    </p:spTree>
    <p:extLst>
      <p:ext uri="{BB962C8B-B14F-4D97-AF65-F5344CB8AC3E}">
        <p14:creationId xmlns:p14="http://schemas.microsoft.com/office/powerpoint/2010/main" val="11423395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is on a bigger dataset, with no ties.</a:t>
            </a:r>
          </a:p>
        </p:txBody>
      </p:sp>
      <p:sp>
        <p:nvSpPr>
          <p:cNvPr id="4" name="Slide Number Placeholder 3"/>
          <p:cNvSpPr>
            <a:spLocks noGrp="1"/>
          </p:cNvSpPr>
          <p:nvPr>
            <p:ph type="sldNum" sz="quarter" idx="10"/>
          </p:nvPr>
        </p:nvSpPr>
        <p:spPr/>
        <p:txBody>
          <a:bodyPr/>
          <a:lstStyle/>
          <a:p>
            <a:fld id="{C2C8A56A-F151-4986-A2D1-897E623084F0}" type="slidenum">
              <a:rPr lang="en-US" smtClean="0"/>
              <a:t>34</a:t>
            </a:fld>
            <a:endParaRPr lang="en-US"/>
          </a:p>
        </p:txBody>
      </p:sp>
    </p:spTree>
    <p:extLst>
      <p:ext uri="{BB962C8B-B14F-4D97-AF65-F5344CB8AC3E}">
        <p14:creationId xmlns:p14="http://schemas.microsoft.com/office/powerpoint/2010/main" val="41573844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there are no ties, the left edge of the stack of green bars forms a perfect (scaled) ROC curve.</a:t>
            </a:r>
          </a:p>
          <a:p>
            <a:endParaRPr lang="en-US" dirty="0"/>
          </a:p>
          <a:p>
            <a:endParaRPr lang="en-US" dirty="0"/>
          </a:p>
          <a:p>
            <a:r>
              <a:rPr lang="en-US" dirty="0"/>
              <a:t>We may have invented the world’s most complicated way to draw an ROC curve!</a:t>
            </a:r>
          </a:p>
        </p:txBody>
      </p:sp>
      <p:sp>
        <p:nvSpPr>
          <p:cNvPr id="4" name="Slide Number Placeholder 3"/>
          <p:cNvSpPr>
            <a:spLocks noGrp="1"/>
          </p:cNvSpPr>
          <p:nvPr>
            <p:ph type="sldNum" sz="quarter" idx="10"/>
          </p:nvPr>
        </p:nvSpPr>
        <p:spPr/>
        <p:txBody>
          <a:bodyPr/>
          <a:lstStyle/>
          <a:p>
            <a:fld id="{C2C8A56A-F151-4986-A2D1-897E623084F0}" type="slidenum">
              <a:rPr lang="en-US" smtClean="0"/>
              <a:t>35</a:t>
            </a:fld>
            <a:endParaRPr lang="en-US"/>
          </a:p>
        </p:txBody>
      </p:sp>
    </p:spTree>
    <p:extLst>
      <p:ext uri="{BB962C8B-B14F-4D97-AF65-F5344CB8AC3E}">
        <p14:creationId xmlns:p14="http://schemas.microsoft.com/office/powerpoint/2010/main" val="1572077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4AFC6F-6D5D-4695-8497-83675F06B3D1}" type="slidenum">
              <a:rPr lang="en-US" smtClean="0"/>
              <a:t>36</a:t>
            </a:fld>
            <a:endParaRPr lang="en-US"/>
          </a:p>
        </p:txBody>
      </p:sp>
    </p:spTree>
    <p:extLst>
      <p:ext uri="{BB962C8B-B14F-4D97-AF65-F5344CB8AC3E}">
        <p14:creationId xmlns:p14="http://schemas.microsoft.com/office/powerpoint/2010/main" val="41767415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from simulated data where y is a cubic function of x.</a:t>
            </a:r>
          </a:p>
          <a:p>
            <a:endParaRPr lang="en-US" dirty="0"/>
          </a:p>
          <a:p>
            <a:r>
              <a:rPr lang="en-US" dirty="0"/>
              <a:t>The black line is the ROC curve for a linear model fitted to y ~ x. The blue line is for a cubic model fitted to a cubic polynomial of x. The green and red lines represent random forest models with different hyperparameters.</a:t>
            </a:r>
          </a:p>
        </p:txBody>
      </p:sp>
      <p:sp>
        <p:nvSpPr>
          <p:cNvPr id="4" name="Slide Number Placeholder 3"/>
          <p:cNvSpPr>
            <a:spLocks noGrp="1"/>
          </p:cNvSpPr>
          <p:nvPr>
            <p:ph type="sldNum" sz="quarter" idx="10"/>
          </p:nvPr>
        </p:nvSpPr>
        <p:spPr/>
        <p:txBody>
          <a:bodyPr/>
          <a:lstStyle/>
          <a:p>
            <a:fld id="{AA4AFC6F-6D5D-4695-8497-83675F06B3D1}" type="slidenum">
              <a:rPr lang="en-US" smtClean="0"/>
              <a:t>37</a:t>
            </a:fld>
            <a:endParaRPr lang="en-US"/>
          </a:p>
        </p:txBody>
      </p:sp>
    </p:spTree>
    <p:extLst>
      <p:ext uri="{BB962C8B-B14F-4D97-AF65-F5344CB8AC3E}">
        <p14:creationId xmlns:p14="http://schemas.microsoft.com/office/powerpoint/2010/main" val="31234864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“Funny Looking ROC Curve In Real Life”: it was from a bug in a machine learning implementation where perfect scores got converted to zeros. This put the very best cases at the end, where the very worst cases should be.</a:t>
            </a:r>
          </a:p>
        </p:txBody>
      </p:sp>
      <p:sp>
        <p:nvSpPr>
          <p:cNvPr id="4" name="Slide Number Placeholder 3"/>
          <p:cNvSpPr>
            <a:spLocks noGrp="1"/>
          </p:cNvSpPr>
          <p:nvPr>
            <p:ph type="sldNum" sz="quarter" idx="10"/>
          </p:nvPr>
        </p:nvSpPr>
        <p:spPr/>
        <p:txBody>
          <a:bodyPr/>
          <a:lstStyle/>
          <a:p>
            <a:fld id="{AA4AFC6F-6D5D-4695-8497-83675F06B3D1}" type="slidenum">
              <a:rPr lang="en-US" smtClean="0"/>
              <a:t>38</a:t>
            </a:fld>
            <a:endParaRPr lang="en-US"/>
          </a:p>
        </p:txBody>
      </p:sp>
    </p:spTree>
    <p:extLst>
      <p:ext uri="{BB962C8B-B14F-4D97-AF65-F5344CB8AC3E}">
        <p14:creationId xmlns:p14="http://schemas.microsoft.com/office/powerpoint/2010/main" val="25930777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Changing the zero scores to ones put the very best cases at the beginning, and gave a better-looking ROC curve (note that this is on the test set, so it was a way of patching the algorithm).</a:t>
            </a:r>
          </a:p>
        </p:txBody>
      </p:sp>
      <p:sp>
        <p:nvSpPr>
          <p:cNvPr id="4" name="Slide Number Placeholder 3"/>
          <p:cNvSpPr>
            <a:spLocks noGrp="1"/>
          </p:cNvSpPr>
          <p:nvPr>
            <p:ph type="sldNum" sz="quarter" idx="10"/>
          </p:nvPr>
        </p:nvSpPr>
        <p:spPr/>
        <p:txBody>
          <a:bodyPr/>
          <a:lstStyle/>
          <a:p>
            <a:fld id="{AA4AFC6F-6D5D-4695-8497-83675F06B3D1}" type="slidenum">
              <a:rPr lang="en-US" smtClean="0"/>
              <a:t>39</a:t>
            </a:fld>
            <a:endParaRPr lang="en-US"/>
          </a:p>
        </p:txBody>
      </p:sp>
    </p:spTree>
    <p:extLst>
      <p:ext uri="{BB962C8B-B14F-4D97-AF65-F5344CB8AC3E}">
        <p14:creationId xmlns:p14="http://schemas.microsoft.com/office/powerpoint/2010/main" val="20982036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more details in the posts at http://blog.revolutionanalytics.com/</a:t>
            </a:r>
          </a:p>
        </p:txBody>
      </p:sp>
      <p:sp>
        <p:nvSpPr>
          <p:cNvPr id="4" name="Slide Number Placeholder 3"/>
          <p:cNvSpPr>
            <a:spLocks noGrp="1"/>
          </p:cNvSpPr>
          <p:nvPr>
            <p:ph type="sldNum" sz="quarter" idx="10"/>
          </p:nvPr>
        </p:nvSpPr>
        <p:spPr/>
        <p:txBody>
          <a:bodyPr/>
          <a:lstStyle/>
          <a:p>
            <a:fld id="{C2C8A56A-F151-4986-A2D1-897E623084F0}" type="slidenum">
              <a:rPr lang="en-US" smtClean="0"/>
              <a:t>40</a:t>
            </a:fld>
            <a:endParaRPr lang="en-US"/>
          </a:p>
        </p:txBody>
      </p:sp>
    </p:spTree>
    <p:extLst>
      <p:ext uri="{BB962C8B-B14F-4D97-AF65-F5344CB8AC3E}">
        <p14:creationId xmlns:p14="http://schemas.microsoft.com/office/powerpoint/2010/main" val="1206401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confusion matrix diagram is linked from many articles in Wikipedia, including those on “Sensitivity and Specificity”, and “Receiver Operating </a:t>
            </a:r>
            <a:r>
              <a:rPr lang="en-US" dirty="0" err="1"/>
              <a:t>Characterisic</a:t>
            </a:r>
            <a:r>
              <a:rPr lang="en-US" dirty="0"/>
              <a:t>”</a:t>
            </a:r>
          </a:p>
        </p:txBody>
      </p:sp>
      <p:sp>
        <p:nvSpPr>
          <p:cNvPr id="4" name="Slide Number Placeholder 3"/>
          <p:cNvSpPr>
            <a:spLocks noGrp="1"/>
          </p:cNvSpPr>
          <p:nvPr>
            <p:ph type="sldNum" sz="quarter" idx="10"/>
          </p:nvPr>
        </p:nvSpPr>
        <p:spPr/>
        <p:txBody>
          <a:bodyPr/>
          <a:lstStyle/>
          <a:p>
            <a:fld id="{AA4AFC6F-6D5D-4695-8497-83675F06B3D1}" type="slidenum">
              <a:rPr lang="en-US" smtClean="0"/>
              <a:t>4</a:t>
            </a:fld>
            <a:endParaRPr lang="en-US"/>
          </a:p>
        </p:txBody>
      </p:sp>
    </p:spTree>
    <p:extLst>
      <p:ext uri="{BB962C8B-B14F-4D97-AF65-F5344CB8AC3E}">
        <p14:creationId xmlns:p14="http://schemas.microsoft.com/office/powerpoint/2010/main" val="33936006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4AFC6F-6D5D-4695-8497-83675F06B3D1}" type="slidenum">
              <a:rPr lang="en-US" smtClean="0"/>
              <a:t>41</a:t>
            </a:fld>
            <a:endParaRPr lang="en-US"/>
          </a:p>
        </p:txBody>
      </p:sp>
    </p:spTree>
    <p:extLst>
      <p:ext uri="{BB962C8B-B14F-4D97-AF65-F5344CB8AC3E}">
        <p14:creationId xmlns:p14="http://schemas.microsoft.com/office/powerpoint/2010/main" val="27138686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4AFC6F-6D5D-4695-8497-83675F06B3D1}" type="slidenum">
              <a:rPr lang="en-US" smtClean="0"/>
              <a:t>42</a:t>
            </a:fld>
            <a:endParaRPr lang="en-US"/>
          </a:p>
        </p:txBody>
      </p:sp>
    </p:spTree>
    <p:extLst>
      <p:ext uri="{BB962C8B-B14F-4D97-AF65-F5344CB8AC3E}">
        <p14:creationId xmlns:p14="http://schemas.microsoft.com/office/powerpoint/2010/main" val="775414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4AFC6F-6D5D-4695-8497-83675F06B3D1}" type="slidenum">
              <a:rPr lang="en-US" smtClean="0"/>
              <a:t>5</a:t>
            </a:fld>
            <a:endParaRPr lang="en-US"/>
          </a:p>
        </p:txBody>
      </p:sp>
    </p:spTree>
    <p:extLst>
      <p:ext uri="{BB962C8B-B14F-4D97-AF65-F5344CB8AC3E}">
        <p14:creationId xmlns:p14="http://schemas.microsoft.com/office/powerpoint/2010/main" val="3936208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4AFC6F-6D5D-4695-8497-83675F06B3D1}" type="slidenum">
              <a:rPr lang="en-US" smtClean="0"/>
              <a:t>6</a:t>
            </a:fld>
            <a:endParaRPr lang="en-US"/>
          </a:p>
        </p:txBody>
      </p:sp>
    </p:spTree>
    <p:extLst>
      <p:ext uri="{BB962C8B-B14F-4D97-AF65-F5344CB8AC3E}">
        <p14:creationId xmlns:p14="http://schemas.microsoft.com/office/powerpoint/2010/main" val="3000959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“turtle graphics” explanation from the first blog post. Once the cases are sorted by their scores, the turtle uses them to plot its course. Starting at (0,0) it reads the sorted labels. If it sees a positive one (red in this figure), it goes up. If it sees a negative(black) case it goes to the right. It scales its steps along each axis so that by the time it has seen all of the positive cases it will be at 1.0 on the y axis, and by the time it has seen all the negative cases it will be at 1.0 on the x axis.</a:t>
            </a:r>
          </a:p>
        </p:txBody>
      </p:sp>
      <p:sp>
        <p:nvSpPr>
          <p:cNvPr id="4" name="Slide Number Placeholder 3"/>
          <p:cNvSpPr>
            <a:spLocks noGrp="1"/>
          </p:cNvSpPr>
          <p:nvPr>
            <p:ph type="sldNum" sz="quarter" idx="10"/>
          </p:nvPr>
        </p:nvSpPr>
        <p:spPr/>
        <p:txBody>
          <a:bodyPr/>
          <a:lstStyle/>
          <a:p>
            <a:fld id="{C2C8A56A-F151-4986-A2D1-897E623084F0}" type="slidenum">
              <a:rPr lang="en-US" smtClean="0"/>
              <a:t>7</a:t>
            </a:fld>
            <a:endParaRPr lang="en-US"/>
          </a:p>
        </p:txBody>
      </p:sp>
    </p:spTree>
    <p:extLst>
      <p:ext uri="{BB962C8B-B14F-4D97-AF65-F5344CB8AC3E}">
        <p14:creationId xmlns:p14="http://schemas.microsoft.com/office/powerpoint/2010/main" val="936404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dirty="0"/>
              <a:t>sort cases by scores</a:t>
            </a:r>
          </a:p>
          <a:p>
            <a:pPr marL="457200" indent="-457200">
              <a:buFont typeface="Arial" panose="020B0604020202020204" pitchFamily="34" charset="0"/>
              <a:buChar char="•"/>
            </a:pPr>
            <a:r>
              <a:rPr lang="en-US" dirty="0"/>
              <a:t>calculate cumulative True Positive and False Positive rates from highest to lowest score</a:t>
            </a:r>
          </a:p>
          <a:p>
            <a:pPr marL="457200" indent="-457200">
              <a:buFont typeface="Arial" panose="020B0604020202020204" pitchFamily="34" charset="0"/>
              <a:buChar char="•"/>
            </a:pPr>
            <a:r>
              <a:rPr lang="en-US" dirty="0"/>
              <a:t>The ROC curve is a plot of TPR against FPR.</a:t>
            </a:r>
          </a:p>
          <a:p>
            <a:endParaRPr lang="en-US" dirty="0"/>
          </a:p>
        </p:txBody>
      </p:sp>
      <p:sp>
        <p:nvSpPr>
          <p:cNvPr id="4" name="Slide Number Placeholder 3"/>
          <p:cNvSpPr>
            <a:spLocks noGrp="1"/>
          </p:cNvSpPr>
          <p:nvPr>
            <p:ph type="sldNum" sz="quarter" idx="10"/>
          </p:nvPr>
        </p:nvSpPr>
        <p:spPr/>
        <p:txBody>
          <a:bodyPr/>
          <a:lstStyle/>
          <a:p>
            <a:fld id="{AA4AFC6F-6D5D-4695-8497-83675F06B3D1}" type="slidenum">
              <a:rPr lang="en-US" smtClean="0"/>
              <a:t>8</a:t>
            </a:fld>
            <a:endParaRPr lang="en-US"/>
          </a:p>
        </p:txBody>
      </p:sp>
    </p:spTree>
    <p:extLst>
      <p:ext uri="{BB962C8B-B14F-4D97-AF65-F5344CB8AC3E}">
        <p14:creationId xmlns:p14="http://schemas.microsoft.com/office/powerpoint/2010/main" val="3228052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7CBE162-B8EB-4035-9401-9F47107154AE}" type="slidenum">
              <a:rPr lang="en-US" smtClean="0"/>
              <a:t>9</a:t>
            </a:fld>
            <a:endParaRPr lang="en-US"/>
          </a:p>
        </p:txBody>
      </p:sp>
    </p:spTree>
    <p:extLst>
      <p:ext uri="{BB962C8B-B14F-4D97-AF65-F5344CB8AC3E}">
        <p14:creationId xmlns:p14="http://schemas.microsoft.com/office/powerpoint/2010/main" val="1183731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CFD5093-93C5-48E1-A032-CF1EE46D2B1D}"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41D26-CECA-4F63-BDF2-DB0E68A6C4E4}" type="slidenum">
              <a:rPr lang="en-US" smtClean="0"/>
              <a:t>‹#›</a:t>
            </a:fld>
            <a:endParaRPr lang="en-US"/>
          </a:p>
        </p:txBody>
      </p:sp>
    </p:spTree>
    <p:extLst>
      <p:ext uri="{BB962C8B-B14F-4D97-AF65-F5344CB8AC3E}">
        <p14:creationId xmlns:p14="http://schemas.microsoft.com/office/powerpoint/2010/main" val="2322739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FD5093-93C5-48E1-A032-CF1EE46D2B1D}"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41D26-CECA-4F63-BDF2-DB0E68A6C4E4}" type="slidenum">
              <a:rPr lang="en-US" smtClean="0"/>
              <a:t>‹#›</a:t>
            </a:fld>
            <a:endParaRPr lang="en-US"/>
          </a:p>
        </p:txBody>
      </p:sp>
    </p:spTree>
    <p:extLst>
      <p:ext uri="{BB962C8B-B14F-4D97-AF65-F5344CB8AC3E}">
        <p14:creationId xmlns:p14="http://schemas.microsoft.com/office/powerpoint/2010/main" val="1307583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FD5093-93C5-48E1-A032-CF1EE46D2B1D}"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41D26-CECA-4F63-BDF2-DB0E68A6C4E4}" type="slidenum">
              <a:rPr lang="en-US" smtClean="0"/>
              <a:t>‹#›</a:t>
            </a:fld>
            <a:endParaRPr lang="en-US"/>
          </a:p>
        </p:txBody>
      </p:sp>
    </p:spTree>
    <p:extLst>
      <p:ext uri="{BB962C8B-B14F-4D97-AF65-F5344CB8AC3E}">
        <p14:creationId xmlns:p14="http://schemas.microsoft.com/office/powerpoint/2010/main" val="2400211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FD5093-93C5-48E1-A032-CF1EE46D2B1D}"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41D26-CECA-4F63-BDF2-DB0E68A6C4E4}" type="slidenum">
              <a:rPr lang="en-US" smtClean="0"/>
              <a:t>‹#›</a:t>
            </a:fld>
            <a:endParaRPr lang="en-US"/>
          </a:p>
        </p:txBody>
      </p:sp>
    </p:spTree>
    <p:extLst>
      <p:ext uri="{BB962C8B-B14F-4D97-AF65-F5344CB8AC3E}">
        <p14:creationId xmlns:p14="http://schemas.microsoft.com/office/powerpoint/2010/main" val="318082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FD5093-93C5-48E1-A032-CF1EE46D2B1D}"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41D26-CECA-4F63-BDF2-DB0E68A6C4E4}" type="slidenum">
              <a:rPr lang="en-US" smtClean="0"/>
              <a:t>‹#›</a:t>
            </a:fld>
            <a:endParaRPr lang="en-US"/>
          </a:p>
        </p:txBody>
      </p:sp>
    </p:spTree>
    <p:extLst>
      <p:ext uri="{BB962C8B-B14F-4D97-AF65-F5344CB8AC3E}">
        <p14:creationId xmlns:p14="http://schemas.microsoft.com/office/powerpoint/2010/main" val="2479024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FD5093-93C5-48E1-A032-CF1EE46D2B1D}"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41D26-CECA-4F63-BDF2-DB0E68A6C4E4}" type="slidenum">
              <a:rPr lang="en-US" smtClean="0"/>
              <a:t>‹#›</a:t>
            </a:fld>
            <a:endParaRPr lang="en-US"/>
          </a:p>
        </p:txBody>
      </p:sp>
    </p:spTree>
    <p:extLst>
      <p:ext uri="{BB962C8B-B14F-4D97-AF65-F5344CB8AC3E}">
        <p14:creationId xmlns:p14="http://schemas.microsoft.com/office/powerpoint/2010/main" val="2159868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CFD5093-93C5-48E1-A032-CF1EE46D2B1D}" type="datetimeFigureOut">
              <a:rPr lang="en-US" smtClean="0"/>
              <a:t>11/10/2020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41D26-CECA-4F63-BDF2-DB0E68A6C4E4}" type="slidenum">
              <a:rPr lang="en-US" smtClean="0"/>
              <a:t>‹#›</a:t>
            </a:fld>
            <a:endParaRPr lang="en-US"/>
          </a:p>
        </p:txBody>
      </p:sp>
    </p:spTree>
    <p:extLst>
      <p:ext uri="{BB962C8B-B14F-4D97-AF65-F5344CB8AC3E}">
        <p14:creationId xmlns:p14="http://schemas.microsoft.com/office/powerpoint/2010/main" val="3911868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CFD5093-93C5-48E1-A032-CF1EE46D2B1D}" type="datetimeFigureOut">
              <a:rPr lang="en-US" smtClean="0"/>
              <a:t>11/10/2020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941D26-CECA-4F63-BDF2-DB0E68A6C4E4}" type="slidenum">
              <a:rPr lang="en-US" smtClean="0"/>
              <a:t>‹#›</a:t>
            </a:fld>
            <a:endParaRPr lang="en-US"/>
          </a:p>
        </p:txBody>
      </p:sp>
    </p:spTree>
    <p:extLst>
      <p:ext uri="{BB962C8B-B14F-4D97-AF65-F5344CB8AC3E}">
        <p14:creationId xmlns:p14="http://schemas.microsoft.com/office/powerpoint/2010/main" val="4105924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FD5093-93C5-48E1-A032-CF1EE46D2B1D}" type="datetimeFigureOut">
              <a:rPr lang="en-US" smtClean="0"/>
              <a:t>11/10/2020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41D26-CECA-4F63-BDF2-DB0E68A6C4E4}" type="slidenum">
              <a:rPr lang="en-US" smtClean="0"/>
              <a:t>‹#›</a:t>
            </a:fld>
            <a:endParaRPr lang="en-US"/>
          </a:p>
        </p:txBody>
      </p:sp>
    </p:spTree>
    <p:extLst>
      <p:ext uri="{BB962C8B-B14F-4D97-AF65-F5344CB8AC3E}">
        <p14:creationId xmlns:p14="http://schemas.microsoft.com/office/powerpoint/2010/main" val="539337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FD5093-93C5-48E1-A032-CF1EE46D2B1D}"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41D26-CECA-4F63-BDF2-DB0E68A6C4E4}" type="slidenum">
              <a:rPr lang="en-US" smtClean="0"/>
              <a:t>‹#›</a:t>
            </a:fld>
            <a:endParaRPr lang="en-US"/>
          </a:p>
        </p:txBody>
      </p:sp>
    </p:spTree>
    <p:extLst>
      <p:ext uri="{BB962C8B-B14F-4D97-AF65-F5344CB8AC3E}">
        <p14:creationId xmlns:p14="http://schemas.microsoft.com/office/powerpoint/2010/main" val="561779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FD5093-93C5-48E1-A032-CF1EE46D2B1D}"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41D26-CECA-4F63-BDF2-DB0E68A6C4E4}" type="slidenum">
              <a:rPr lang="en-US" smtClean="0"/>
              <a:t>‹#›</a:t>
            </a:fld>
            <a:endParaRPr lang="en-US"/>
          </a:p>
        </p:txBody>
      </p:sp>
    </p:spTree>
    <p:extLst>
      <p:ext uri="{BB962C8B-B14F-4D97-AF65-F5344CB8AC3E}">
        <p14:creationId xmlns:p14="http://schemas.microsoft.com/office/powerpoint/2010/main" val="3651747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FD5093-93C5-48E1-A032-CF1EE46D2B1D}" type="datetimeFigureOut">
              <a:rPr lang="en-US" smtClean="0"/>
              <a:t>11/10/2020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941D26-CECA-4F63-BDF2-DB0E68A6C4E4}" type="slidenum">
              <a:rPr lang="en-US" smtClean="0"/>
              <a:t>‹#›</a:t>
            </a:fld>
            <a:endParaRPr lang="en-US"/>
          </a:p>
        </p:txBody>
      </p:sp>
    </p:spTree>
    <p:extLst>
      <p:ext uri="{BB962C8B-B14F-4D97-AF65-F5344CB8AC3E}">
        <p14:creationId xmlns:p14="http://schemas.microsoft.com/office/powerpoint/2010/main" val="1568506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kennis-research.shinyapps.io/ROC-Curves/"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hyperlink" Target="https://en.wikipedia.org/wiki/Total_operating_characteristic"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en.wikipedia.org/wiki/Confusion_matrix"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blog.revolutionanalytics.com/2016/08/roc-curves-in-two-lines-of-code.html" TargetMode="External"/><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hyperlink" Target="http://blog.revolutionanalytics.com/2017/03/auc-meets-u-stat.html" TargetMode="External"/><Relationship Id="rId4" Type="http://schemas.openxmlformats.org/officeDocument/2006/relationships/hyperlink" Target="http://blog.revolutionanalytics.com/2016/11/calculating-auc.html"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www.win-vector.com/blog" TargetMode="External"/><Relationship Id="rId3" Type="http://schemas.openxmlformats.org/officeDocument/2006/relationships/hyperlink" Target="http://blog.revolutionanalytics.com/2016/08/roc-curves-in-two-lines-of-code.html" TargetMode="External"/><Relationship Id="rId7" Type="http://schemas.openxmlformats.org/officeDocument/2006/relationships/hyperlink" Target="http://blog.mldb.ai/blog/posts/2016/01/ml-meets-economics/"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hyperlink" Target="http://ocw.jhsph.edu/courses/fundepi/PDFs/Lecture11.pdf" TargetMode="External"/><Relationship Id="rId5" Type="http://schemas.openxmlformats.org/officeDocument/2006/relationships/hyperlink" Target="https://kennis-research.shinyapps.io/ROC-Curves/" TargetMode="External"/><Relationship Id="rId4" Type="http://schemas.openxmlformats.org/officeDocument/2006/relationships/hyperlink" Target="https://ccrma.stanford.edu/workshops/mir2009/references/ROCintro.pdf"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19920"/>
            <a:ext cx="9144000" cy="2387600"/>
          </a:xfrm>
        </p:spPr>
        <p:txBody>
          <a:bodyPr/>
          <a:lstStyle/>
          <a:p>
            <a:r>
              <a:rPr lang="en-US" dirty="0"/>
              <a:t>6 Ways to Think About ROC Curves</a:t>
            </a:r>
          </a:p>
        </p:txBody>
      </p:sp>
      <p:sp>
        <p:nvSpPr>
          <p:cNvPr id="3" name="Subtitle 2"/>
          <p:cNvSpPr>
            <a:spLocks noGrp="1"/>
          </p:cNvSpPr>
          <p:nvPr>
            <p:ph type="subTitle" idx="1"/>
          </p:nvPr>
        </p:nvSpPr>
        <p:spPr>
          <a:xfrm>
            <a:off x="1524000" y="4743084"/>
            <a:ext cx="9144000" cy="1655762"/>
          </a:xfrm>
        </p:spPr>
        <p:txBody>
          <a:bodyPr/>
          <a:lstStyle/>
          <a:p>
            <a:r>
              <a:rPr lang="en-US" dirty="0"/>
              <a:t>Robert M. Horton, PhD MS</a:t>
            </a:r>
          </a:p>
          <a:p>
            <a:r>
              <a:rPr lang="en-US" dirty="0"/>
              <a:t>Senior Data Scientist</a:t>
            </a:r>
          </a:p>
          <a:p>
            <a:r>
              <a:rPr lang="en-US" dirty="0"/>
              <a:t>Microsoft AI Platform Customer Engineering Team</a:t>
            </a:r>
          </a:p>
        </p:txBody>
      </p:sp>
    </p:spTree>
    <p:extLst>
      <p:ext uri="{BB962C8B-B14F-4D97-AF65-F5344CB8AC3E}">
        <p14:creationId xmlns:p14="http://schemas.microsoft.com/office/powerpoint/2010/main" val="1127732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ROC Curves 2</a:t>
            </a:r>
            <a:br>
              <a:rPr lang="en-US" dirty="0"/>
            </a:br>
            <a:r>
              <a:rPr lang="en-US" sz="4400" dirty="0"/>
              <a:t>Prediction by outcome group</a:t>
            </a:r>
            <a:br>
              <a:rPr lang="en-US" sz="4400" dirty="0"/>
            </a:br>
            <a:br>
              <a:rPr lang="en-US" sz="4400" dirty="0"/>
            </a:br>
            <a:r>
              <a:rPr lang="en-US" sz="2700" i="1" dirty="0"/>
              <a:t>This is a categorical view, where scores put cases in sortable buckets, or we need to handle tied scores.</a:t>
            </a:r>
            <a:br>
              <a:rPr lang="en-US" sz="2700" i="1" dirty="0"/>
            </a:br>
            <a:endParaRPr lang="en-US" sz="2700" i="1" dirty="0"/>
          </a:p>
        </p:txBody>
      </p:sp>
      <p:sp>
        <p:nvSpPr>
          <p:cNvPr id="3" name="Text Placeholder 2"/>
          <p:cNvSpPr>
            <a:spLocks noGrp="1"/>
          </p:cNvSpPr>
          <p:nvPr>
            <p:ph type="body" idx="1"/>
          </p:nvPr>
        </p:nvSpPr>
        <p:spPr/>
        <p:txBody>
          <a:bodyPr>
            <a:normAutofit fontScale="92500" lnSpcReduction="10000"/>
          </a:bodyPr>
          <a:lstStyle/>
          <a:p>
            <a:pPr marL="342900" indent="-342900">
              <a:buFont typeface="Arial" panose="020B0604020202020204" pitchFamily="34" charset="0"/>
              <a:buChar char="•"/>
            </a:pPr>
            <a:r>
              <a:rPr lang="en-US" dirty="0"/>
              <a:t>Groups are ordered by score (e.g. fraction of positive predictions in training set).</a:t>
            </a:r>
          </a:p>
          <a:p>
            <a:pPr marL="342900" indent="-342900">
              <a:buFont typeface="Arial" panose="020B0604020202020204" pitchFamily="34" charset="0"/>
              <a:buChar char="•"/>
            </a:pPr>
            <a:r>
              <a:rPr lang="en-US" dirty="0"/>
              <a:t>FPR and TPR are calculated for each group.</a:t>
            </a:r>
          </a:p>
          <a:p>
            <a:pPr marL="342900" indent="-342900">
              <a:buFont typeface="Arial" panose="020B0604020202020204" pitchFamily="34" charset="0"/>
              <a:buChar char="•"/>
            </a:pPr>
            <a:r>
              <a:rPr lang="en-US" dirty="0"/>
              <a:t>Cumulative TP and FP rates are plotted against each other</a:t>
            </a:r>
          </a:p>
          <a:p>
            <a:pPr marL="800100" lvl="1" indent="-342900">
              <a:buFont typeface="Arial" panose="020B0604020202020204" pitchFamily="34" charset="0"/>
              <a:buChar char="•"/>
            </a:pPr>
            <a:r>
              <a:rPr lang="en-US" dirty="0"/>
              <a:t>one point per group, connected by diagonals.</a:t>
            </a:r>
          </a:p>
        </p:txBody>
      </p:sp>
    </p:spTree>
    <p:extLst>
      <p:ext uri="{BB962C8B-B14F-4D97-AF65-F5344CB8AC3E}">
        <p14:creationId xmlns:p14="http://schemas.microsoft.com/office/powerpoint/2010/main" val="1007644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revolution-computing.typepad.com/.a/6a010534b1db25970b01bb09255e1d970d-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031" y="1371600"/>
            <a:ext cx="8229600" cy="5486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159458" y="1999396"/>
            <a:ext cx="4039737" cy="1200329"/>
          </a:xfrm>
          <a:prstGeom prst="rect">
            <a:avLst/>
          </a:prstGeom>
          <a:noFill/>
        </p:spPr>
        <p:txBody>
          <a:bodyPr wrap="square" rtlCol="0">
            <a:spAutoFit/>
          </a:bodyPr>
          <a:lstStyle/>
          <a:p>
            <a:r>
              <a:rPr lang="en-US" sz="2400" dirty="0"/>
              <a:t>Multiple points with identical scores should be represented as diagonal segments.</a:t>
            </a:r>
          </a:p>
        </p:txBody>
      </p:sp>
      <p:sp>
        <p:nvSpPr>
          <p:cNvPr id="4" name="TextBox 3"/>
          <p:cNvSpPr txBox="1"/>
          <p:nvPr/>
        </p:nvSpPr>
        <p:spPr>
          <a:xfrm>
            <a:off x="682388" y="327546"/>
            <a:ext cx="10849970" cy="646331"/>
          </a:xfrm>
          <a:prstGeom prst="rect">
            <a:avLst/>
          </a:prstGeom>
          <a:noFill/>
        </p:spPr>
        <p:txBody>
          <a:bodyPr wrap="square" rtlCol="0">
            <a:spAutoFit/>
          </a:bodyPr>
          <a:lstStyle/>
          <a:p>
            <a:pPr algn="ctr"/>
            <a:r>
              <a:rPr lang="en-US" sz="3600" dirty="0"/>
              <a:t>The simple approach does not correctly handle ties.</a:t>
            </a:r>
          </a:p>
        </p:txBody>
      </p:sp>
    </p:spTree>
    <p:extLst>
      <p:ext uri="{BB962C8B-B14F-4D97-AF65-F5344CB8AC3E}">
        <p14:creationId xmlns:p14="http://schemas.microsoft.com/office/powerpoint/2010/main" val="3511197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5530" y="322938"/>
            <a:ext cx="8916644" cy="6535062"/>
          </a:xfrm>
          <a:prstGeom prst="rect">
            <a:avLst/>
          </a:prstGeom>
        </p:spPr>
      </p:pic>
      <p:sp>
        <p:nvSpPr>
          <p:cNvPr id="3" name="Rectangle 2"/>
          <p:cNvSpPr/>
          <p:nvPr/>
        </p:nvSpPr>
        <p:spPr>
          <a:xfrm>
            <a:off x="8375815" y="1734189"/>
            <a:ext cx="1383969" cy="369332"/>
          </a:xfrm>
          <a:prstGeom prst="rect">
            <a:avLst/>
          </a:prstGeom>
        </p:spPr>
        <p:txBody>
          <a:bodyPr wrap="none">
            <a:spAutoFit/>
          </a:bodyPr>
          <a:lstStyle/>
          <a:p>
            <a:r>
              <a:rPr lang="en-US" dirty="0"/>
              <a:t>underweight</a:t>
            </a:r>
          </a:p>
        </p:txBody>
      </p:sp>
      <p:sp>
        <p:nvSpPr>
          <p:cNvPr id="4" name="Rectangle 3"/>
          <p:cNvSpPr/>
          <p:nvPr/>
        </p:nvSpPr>
        <p:spPr>
          <a:xfrm>
            <a:off x="6521289" y="1734189"/>
            <a:ext cx="1546257" cy="369332"/>
          </a:xfrm>
          <a:prstGeom prst="rect">
            <a:avLst/>
          </a:prstGeom>
        </p:spPr>
        <p:txBody>
          <a:bodyPr wrap="none">
            <a:spAutoFit/>
          </a:bodyPr>
          <a:lstStyle/>
          <a:p>
            <a:r>
              <a:rPr lang="en-US" dirty="0"/>
              <a:t>normal weight</a:t>
            </a:r>
          </a:p>
        </p:txBody>
      </p:sp>
      <p:sp>
        <p:nvSpPr>
          <p:cNvPr id="5" name="Rectangle 4"/>
          <p:cNvSpPr/>
          <p:nvPr/>
        </p:nvSpPr>
        <p:spPr>
          <a:xfrm>
            <a:off x="4637181" y="1845025"/>
            <a:ext cx="1241237" cy="369332"/>
          </a:xfrm>
          <a:prstGeom prst="rect">
            <a:avLst/>
          </a:prstGeom>
        </p:spPr>
        <p:txBody>
          <a:bodyPr wrap="none">
            <a:spAutoFit/>
          </a:bodyPr>
          <a:lstStyle/>
          <a:p>
            <a:r>
              <a:rPr lang="en-US"/>
              <a:t>overweight</a:t>
            </a:r>
            <a:endParaRPr lang="en-US" dirty="0"/>
          </a:p>
        </p:txBody>
      </p:sp>
      <p:sp>
        <p:nvSpPr>
          <p:cNvPr id="6" name="Rectangle 5"/>
          <p:cNvSpPr/>
          <p:nvPr/>
        </p:nvSpPr>
        <p:spPr>
          <a:xfrm>
            <a:off x="3831138" y="2523898"/>
            <a:ext cx="1370888" cy="369332"/>
          </a:xfrm>
          <a:prstGeom prst="rect">
            <a:avLst/>
          </a:prstGeom>
        </p:spPr>
        <p:txBody>
          <a:bodyPr wrap="none">
            <a:spAutoFit/>
          </a:bodyPr>
          <a:lstStyle/>
          <a:p>
            <a:r>
              <a:rPr lang="en-US" dirty="0"/>
              <a:t>mildly obese</a:t>
            </a:r>
          </a:p>
        </p:txBody>
      </p:sp>
      <p:sp>
        <p:nvSpPr>
          <p:cNvPr id="7" name="Rectangle 6"/>
          <p:cNvSpPr/>
          <p:nvPr/>
        </p:nvSpPr>
        <p:spPr>
          <a:xfrm>
            <a:off x="3481554" y="3642744"/>
            <a:ext cx="1876091" cy="369332"/>
          </a:xfrm>
          <a:prstGeom prst="rect">
            <a:avLst/>
          </a:prstGeom>
        </p:spPr>
        <p:txBody>
          <a:bodyPr wrap="none">
            <a:spAutoFit/>
          </a:bodyPr>
          <a:lstStyle/>
          <a:p>
            <a:r>
              <a:rPr lang="en-US" dirty="0"/>
              <a:t>moderately obese</a:t>
            </a:r>
          </a:p>
        </p:txBody>
      </p:sp>
      <p:sp>
        <p:nvSpPr>
          <p:cNvPr id="8" name="Rectangle 7"/>
          <p:cNvSpPr/>
          <p:nvPr/>
        </p:nvSpPr>
        <p:spPr>
          <a:xfrm>
            <a:off x="3481554" y="4392258"/>
            <a:ext cx="1572866" cy="369332"/>
          </a:xfrm>
          <a:prstGeom prst="rect">
            <a:avLst/>
          </a:prstGeom>
        </p:spPr>
        <p:txBody>
          <a:bodyPr wrap="none">
            <a:spAutoFit/>
          </a:bodyPr>
          <a:lstStyle/>
          <a:p>
            <a:r>
              <a:rPr lang="en-US" dirty="0"/>
              <a:t>severely obese</a:t>
            </a:r>
          </a:p>
        </p:txBody>
      </p:sp>
      <p:sp>
        <p:nvSpPr>
          <p:cNvPr id="9" name="Rectangle 8"/>
          <p:cNvSpPr/>
          <p:nvPr/>
        </p:nvSpPr>
        <p:spPr>
          <a:xfrm>
            <a:off x="3481554" y="4690949"/>
            <a:ext cx="1330814" cy="369332"/>
          </a:xfrm>
          <a:prstGeom prst="rect">
            <a:avLst/>
          </a:prstGeom>
        </p:spPr>
        <p:txBody>
          <a:bodyPr wrap="none">
            <a:spAutoFit/>
          </a:bodyPr>
          <a:lstStyle/>
          <a:p>
            <a:r>
              <a:rPr lang="en-US" dirty="0"/>
              <a:t>super obese</a:t>
            </a:r>
          </a:p>
        </p:txBody>
      </p:sp>
    </p:spTree>
    <p:extLst>
      <p:ext uri="{BB962C8B-B14F-4D97-AF65-F5344CB8AC3E}">
        <p14:creationId xmlns:p14="http://schemas.microsoft.com/office/powerpoint/2010/main" val="142555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3400" y="0"/>
            <a:ext cx="7110000" cy="6858000"/>
          </a:xfrm>
          <a:prstGeom prst="rect">
            <a:avLst/>
          </a:prstGeom>
        </p:spPr>
      </p:pic>
      <p:sp>
        <p:nvSpPr>
          <p:cNvPr id="4" name="TextBox 3"/>
          <p:cNvSpPr txBox="1"/>
          <p:nvPr/>
        </p:nvSpPr>
        <p:spPr>
          <a:xfrm>
            <a:off x="6602766" y="1317783"/>
            <a:ext cx="5667612" cy="3970318"/>
          </a:xfrm>
          <a:prstGeom prst="rect">
            <a:avLst/>
          </a:prstGeom>
          <a:noFill/>
        </p:spPr>
        <p:txBody>
          <a:bodyPr wrap="square" rtlCol="0">
            <a:spAutoFit/>
          </a:bodyPr>
          <a:lstStyle/>
          <a:p>
            <a:pPr algn="ctr"/>
            <a:r>
              <a:rPr lang="en-US" sz="3600" dirty="0">
                <a:solidFill>
                  <a:schemeClr val="accent1">
                    <a:lumMod val="50000"/>
                  </a:schemeClr>
                </a:solidFill>
              </a:rPr>
              <a:t>The </a:t>
            </a:r>
            <a:r>
              <a:rPr lang="en-US" sz="3600" b="1" dirty="0"/>
              <a:t>black line </a:t>
            </a:r>
            <a:r>
              <a:rPr lang="en-US" sz="3600" dirty="0">
                <a:solidFill>
                  <a:schemeClr val="accent1">
                    <a:lumMod val="50000"/>
                  </a:schemeClr>
                </a:solidFill>
              </a:rPr>
              <a:t>shows high-precision scores, so each point has a unique score.</a:t>
            </a:r>
          </a:p>
          <a:p>
            <a:pPr algn="ctr"/>
            <a:endParaRPr lang="en-US" sz="3600" dirty="0">
              <a:solidFill>
                <a:schemeClr val="accent1">
                  <a:lumMod val="50000"/>
                </a:schemeClr>
              </a:solidFill>
            </a:endParaRPr>
          </a:p>
          <a:p>
            <a:pPr algn="ctr"/>
            <a:r>
              <a:rPr lang="en-US" sz="3600" dirty="0">
                <a:solidFill>
                  <a:schemeClr val="accent1">
                    <a:lumMod val="50000"/>
                  </a:schemeClr>
                </a:solidFill>
              </a:rPr>
              <a:t>The </a:t>
            </a:r>
            <a:r>
              <a:rPr lang="en-US" sz="3600" b="1" dirty="0">
                <a:solidFill>
                  <a:srgbClr val="C00000"/>
                </a:solidFill>
              </a:rPr>
              <a:t>red line </a:t>
            </a:r>
            <a:r>
              <a:rPr lang="en-US" sz="3600" dirty="0">
                <a:solidFill>
                  <a:schemeClr val="accent1">
                    <a:lumMod val="50000"/>
                  </a:schemeClr>
                </a:solidFill>
              </a:rPr>
              <a:t>uses rounded scores, so there are lots of ties.</a:t>
            </a:r>
          </a:p>
        </p:txBody>
      </p:sp>
    </p:spTree>
    <p:extLst>
      <p:ext uri="{BB962C8B-B14F-4D97-AF65-F5344CB8AC3E}">
        <p14:creationId xmlns:p14="http://schemas.microsoft.com/office/powerpoint/2010/main" val="1617487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A26712-A64A-4470-B2DA-61A2CEF38AF5}"/>
              </a:ext>
            </a:extLst>
          </p:cNvPr>
          <p:cNvPicPr>
            <a:picLocks noChangeAspect="1"/>
          </p:cNvPicPr>
          <p:nvPr/>
        </p:nvPicPr>
        <p:blipFill>
          <a:blip r:embed="rId3"/>
          <a:stretch>
            <a:fillRect/>
          </a:stretch>
        </p:blipFill>
        <p:spPr>
          <a:xfrm>
            <a:off x="95250" y="0"/>
            <a:ext cx="12001500" cy="6858000"/>
          </a:xfrm>
          <a:prstGeom prst="rect">
            <a:avLst/>
          </a:prstGeom>
        </p:spPr>
      </p:pic>
    </p:spTree>
    <p:extLst>
      <p:ext uri="{BB962C8B-B14F-4D97-AF65-F5344CB8AC3E}">
        <p14:creationId xmlns:p14="http://schemas.microsoft.com/office/powerpoint/2010/main" val="4005175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ROC Curves 3</a:t>
            </a:r>
            <a:br>
              <a:rPr lang="en-US" dirty="0"/>
            </a:br>
            <a:r>
              <a:rPr lang="en-US" sz="4400" dirty="0"/>
              <a:t>Dueling cumulative distribution functions</a:t>
            </a:r>
            <a:br>
              <a:rPr lang="en-US" sz="4400" dirty="0"/>
            </a:br>
            <a:br>
              <a:rPr lang="en-US" sz="4400" dirty="0"/>
            </a:br>
            <a:r>
              <a:rPr lang="en-US" sz="2700" i="1" dirty="0"/>
              <a:t>A continuous view, where the cumulative distribution function (CDF) for the positive cases is plotted against the CDF for the negative cases.</a:t>
            </a:r>
            <a:br>
              <a:rPr lang="en-US" sz="2700" i="1" dirty="0"/>
            </a:br>
            <a:endParaRPr lang="en-US" sz="2700" i="1" dirty="0"/>
          </a:p>
        </p:txBody>
      </p:sp>
      <p:sp>
        <p:nvSpPr>
          <p:cNvPr id="3" name="Text Placeholder 2"/>
          <p:cNvSpPr>
            <a:spLocks noGrp="1"/>
          </p:cNvSpPr>
          <p:nvPr>
            <p:ph type="body" idx="1"/>
          </p:nvPr>
        </p:nvSpPr>
        <p:spPr/>
        <p:txBody>
          <a:bodyPr>
            <a:normAutofit fontScale="92500"/>
          </a:bodyPr>
          <a:lstStyle/>
          <a:p>
            <a:pPr marL="342900" indent="-342900">
              <a:buFont typeface="Arial" panose="020B0604020202020204" pitchFamily="34" charset="0"/>
              <a:buChar char="•"/>
            </a:pPr>
            <a:r>
              <a:rPr lang="en-US" dirty="0"/>
              <a:t>Positive and negative populations each have a distribution of scores.</a:t>
            </a:r>
          </a:p>
          <a:p>
            <a:pPr marL="342900" indent="-342900">
              <a:buFont typeface="Arial" panose="020B0604020202020204" pitchFamily="34" charset="0"/>
              <a:buChar char="•"/>
            </a:pPr>
            <a:r>
              <a:rPr lang="en-US" dirty="0"/>
              <a:t>Plotting the CDFs of the positives against that of the negatives other gives an ROC curve.</a:t>
            </a:r>
          </a:p>
          <a:p>
            <a:pPr marL="342900" indent="-342900">
              <a:buFont typeface="Arial" panose="020B0604020202020204" pitchFamily="34" charset="0"/>
              <a:buChar char="•"/>
            </a:pPr>
            <a:r>
              <a:rPr lang="en-US" dirty="0"/>
              <a:t>(screenshots from </a:t>
            </a:r>
            <a:r>
              <a:rPr lang="en-US" dirty="0">
                <a:hlinkClick r:id="rId3"/>
              </a:rPr>
              <a:t>https://kennis-research.shinyapps.io/ROC-Curves/</a:t>
            </a:r>
            <a:r>
              <a:rPr lang="en-US" dirty="0"/>
              <a:t> )</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036866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350062" y="0"/>
            <a:ext cx="7491876" cy="6858000"/>
          </a:xfrm>
          <a:prstGeom prst="rect">
            <a:avLst/>
          </a:prstGeom>
        </p:spPr>
      </p:pic>
    </p:spTree>
    <p:extLst>
      <p:ext uri="{BB962C8B-B14F-4D97-AF65-F5344CB8AC3E}">
        <p14:creationId xmlns:p14="http://schemas.microsoft.com/office/powerpoint/2010/main" val="1415140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417985" y="0"/>
            <a:ext cx="7356029" cy="6858000"/>
          </a:xfrm>
          <a:prstGeom prst="rect">
            <a:avLst/>
          </a:prstGeom>
        </p:spPr>
      </p:pic>
    </p:spTree>
    <p:extLst>
      <p:ext uri="{BB962C8B-B14F-4D97-AF65-F5344CB8AC3E}">
        <p14:creationId xmlns:p14="http://schemas.microsoft.com/office/powerpoint/2010/main" val="2124261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392143" y="0"/>
            <a:ext cx="7407713" cy="6858000"/>
          </a:xfrm>
          <a:prstGeom prst="rect">
            <a:avLst/>
          </a:prstGeom>
        </p:spPr>
      </p:pic>
    </p:spTree>
    <p:extLst>
      <p:ext uri="{BB962C8B-B14F-4D97-AF65-F5344CB8AC3E}">
        <p14:creationId xmlns:p14="http://schemas.microsoft.com/office/powerpoint/2010/main" val="3374729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ROC Curves 4</a:t>
            </a:r>
            <a:br>
              <a:rPr lang="en-US" dirty="0"/>
            </a:br>
            <a:r>
              <a:rPr lang="en-US" sz="4400" dirty="0"/>
              <a:t>Limit of the cumulative gain curve</a:t>
            </a:r>
            <a:br>
              <a:rPr lang="en-US" sz="4400" dirty="0"/>
            </a:br>
            <a:br>
              <a:rPr lang="en-US" sz="4400" dirty="0"/>
            </a:br>
            <a:r>
              <a:rPr lang="en-US" sz="2700" i="1" dirty="0"/>
              <a:t>The ROC curve can be thought of as the limit of the cumulative gain curve (or "Total Operating Characteristic" curve) as the prevalence of positive cases goes to zero.</a:t>
            </a:r>
            <a:br>
              <a:rPr lang="en-US" sz="4400" dirty="0"/>
            </a:br>
            <a:endParaRPr lang="en-US" sz="4400" dirty="0"/>
          </a:p>
        </p:txBody>
      </p:sp>
      <p:sp>
        <p:nvSpPr>
          <p:cNvPr id="3" name="Text Placeholder 2"/>
          <p:cNvSpPr>
            <a:spLocks noGrp="1"/>
          </p:cNvSpPr>
          <p:nvPr>
            <p:ph type="body" idx="1"/>
          </p:nvPr>
        </p:nvSpPr>
        <p:spPr/>
        <p:txBody>
          <a:bodyPr/>
          <a:lstStyle/>
          <a:p>
            <a:pPr marL="342900" indent="-342900">
              <a:buFont typeface="Arial" panose="020B0604020202020204" pitchFamily="34" charset="0"/>
              <a:buChar char="•"/>
            </a:pPr>
            <a:r>
              <a:rPr lang="en-US" dirty="0"/>
              <a:t>Cumulative gain curve plots true positives against total population.</a:t>
            </a:r>
          </a:p>
          <a:p>
            <a:pPr marL="342900" indent="-342900">
              <a:buFont typeface="Arial" panose="020B0604020202020204" pitchFamily="34" charset="0"/>
              <a:buChar char="•"/>
            </a:pPr>
            <a:r>
              <a:rPr lang="en-US" dirty="0"/>
              <a:t>As the ratio of positives to negatives becomes smaller, the cumulative gain curve becomes more like an ROC curve.</a:t>
            </a:r>
          </a:p>
        </p:txBody>
      </p:sp>
    </p:spTree>
    <p:extLst>
      <p:ext uri="{BB962C8B-B14F-4D97-AF65-F5344CB8AC3E}">
        <p14:creationId xmlns:p14="http://schemas.microsoft.com/office/powerpoint/2010/main" val="471341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89308" cy="1674690"/>
          </a:xfrm>
        </p:spPr>
        <p:txBody>
          <a:bodyPr/>
          <a:lstStyle/>
          <a:p>
            <a:pPr algn="ctr"/>
            <a:r>
              <a:rPr lang="en-US" dirty="0"/>
              <a:t>Receiver Operating Characteristic</a:t>
            </a:r>
            <a:br>
              <a:rPr lang="en-US" dirty="0"/>
            </a:br>
            <a:r>
              <a:rPr lang="en-US" dirty="0"/>
              <a:t>(ROC) Curve</a:t>
            </a:r>
          </a:p>
        </p:txBody>
      </p:sp>
      <p:sp>
        <p:nvSpPr>
          <p:cNvPr id="3" name="Content Placeholder 2"/>
          <p:cNvSpPr>
            <a:spLocks noGrp="1"/>
          </p:cNvSpPr>
          <p:nvPr>
            <p:ph idx="1"/>
          </p:nvPr>
        </p:nvSpPr>
        <p:spPr>
          <a:xfrm>
            <a:off x="1915746" y="2651980"/>
            <a:ext cx="8360508" cy="3582621"/>
          </a:xfrm>
        </p:spPr>
        <p:txBody>
          <a:bodyPr/>
          <a:lstStyle/>
          <a:p>
            <a:r>
              <a:rPr lang="en-US" dirty="0"/>
              <a:t>A way to characterize </a:t>
            </a:r>
            <a:r>
              <a:rPr lang="en-US" dirty="0">
                <a:solidFill>
                  <a:srgbClr val="C00000"/>
                </a:solidFill>
              </a:rPr>
              <a:t>sensitivity</a:t>
            </a:r>
            <a:r>
              <a:rPr lang="en-US" dirty="0"/>
              <a:t>/</a:t>
            </a:r>
            <a:r>
              <a:rPr lang="en-US" dirty="0">
                <a:solidFill>
                  <a:srgbClr val="C00000"/>
                </a:solidFill>
              </a:rPr>
              <a:t>specificity</a:t>
            </a:r>
            <a:r>
              <a:rPr lang="en-US" dirty="0"/>
              <a:t> tradeoffs </a:t>
            </a:r>
          </a:p>
          <a:p>
            <a:r>
              <a:rPr lang="en-US" dirty="0"/>
              <a:t>for </a:t>
            </a:r>
            <a:r>
              <a:rPr lang="en-US" dirty="0">
                <a:solidFill>
                  <a:srgbClr val="C00000"/>
                </a:solidFill>
              </a:rPr>
              <a:t>binary classifiers</a:t>
            </a:r>
            <a:endParaRPr lang="en-US" dirty="0"/>
          </a:p>
          <a:p>
            <a:r>
              <a:rPr lang="en-US" dirty="0"/>
              <a:t>that make </a:t>
            </a:r>
            <a:r>
              <a:rPr lang="en-US" dirty="0">
                <a:solidFill>
                  <a:srgbClr val="C00000"/>
                </a:solidFill>
              </a:rPr>
              <a:t>quantitative predictions</a:t>
            </a:r>
          </a:p>
        </p:txBody>
      </p:sp>
    </p:spTree>
    <p:extLst>
      <p:ext uri="{BB962C8B-B14F-4D97-AF65-F5344CB8AC3E}">
        <p14:creationId xmlns:p14="http://schemas.microsoft.com/office/powerpoint/2010/main" val="3718040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630CF7-48FD-4889-9895-4AC4A62BCDBE}"/>
              </a:ext>
            </a:extLst>
          </p:cNvPr>
          <p:cNvPicPr>
            <a:picLocks noChangeAspect="1"/>
          </p:cNvPicPr>
          <p:nvPr/>
        </p:nvPicPr>
        <p:blipFill>
          <a:blip r:embed="rId3"/>
          <a:stretch>
            <a:fillRect/>
          </a:stretch>
        </p:blipFill>
        <p:spPr>
          <a:xfrm>
            <a:off x="3398837" y="338137"/>
            <a:ext cx="5457825" cy="6257925"/>
          </a:xfrm>
          <a:prstGeom prst="rect">
            <a:avLst/>
          </a:prstGeom>
        </p:spPr>
      </p:pic>
    </p:spTree>
    <p:extLst>
      <p:ext uri="{BB962C8B-B14F-4D97-AF65-F5344CB8AC3E}">
        <p14:creationId xmlns:p14="http://schemas.microsoft.com/office/powerpoint/2010/main" val="4109132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3BD76A-C5EB-408A-930A-93C9BA9ACEC5}"/>
              </a:ext>
            </a:extLst>
          </p:cNvPr>
          <p:cNvPicPr>
            <a:picLocks noChangeAspect="1"/>
          </p:cNvPicPr>
          <p:nvPr/>
        </p:nvPicPr>
        <p:blipFill>
          <a:blip r:embed="rId3"/>
          <a:stretch>
            <a:fillRect/>
          </a:stretch>
        </p:blipFill>
        <p:spPr>
          <a:xfrm>
            <a:off x="3289935" y="-7031028"/>
            <a:ext cx="5612130" cy="13967460"/>
          </a:xfrm>
          <a:prstGeom prst="rect">
            <a:avLst/>
          </a:prstGeom>
        </p:spPr>
      </p:pic>
    </p:spTree>
    <p:extLst>
      <p:ext uri="{BB962C8B-B14F-4D97-AF65-F5344CB8AC3E}">
        <p14:creationId xmlns:p14="http://schemas.microsoft.com/office/powerpoint/2010/main" val="230277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25185 L 0 1.05972 " pathEditMode="relative" rAng="0" ptsTypes="AA">
                                      <p:cBhvr>
                                        <p:cTn id="6" dur="2000" fill="hold"/>
                                        <p:tgtEl>
                                          <p:spTgt spid="3"/>
                                        </p:tgtEl>
                                        <p:attrNameLst>
                                          <p:attrName>ppt_x</p:attrName>
                                          <p:attrName>ppt_y</p:attrName>
                                        </p:attrNameLst>
                                      </p:cBhvr>
                                      <p:rCtr x="0" y="403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725BAA52-B6E8-487D-A6EF-4FF1C5C237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7301" y="1766700"/>
            <a:ext cx="6093725" cy="4419625"/>
          </a:xfrm>
          <a:prstGeom prst="rect">
            <a:avLst/>
          </a:prstGeom>
        </p:spPr>
      </p:pic>
      <p:pic>
        <p:nvPicPr>
          <p:cNvPr id="3" name="Picture 2" descr="Line chart&#10;&#10;Description automatically generated">
            <a:extLst>
              <a:ext uri="{FF2B5EF4-FFF2-40B4-BE49-F238E27FC236}">
                <a16:creationId xmlns:a16="http://schemas.microsoft.com/office/drawing/2014/main" id="{FBA8D36D-7034-4CD3-B67B-A7646217FF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3" y="1761734"/>
            <a:ext cx="6063946" cy="4406512"/>
          </a:xfrm>
          <a:prstGeom prst="rect">
            <a:avLst/>
          </a:prstGeom>
        </p:spPr>
      </p:pic>
      <p:sp>
        <p:nvSpPr>
          <p:cNvPr id="7" name="TextBox 6">
            <a:extLst>
              <a:ext uri="{FF2B5EF4-FFF2-40B4-BE49-F238E27FC236}">
                <a16:creationId xmlns:a16="http://schemas.microsoft.com/office/drawing/2014/main" id="{90FD3981-CB59-4ED4-832B-2CE7421DEDB6}"/>
              </a:ext>
            </a:extLst>
          </p:cNvPr>
          <p:cNvSpPr txBox="1"/>
          <p:nvPr/>
        </p:nvSpPr>
        <p:spPr>
          <a:xfrm>
            <a:off x="2875837" y="6182332"/>
            <a:ext cx="6093724" cy="369332"/>
          </a:xfrm>
          <a:prstGeom prst="rect">
            <a:avLst/>
          </a:prstGeom>
          <a:noFill/>
        </p:spPr>
        <p:txBody>
          <a:bodyPr wrap="square">
            <a:spAutoFit/>
          </a:bodyPr>
          <a:lstStyle/>
          <a:p>
            <a:r>
              <a:rPr lang="en-US" dirty="0">
                <a:hlinkClick r:id="rId4"/>
              </a:rPr>
              <a:t>https://en.wikipedia.org/wiki/Total_operating_characteristic</a:t>
            </a:r>
            <a:endParaRPr lang="en-US" dirty="0"/>
          </a:p>
        </p:txBody>
      </p:sp>
      <p:sp>
        <p:nvSpPr>
          <p:cNvPr id="9" name="TextBox 8">
            <a:extLst>
              <a:ext uri="{FF2B5EF4-FFF2-40B4-BE49-F238E27FC236}">
                <a16:creationId xmlns:a16="http://schemas.microsoft.com/office/drawing/2014/main" id="{9095A39B-AD25-499A-8E20-9E4043EDBA6F}"/>
              </a:ext>
            </a:extLst>
          </p:cNvPr>
          <p:cNvSpPr txBox="1"/>
          <p:nvPr/>
        </p:nvSpPr>
        <p:spPr>
          <a:xfrm>
            <a:off x="1" y="306336"/>
            <a:ext cx="12157660" cy="646331"/>
          </a:xfrm>
          <a:prstGeom prst="rect">
            <a:avLst/>
          </a:prstGeom>
          <a:noFill/>
        </p:spPr>
        <p:txBody>
          <a:bodyPr wrap="square">
            <a:spAutoFit/>
          </a:bodyPr>
          <a:lstStyle/>
          <a:p>
            <a:pPr algn="ctr"/>
            <a:r>
              <a:rPr lang="en-US" sz="3600" b="1" dirty="0"/>
              <a:t>Total Operating Characteristic curve</a:t>
            </a:r>
          </a:p>
        </p:txBody>
      </p:sp>
      <p:sp>
        <p:nvSpPr>
          <p:cNvPr id="10" name="TextBox 9">
            <a:extLst>
              <a:ext uri="{FF2B5EF4-FFF2-40B4-BE49-F238E27FC236}">
                <a16:creationId xmlns:a16="http://schemas.microsoft.com/office/drawing/2014/main" id="{4EFE1D00-C07D-4251-9F7C-54842E75E5B0}"/>
              </a:ext>
            </a:extLst>
          </p:cNvPr>
          <p:cNvSpPr txBox="1"/>
          <p:nvPr/>
        </p:nvSpPr>
        <p:spPr>
          <a:xfrm>
            <a:off x="1839432" y="1301652"/>
            <a:ext cx="1249056" cy="584775"/>
          </a:xfrm>
          <a:prstGeom prst="rect">
            <a:avLst/>
          </a:prstGeom>
          <a:noFill/>
        </p:spPr>
        <p:txBody>
          <a:bodyPr wrap="square" rtlCol="0">
            <a:spAutoFit/>
          </a:bodyPr>
          <a:lstStyle/>
          <a:p>
            <a:pPr algn="ctr"/>
            <a:r>
              <a:rPr lang="en-US" sz="3200" dirty="0"/>
              <a:t>TOC</a:t>
            </a:r>
          </a:p>
        </p:txBody>
      </p:sp>
      <p:sp>
        <p:nvSpPr>
          <p:cNvPr id="12" name="TextBox 11">
            <a:extLst>
              <a:ext uri="{FF2B5EF4-FFF2-40B4-BE49-F238E27FC236}">
                <a16:creationId xmlns:a16="http://schemas.microsoft.com/office/drawing/2014/main" id="{159B34A0-B122-4BF8-B7D9-FE530B61E8D3}"/>
              </a:ext>
            </a:extLst>
          </p:cNvPr>
          <p:cNvSpPr txBox="1"/>
          <p:nvPr/>
        </p:nvSpPr>
        <p:spPr>
          <a:xfrm>
            <a:off x="8190613" y="1301652"/>
            <a:ext cx="1249056" cy="584775"/>
          </a:xfrm>
          <a:prstGeom prst="rect">
            <a:avLst/>
          </a:prstGeom>
          <a:noFill/>
        </p:spPr>
        <p:txBody>
          <a:bodyPr wrap="square" rtlCol="0">
            <a:spAutoFit/>
          </a:bodyPr>
          <a:lstStyle/>
          <a:p>
            <a:pPr algn="ctr"/>
            <a:r>
              <a:rPr lang="en-US" sz="3200" dirty="0"/>
              <a:t>ROC</a:t>
            </a:r>
          </a:p>
        </p:txBody>
      </p:sp>
    </p:spTree>
    <p:extLst>
      <p:ext uri="{BB962C8B-B14F-4D97-AF65-F5344CB8AC3E}">
        <p14:creationId xmlns:p14="http://schemas.microsoft.com/office/powerpoint/2010/main" val="2763467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ROC Curves 5</a:t>
            </a:r>
            <a:br>
              <a:rPr lang="en-US" dirty="0"/>
            </a:br>
            <a:r>
              <a:rPr lang="en-US" sz="4400" dirty="0"/>
              <a:t>Probabilistic interpretation</a:t>
            </a:r>
            <a:br>
              <a:rPr lang="en-US" sz="4400" dirty="0"/>
            </a:br>
            <a:br>
              <a:rPr lang="en-US" sz="4400" dirty="0"/>
            </a:br>
            <a:r>
              <a:rPr lang="en-US" sz="2700" i="1" dirty="0"/>
              <a:t>AUC is the probability that a randomly chosen positive case will have a higher score than a randomly chosen negative case.</a:t>
            </a:r>
            <a:br>
              <a:rPr lang="en-US" sz="2700" i="1" dirty="0"/>
            </a:br>
            <a:endParaRPr lang="en-US" sz="2700" i="1" dirty="0"/>
          </a:p>
        </p:txBody>
      </p:sp>
      <p:sp>
        <p:nvSpPr>
          <p:cNvPr id="3" name="Text Placeholder 2"/>
          <p:cNvSpPr>
            <a:spLocks noGrp="1"/>
          </p:cNvSpPr>
          <p:nvPr>
            <p:ph type="body" idx="1"/>
          </p:nvPr>
        </p:nvSpPr>
        <p:spPr/>
        <p:txBody>
          <a:bodyPr/>
          <a:lstStyle/>
          <a:p>
            <a:pPr marL="342900" indent="-342900">
              <a:buFont typeface="Arial" panose="020B0604020202020204" pitchFamily="34" charset="0"/>
              <a:buChar char="•"/>
            </a:pPr>
            <a:r>
              <a:rPr lang="en-US" dirty="0"/>
              <a:t>We can construct a graphical interpretation that gives an ROC curve.</a:t>
            </a:r>
          </a:p>
        </p:txBody>
      </p:sp>
    </p:spTree>
    <p:extLst>
      <p:ext uri="{BB962C8B-B14F-4D97-AF65-F5344CB8AC3E}">
        <p14:creationId xmlns:p14="http://schemas.microsoft.com/office/powerpoint/2010/main" val="2175119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descr="http://revolution-computing.typepad.com/.a/6a010534b1db25970b01bb0953c54a970d-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15" y="1149790"/>
            <a:ext cx="64008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revolution-computing.typepad.com/.a/6a010534b1db25970b01b8d23a975a970c-p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0116" y="1149790"/>
            <a:ext cx="6400800" cy="4572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E5B96343-668E-4542-9171-3BEDAFBEFAD3}" type="slidenum">
              <a:rPr lang="en-US" smtClean="0"/>
              <a:t>24</a:t>
            </a:fld>
            <a:endParaRPr lang="en-US"/>
          </a:p>
        </p:txBody>
      </p:sp>
      <p:sp>
        <p:nvSpPr>
          <p:cNvPr id="4" name="TextBox 3"/>
          <p:cNvSpPr txBox="1"/>
          <p:nvPr/>
        </p:nvSpPr>
        <p:spPr>
          <a:xfrm>
            <a:off x="3246539" y="5947793"/>
            <a:ext cx="5364061" cy="954107"/>
          </a:xfrm>
          <a:prstGeom prst="rect">
            <a:avLst/>
          </a:prstGeom>
          <a:noFill/>
        </p:spPr>
        <p:txBody>
          <a:bodyPr wrap="square" rtlCol="0">
            <a:spAutoFit/>
          </a:bodyPr>
          <a:lstStyle/>
          <a:p>
            <a:r>
              <a:rPr lang="en-US" sz="2800" dirty="0"/>
              <a:t>Negative cases in columns</a:t>
            </a:r>
          </a:p>
          <a:p>
            <a:r>
              <a:rPr lang="en-US" sz="2800" dirty="0"/>
              <a:t>Positive cases in rows</a:t>
            </a:r>
          </a:p>
        </p:txBody>
      </p:sp>
      <p:sp>
        <p:nvSpPr>
          <p:cNvPr id="5" name="TextBox 4"/>
          <p:cNvSpPr txBox="1"/>
          <p:nvPr/>
        </p:nvSpPr>
        <p:spPr>
          <a:xfrm>
            <a:off x="1453327" y="672736"/>
            <a:ext cx="3586424" cy="954107"/>
          </a:xfrm>
          <a:prstGeom prst="rect">
            <a:avLst/>
          </a:prstGeom>
          <a:solidFill>
            <a:schemeClr val="bg1"/>
          </a:solidFill>
        </p:spPr>
        <p:txBody>
          <a:bodyPr wrap="square" rtlCol="0">
            <a:spAutoFit/>
          </a:bodyPr>
          <a:lstStyle/>
          <a:p>
            <a:pPr algn="ctr"/>
            <a:r>
              <a:rPr lang="en-US" sz="2800" b="1" dirty="0"/>
              <a:t>Full-resolution scores</a:t>
            </a:r>
          </a:p>
          <a:p>
            <a:pPr algn="ctr"/>
            <a:r>
              <a:rPr lang="en-US" sz="2800" b="1" dirty="0"/>
              <a:t>(no ties)</a:t>
            </a:r>
          </a:p>
        </p:txBody>
      </p:sp>
      <p:sp>
        <p:nvSpPr>
          <p:cNvPr id="10" name="TextBox 9"/>
          <p:cNvSpPr txBox="1"/>
          <p:nvPr/>
        </p:nvSpPr>
        <p:spPr>
          <a:xfrm>
            <a:off x="7201184" y="672736"/>
            <a:ext cx="3586424" cy="954107"/>
          </a:xfrm>
          <a:prstGeom prst="rect">
            <a:avLst/>
          </a:prstGeom>
          <a:solidFill>
            <a:schemeClr val="bg1"/>
          </a:solidFill>
        </p:spPr>
        <p:txBody>
          <a:bodyPr wrap="square" rtlCol="0">
            <a:spAutoFit/>
          </a:bodyPr>
          <a:lstStyle/>
          <a:p>
            <a:pPr algn="ctr"/>
            <a:r>
              <a:rPr lang="en-US" sz="2800" b="1" dirty="0"/>
              <a:t>Rounded scores</a:t>
            </a:r>
          </a:p>
          <a:p>
            <a:pPr algn="ctr"/>
            <a:r>
              <a:rPr lang="en-US" sz="2800" b="1" dirty="0"/>
              <a:t>(includes ties)</a:t>
            </a:r>
          </a:p>
        </p:txBody>
      </p:sp>
    </p:spTree>
    <p:extLst>
      <p:ext uri="{BB962C8B-B14F-4D97-AF65-F5344CB8AC3E}">
        <p14:creationId xmlns:p14="http://schemas.microsoft.com/office/powerpoint/2010/main" val="2473885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ROC Curves 6</a:t>
            </a:r>
            <a:br>
              <a:rPr lang="en-US" dirty="0"/>
            </a:br>
            <a:r>
              <a:rPr lang="en-US" sz="4400" dirty="0"/>
              <a:t>The Mann-Whitney Wilcoxon U Test Statistic</a:t>
            </a:r>
            <a:br>
              <a:rPr lang="en-US" sz="4400" dirty="0"/>
            </a:br>
            <a:br>
              <a:rPr lang="en-US" sz="4400" dirty="0"/>
            </a:br>
            <a:r>
              <a:rPr lang="en-US" sz="2700" i="1" dirty="0"/>
              <a:t>The ROC curve emerges from a graphical interpretation of the </a:t>
            </a:r>
            <a:br>
              <a:rPr lang="en-US" sz="2700" i="1" dirty="0"/>
            </a:br>
            <a:r>
              <a:rPr lang="en-US" sz="2700" i="1" dirty="0"/>
              <a:t>Mann-Whitney Wilcoxon U Test Statistic, which illustrates how AUC relates to this commonly used non-parametric hypothesis test.</a:t>
            </a:r>
            <a:br>
              <a:rPr lang="en-US" sz="2700" i="1" dirty="0"/>
            </a:br>
            <a:endParaRPr lang="en-US" sz="2700" i="1" dirty="0"/>
          </a:p>
        </p:txBody>
      </p:sp>
      <p:sp>
        <p:nvSpPr>
          <p:cNvPr id="3" name="Text Placeholder 2"/>
          <p:cNvSpPr>
            <a:spLocks noGrp="1"/>
          </p:cNvSpPr>
          <p:nvPr>
            <p:ph type="body" idx="1"/>
          </p:nvPr>
        </p:nvSpPr>
        <p:spPr/>
        <p:txBody>
          <a:bodyPr/>
          <a:lstStyle/>
          <a:p>
            <a:pPr marL="342900" indent="-342900">
              <a:buFont typeface="Arial" panose="020B0604020202020204" pitchFamily="34" charset="0"/>
              <a:buChar char="•"/>
            </a:pPr>
            <a:r>
              <a:rPr lang="en-US" dirty="0"/>
              <a:t>“Robust” alternative to the t-test.</a:t>
            </a:r>
          </a:p>
          <a:p>
            <a:pPr marL="342900" indent="-342900">
              <a:buFont typeface="Arial" panose="020B0604020202020204" pitchFamily="34" charset="0"/>
              <a:buChar char="•"/>
            </a:pPr>
            <a:r>
              <a:rPr lang="en-US" dirty="0"/>
              <a:t>The formula has a graphical interpretation that gives the ROC curve.</a:t>
            </a:r>
          </a:p>
        </p:txBody>
      </p:sp>
    </p:spTree>
    <p:extLst>
      <p:ext uri="{BB962C8B-B14F-4D97-AF65-F5344CB8AC3E}">
        <p14:creationId xmlns:p14="http://schemas.microsoft.com/office/powerpoint/2010/main" val="4143981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t="33989" b="32912"/>
          <a:stretch/>
        </p:blipFill>
        <p:spPr>
          <a:xfrm>
            <a:off x="2048168" y="3817487"/>
            <a:ext cx="8049748" cy="91440"/>
          </a:xfrm>
          <a:prstGeom prst="rect">
            <a:avLst/>
          </a:prstGeom>
        </p:spPr>
      </p:pic>
      <p:pic>
        <p:nvPicPr>
          <p:cNvPr id="4" name="Picture 3"/>
          <p:cNvPicPr>
            <a:picLocks noChangeAspect="1"/>
          </p:cNvPicPr>
          <p:nvPr/>
        </p:nvPicPr>
        <p:blipFill rotWithShape="1">
          <a:blip r:embed="rId4"/>
          <a:srcRect b="20011"/>
          <a:stretch/>
        </p:blipFill>
        <p:spPr>
          <a:xfrm>
            <a:off x="2048168" y="3550873"/>
            <a:ext cx="8154538" cy="182880"/>
          </a:xfrm>
          <a:prstGeom prst="rect">
            <a:avLst/>
          </a:prstGeom>
        </p:spPr>
      </p:pic>
      <p:sp>
        <p:nvSpPr>
          <p:cNvPr id="5" name="Rectangle 4"/>
          <p:cNvSpPr/>
          <p:nvPr/>
        </p:nvSpPr>
        <p:spPr>
          <a:xfrm>
            <a:off x="1619624" y="-328706"/>
            <a:ext cx="9693835" cy="2755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5"/>
          <a:stretch>
            <a:fillRect/>
          </a:stretch>
        </p:blipFill>
        <p:spPr>
          <a:xfrm>
            <a:off x="2085415" y="2165916"/>
            <a:ext cx="8021169" cy="171474"/>
          </a:xfrm>
          <a:prstGeom prst="rect">
            <a:avLst/>
          </a:prstGeom>
        </p:spPr>
      </p:pic>
      <p:sp>
        <p:nvSpPr>
          <p:cNvPr id="6" name="TextBox 5"/>
          <p:cNvSpPr txBox="1"/>
          <p:nvPr/>
        </p:nvSpPr>
        <p:spPr>
          <a:xfrm>
            <a:off x="715618" y="453223"/>
            <a:ext cx="10702456" cy="646331"/>
          </a:xfrm>
          <a:prstGeom prst="rect">
            <a:avLst/>
          </a:prstGeom>
          <a:noFill/>
        </p:spPr>
        <p:txBody>
          <a:bodyPr wrap="square" rtlCol="0">
            <a:spAutoFit/>
          </a:bodyPr>
          <a:lstStyle/>
          <a:p>
            <a:pPr algn="ctr"/>
            <a:r>
              <a:rPr lang="en-US" sz="3600" dirty="0"/>
              <a:t>How well does your classifier separate the classes?</a:t>
            </a:r>
          </a:p>
        </p:txBody>
      </p:sp>
      <p:sp>
        <p:nvSpPr>
          <p:cNvPr id="7" name="TextBox 6"/>
          <p:cNvSpPr txBox="1"/>
          <p:nvPr/>
        </p:nvSpPr>
        <p:spPr>
          <a:xfrm>
            <a:off x="1129085" y="5160397"/>
            <a:ext cx="9970936" cy="646331"/>
          </a:xfrm>
          <a:prstGeom prst="rect">
            <a:avLst/>
          </a:prstGeom>
          <a:noFill/>
        </p:spPr>
        <p:txBody>
          <a:bodyPr wrap="square" rtlCol="0">
            <a:spAutoFit/>
          </a:bodyPr>
          <a:lstStyle/>
          <a:p>
            <a:pPr algn="ctr"/>
            <a:r>
              <a:rPr lang="en-US" sz="3600" dirty="0"/>
              <a:t>Is the ordering of red and black dots random?</a:t>
            </a:r>
          </a:p>
        </p:txBody>
      </p:sp>
    </p:spTree>
    <p:extLst>
      <p:ext uri="{BB962C8B-B14F-4D97-AF65-F5344CB8AC3E}">
        <p14:creationId xmlns:p14="http://schemas.microsoft.com/office/powerpoint/2010/main" val="328717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decel="5000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7770" y="3094147"/>
            <a:ext cx="12139642" cy="2682786"/>
          </a:xfrm>
          <a:prstGeom prst="rect">
            <a:avLst/>
          </a:prstGeom>
        </p:spPr>
        <p:txBody>
          <a:bodyPr wrap="square">
            <a:spAutoFit/>
          </a:bodyPr>
          <a:lstStyle/>
          <a:p>
            <a:pPr latinLnBrk="1">
              <a:spcAft>
                <a:spcPts val="1000"/>
              </a:spcAft>
            </a:pPr>
            <a:r>
              <a:rPr lang="en-US" sz="2000" dirty="0" err="1">
                <a:latin typeface="Consolas" panose="020B0609020204030204" pitchFamily="49" charset="0"/>
                <a:ea typeface="Cambria" panose="02040503050406030204" pitchFamily="18" charset="0"/>
                <a:cs typeface="Times New Roman" panose="02020603050405020304" pitchFamily="18" charset="0"/>
              </a:rPr>
              <a:t>auc_wmw</a:t>
            </a:r>
            <a:r>
              <a:rPr lang="en-US" sz="2000" dirty="0">
                <a:latin typeface="Consolas" panose="020B0609020204030204" pitchFamily="49" charset="0"/>
                <a:ea typeface="Cambria" panose="02040503050406030204" pitchFamily="18" charset="0"/>
                <a:cs typeface="Times New Roman" panose="02020603050405020304" pitchFamily="18" charset="0"/>
              </a:rPr>
              <a:t> &lt;-</a:t>
            </a:r>
            <a:r>
              <a:rPr lang="en-US" sz="20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000" dirty="0">
                <a:latin typeface="Consolas" panose="020B0609020204030204" pitchFamily="49" charset="0"/>
                <a:ea typeface="Cambria" panose="02040503050406030204" pitchFamily="18" charset="0"/>
                <a:cs typeface="Times New Roman" panose="02020603050405020304" pitchFamily="18" charset="0"/>
              </a:rPr>
              <a:t>function(labels, scores){</a:t>
            </a:r>
            <a:br>
              <a:rPr lang="en-US" sz="2000" dirty="0">
                <a:latin typeface="Consolas" panose="020B0609020204030204" pitchFamily="49" charset="0"/>
                <a:ea typeface="Cambria" panose="02040503050406030204" pitchFamily="18" charset="0"/>
                <a:cs typeface="Times New Roman" panose="02020603050405020304" pitchFamily="18" charset="0"/>
              </a:rPr>
            </a:br>
            <a:r>
              <a:rPr lang="en-US" sz="2000" dirty="0">
                <a:latin typeface="Consolas" panose="020B0609020204030204" pitchFamily="49" charset="0"/>
                <a:ea typeface="Cambria" panose="02040503050406030204" pitchFamily="18" charset="0"/>
                <a:cs typeface="Times New Roman" panose="02020603050405020304" pitchFamily="18" charset="0"/>
              </a:rPr>
              <a:t>  labels &lt;-</a:t>
            </a:r>
            <a:r>
              <a:rPr lang="en-US" sz="20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000"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as.logical</a:t>
            </a:r>
            <a:r>
              <a:rPr lang="en-US" sz="2000" dirty="0">
                <a:latin typeface="Consolas" panose="020B0609020204030204" pitchFamily="49" charset="0"/>
                <a:ea typeface="Cambria" panose="02040503050406030204" pitchFamily="18" charset="0"/>
                <a:cs typeface="Times New Roman" panose="02020603050405020304" pitchFamily="18" charset="0"/>
              </a:rPr>
              <a:t>(labels)</a:t>
            </a:r>
            <a:br>
              <a:rPr lang="en-US" sz="2000" dirty="0">
                <a:latin typeface="Consolas" panose="020B0609020204030204" pitchFamily="49" charset="0"/>
                <a:ea typeface="Cambria" panose="02040503050406030204" pitchFamily="18" charset="0"/>
                <a:cs typeface="Times New Roman" panose="02020603050405020304" pitchFamily="18" charset="0"/>
              </a:rPr>
            </a:b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err="1">
                <a:latin typeface="Consolas" panose="020B0609020204030204" pitchFamily="49" charset="0"/>
                <a:ea typeface="Cambria" panose="02040503050406030204" pitchFamily="18" charset="0"/>
                <a:cs typeface="Times New Roman" panose="02020603050405020304" pitchFamily="18" charset="0"/>
              </a:rPr>
              <a:t>pos</a:t>
            </a:r>
            <a:r>
              <a:rPr lang="en-US" sz="2000" dirty="0">
                <a:latin typeface="Consolas" panose="020B0609020204030204" pitchFamily="49" charset="0"/>
                <a:ea typeface="Cambria" panose="02040503050406030204" pitchFamily="18" charset="0"/>
                <a:cs typeface="Times New Roman" panose="02020603050405020304" pitchFamily="18" charset="0"/>
              </a:rPr>
              <a:t> &lt;-</a:t>
            </a:r>
            <a:r>
              <a:rPr lang="en-US" sz="20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000" dirty="0">
                <a:latin typeface="Consolas" panose="020B0609020204030204" pitchFamily="49" charset="0"/>
                <a:ea typeface="Cambria" panose="02040503050406030204" pitchFamily="18" charset="0"/>
                <a:cs typeface="Times New Roman" panose="02020603050405020304" pitchFamily="18" charset="0"/>
              </a:rPr>
              <a:t>scores[labels]</a:t>
            </a:r>
            <a:br>
              <a:rPr lang="en-US" sz="2000" dirty="0">
                <a:latin typeface="Consolas" panose="020B0609020204030204" pitchFamily="49" charset="0"/>
                <a:ea typeface="Cambria" panose="02040503050406030204" pitchFamily="18" charset="0"/>
                <a:cs typeface="Times New Roman" panose="02020603050405020304" pitchFamily="18" charset="0"/>
              </a:rPr>
            </a:br>
            <a:r>
              <a:rPr lang="en-US" sz="2000" dirty="0">
                <a:latin typeface="Consolas" panose="020B0609020204030204" pitchFamily="49" charset="0"/>
                <a:ea typeface="Cambria" panose="02040503050406030204" pitchFamily="18" charset="0"/>
                <a:cs typeface="Times New Roman" panose="02020603050405020304" pitchFamily="18" charset="0"/>
              </a:rPr>
              <a:t>  neg &lt;-</a:t>
            </a:r>
            <a:r>
              <a:rPr lang="en-US" sz="20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000" dirty="0">
                <a:latin typeface="Consolas" panose="020B0609020204030204" pitchFamily="49" charset="0"/>
                <a:ea typeface="Cambria" panose="02040503050406030204" pitchFamily="18" charset="0"/>
                <a:cs typeface="Times New Roman" panose="02020603050405020304" pitchFamily="18" charset="0"/>
              </a:rPr>
              <a:t>scores[!labels]</a:t>
            </a:r>
            <a:br>
              <a:rPr lang="en-US" sz="2000" dirty="0">
                <a:latin typeface="Consolas" panose="020B0609020204030204" pitchFamily="49" charset="0"/>
                <a:ea typeface="Cambria" panose="02040503050406030204" pitchFamily="18" charset="0"/>
                <a:cs typeface="Times New Roman" panose="02020603050405020304" pitchFamily="18" charset="0"/>
              </a:rPr>
            </a:br>
            <a:r>
              <a:rPr lang="en-US" sz="2000" dirty="0">
                <a:latin typeface="Consolas" panose="020B0609020204030204" pitchFamily="49" charset="0"/>
                <a:ea typeface="Cambria" panose="02040503050406030204" pitchFamily="18" charset="0"/>
                <a:cs typeface="Times New Roman" panose="02020603050405020304" pitchFamily="18" charset="0"/>
              </a:rPr>
              <a:t>  U &lt;-</a:t>
            </a:r>
            <a:r>
              <a:rPr lang="en-US" sz="20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000"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as.numeric</a:t>
            </a:r>
            <a:r>
              <a:rPr lang="en-US" sz="2000" dirty="0">
                <a:latin typeface="Consolas" panose="020B0609020204030204" pitchFamily="49" charset="0"/>
                <a:ea typeface="Cambria" panose="02040503050406030204" pitchFamily="18" charset="0"/>
                <a:cs typeface="Times New Roman" panose="02020603050405020304" pitchFamily="18" charset="0"/>
              </a:rPr>
              <a:t>(</a:t>
            </a:r>
            <a:r>
              <a:rPr lang="en-US" sz="2000"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wilcox.test</a:t>
            </a:r>
            <a:r>
              <a:rPr lang="en-US" sz="2000" dirty="0">
                <a:latin typeface="Consolas" panose="020B0609020204030204" pitchFamily="49" charset="0"/>
                <a:ea typeface="Cambria" panose="02040503050406030204" pitchFamily="18" charset="0"/>
                <a:cs typeface="Times New Roman" panose="02020603050405020304" pitchFamily="18" charset="0"/>
              </a:rPr>
              <a:t>(</a:t>
            </a:r>
            <a:r>
              <a:rPr lang="en-US" sz="2000" dirty="0" err="1">
                <a:latin typeface="Consolas" panose="020B0609020204030204" pitchFamily="49" charset="0"/>
                <a:ea typeface="Cambria" panose="02040503050406030204" pitchFamily="18" charset="0"/>
                <a:cs typeface="Times New Roman" panose="02020603050405020304" pitchFamily="18" charset="0"/>
              </a:rPr>
              <a:t>pos</a:t>
            </a:r>
            <a:r>
              <a:rPr lang="en-US" sz="2000" dirty="0">
                <a:latin typeface="Consolas" panose="020B0609020204030204" pitchFamily="49" charset="0"/>
                <a:ea typeface="Cambria" panose="02040503050406030204" pitchFamily="18" charset="0"/>
                <a:cs typeface="Times New Roman" panose="02020603050405020304" pitchFamily="18" charset="0"/>
              </a:rPr>
              <a:t>, neg)$statistic)</a:t>
            </a:r>
            <a:br>
              <a:rPr lang="en-US" sz="2000" dirty="0">
                <a:latin typeface="Consolas" panose="020B0609020204030204" pitchFamily="49" charset="0"/>
                <a:ea typeface="Cambria" panose="02040503050406030204" pitchFamily="18" charset="0"/>
                <a:cs typeface="Times New Roman" panose="02020603050405020304" pitchFamily="18" charset="0"/>
              </a:rPr>
            </a:br>
            <a:r>
              <a:rPr lang="en-US" sz="2000" dirty="0">
                <a:latin typeface="Consolas" panose="020B0609020204030204" pitchFamily="49" charset="0"/>
                <a:ea typeface="Cambria" panose="02040503050406030204" pitchFamily="18" charset="0"/>
                <a:cs typeface="Times New Roman" panose="02020603050405020304" pitchFamily="18" charset="0"/>
              </a:rPr>
              <a:t>  U/(</a:t>
            </a:r>
            <a:r>
              <a:rPr lang="en-US" sz="2000"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length</a:t>
            </a:r>
            <a:r>
              <a:rPr lang="en-US" sz="2000" dirty="0">
                <a:latin typeface="Consolas" panose="020B0609020204030204" pitchFamily="49" charset="0"/>
                <a:ea typeface="Cambria" panose="02040503050406030204" pitchFamily="18" charset="0"/>
                <a:cs typeface="Times New Roman" panose="02020603050405020304" pitchFamily="18" charset="0"/>
              </a:rPr>
              <a:t>(</a:t>
            </a:r>
            <a:r>
              <a:rPr lang="en-US" sz="2000" dirty="0" err="1">
                <a:latin typeface="Consolas" panose="020B0609020204030204" pitchFamily="49" charset="0"/>
                <a:ea typeface="Cambria" panose="02040503050406030204" pitchFamily="18" charset="0"/>
                <a:cs typeface="Times New Roman" panose="02020603050405020304" pitchFamily="18" charset="0"/>
              </a:rPr>
              <a:t>pos</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000"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length</a:t>
            </a:r>
            <a:r>
              <a:rPr lang="en-US" sz="2000" dirty="0">
                <a:latin typeface="Consolas" panose="020B0609020204030204" pitchFamily="49" charset="0"/>
                <a:ea typeface="Cambria" panose="02040503050406030204" pitchFamily="18" charset="0"/>
                <a:cs typeface="Times New Roman" panose="02020603050405020304" pitchFamily="18" charset="0"/>
              </a:rPr>
              <a:t>(neg))</a:t>
            </a:r>
            <a:br>
              <a:rPr lang="en-US" sz="2000" dirty="0">
                <a:latin typeface="Consolas" panose="020B0609020204030204" pitchFamily="49" charset="0"/>
                <a:ea typeface="Cambria" panose="02040503050406030204" pitchFamily="18" charset="0"/>
                <a:cs typeface="Times New Roman" panose="02020603050405020304" pitchFamily="18" charset="0"/>
              </a:rPr>
            </a:br>
            <a:r>
              <a:rPr lang="en-US" sz="2000" dirty="0">
                <a:latin typeface="Consolas" panose="020B0609020204030204" pitchFamily="49" charset="0"/>
                <a:ea typeface="Cambria" panose="02040503050406030204" pitchFamily="18" charset="0"/>
                <a:cs typeface="Times New Roman" panose="02020603050405020304" pitchFamily="18" charset="0"/>
              </a:rPr>
              <a:t>}</a:t>
            </a:r>
          </a:p>
          <a:p>
            <a:pPr latinLnBrk="1">
              <a:spcAft>
                <a:spcPts val="1000"/>
              </a:spcAft>
            </a:pPr>
            <a:r>
              <a:rPr lang="en-US" sz="2000"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auc_wmw</a:t>
            </a:r>
            <a:r>
              <a:rPr lang="en-US" sz="2000" dirty="0">
                <a:latin typeface="Consolas" panose="020B0609020204030204" pitchFamily="49" charset="0"/>
                <a:ea typeface="Cambria" panose="02040503050406030204" pitchFamily="18" charset="0"/>
                <a:cs typeface="Times New Roman" panose="02020603050405020304" pitchFamily="18" charset="0"/>
              </a:rPr>
              <a:t>(category, prediction) # 0.825</a:t>
            </a:r>
          </a:p>
        </p:txBody>
      </p:sp>
      <p:sp>
        <p:nvSpPr>
          <p:cNvPr id="5" name="Rectangle 4"/>
          <p:cNvSpPr/>
          <p:nvPr/>
        </p:nvSpPr>
        <p:spPr>
          <a:xfrm>
            <a:off x="6169166" y="879149"/>
            <a:ext cx="1312697" cy="645129"/>
          </a:xfrm>
          <a:prstGeom prst="rect">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77770" y="814497"/>
            <a:ext cx="12139642" cy="2067233"/>
          </a:xfrm>
          <a:prstGeom prst="rect">
            <a:avLst/>
          </a:prstGeom>
        </p:spPr>
        <p:txBody>
          <a:bodyPr wrap="square">
            <a:spAutoFit/>
          </a:bodyPr>
          <a:lstStyle/>
          <a:p>
            <a:pPr latinLnBrk="1">
              <a:spcAft>
                <a:spcPts val="1000"/>
              </a:spcAft>
            </a:pPr>
            <a:r>
              <a:rPr lang="en-US" sz="2000" dirty="0">
                <a:latin typeface="Consolas" panose="020B0609020204030204" pitchFamily="49" charset="0"/>
                <a:ea typeface="Cambria" panose="02040503050406030204" pitchFamily="18" charset="0"/>
                <a:cs typeface="Times New Roman" panose="02020603050405020304" pitchFamily="18" charset="0"/>
              </a:rPr>
              <a:t>category &lt;-</a:t>
            </a:r>
            <a:r>
              <a:rPr lang="en-US" sz="20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000"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c</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0</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0</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0</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0</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0</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0</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0</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0</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0</a:t>
            </a:r>
            <a:r>
              <a:rPr lang="en-US" sz="2000" dirty="0">
                <a:latin typeface="Consolas" panose="020B0609020204030204" pitchFamily="49" charset="0"/>
                <a:ea typeface="Cambria" panose="02040503050406030204" pitchFamily="18" charset="0"/>
                <a:cs typeface="Times New Roman" panose="02020603050405020304" pitchFamily="18" charset="0"/>
              </a:rPr>
              <a:t>, </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0</a:t>
            </a:r>
            <a:r>
              <a:rPr lang="en-US" sz="2000" dirty="0">
                <a:latin typeface="Consolas" panose="020B0609020204030204" pitchFamily="49" charset="0"/>
                <a:ea typeface="Cambria" panose="02040503050406030204" pitchFamily="18" charset="0"/>
                <a:cs typeface="Times New Roman" panose="02020603050405020304" pitchFamily="18" charset="0"/>
              </a:rPr>
              <a:t>)</a:t>
            </a:r>
            <a:br>
              <a:rPr lang="en-US" sz="2000" dirty="0">
                <a:latin typeface="Consolas" panose="020B0609020204030204" pitchFamily="49" charset="0"/>
                <a:ea typeface="Cambria" panose="02040503050406030204" pitchFamily="18" charset="0"/>
                <a:cs typeface="Times New Roman" panose="02020603050405020304" pitchFamily="18" charset="0"/>
              </a:rPr>
            </a:br>
            <a:r>
              <a:rPr lang="en-US" sz="2000" dirty="0">
                <a:latin typeface="Consolas" panose="020B0609020204030204" pitchFamily="49" charset="0"/>
                <a:ea typeface="Cambria" panose="02040503050406030204" pitchFamily="18" charset="0"/>
                <a:cs typeface="Times New Roman" panose="02020603050405020304" pitchFamily="18" charset="0"/>
              </a:rPr>
              <a:t>prediction &lt;-</a:t>
            </a:r>
            <a:r>
              <a:rPr lang="en-US" sz="20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000" b="1" dirty="0">
                <a:latin typeface="Consolas" panose="020B0609020204030204" pitchFamily="49" charset="0"/>
                <a:ea typeface="Cambria" panose="02040503050406030204" pitchFamily="18" charset="0"/>
                <a:cs typeface="Times New Roman" panose="02020603050405020304" pitchFamily="18" charset="0"/>
              </a:rPr>
              <a:t>c(</a:t>
            </a:r>
            <a:r>
              <a:rPr lang="en-US" sz="20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20,19,18,17,16,15,14,13,11.5,11.5,10, 9, 8, 7, 6, 5, 4, 3, 2, 1</a:t>
            </a:r>
            <a:r>
              <a:rPr lang="en-US" sz="2000" b="1" dirty="0">
                <a:latin typeface="Consolas" panose="020B0609020204030204" pitchFamily="49" charset="0"/>
                <a:ea typeface="Cambria" panose="02040503050406030204" pitchFamily="18" charset="0"/>
                <a:cs typeface="Times New Roman" panose="02020603050405020304" pitchFamily="18" charset="0"/>
              </a:rPr>
              <a:t>)</a:t>
            </a:r>
            <a:br>
              <a:rPr lang="en-US" sz="2000" dirty="0">
                <a:latin typeface="Consolas" panose="020B0609020204030204" pitchFamily="49" charset="0"/>
                <a:ea typeface="Cambria" panose="02040503050406030204" pitchFamily="18" charset="0"/>
                <a:cs typeface="Times New Roman" panose="02020603050405020304" pitchFamily="18" charset="0"/>
              </a:rPr>
            </a:br>
            <a:br>
              <a:rPr lang="en-US" sz="2000" dirty="0">
                <a:latin typeface="Consolas" panose="020B0609020204030204" pitchFamily="49" charset="0"/>
                <a:ea typeface="Cambria" panose="02040503050406030204" pitchFamily="18" charset="0"/>
                <a:cs typeface="Times New Roman" panose="02020603050405020304" pitchFamily="18" charset="0"/>
              </a:rPr>
            </a:br>
            <a:r>
              <a:rPr lang="en-US" sz="2000"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library</a:t>
            </a:r>
            <a:r>
              <a:rPr lang="en-US" sz="2000" dirty="0">
                <a:latin typeface="Consolas" panose="020B0609020204030204" pitchFamily="49" charset="0"/>
                <a:ea typeface="Cambria" panose="02040503050406030204" pitchFamily="18" charset="0"/>
                <a:cs typeface="Times New Roman" panose="02020603050405020304" pitchFamily="18" charset="0"/>
              </a:rPr>
              <a:t>(</a:t>
            </a:r>
            <a:r>
              <a:rPr lang="en-US" sz="20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n-US" sz="2000" dirty="0" err="1">
                <a:solidFill>
                  <a:srgbClr val="4E9A06"/>
                </a:solidFill>
                <a:latin typeface="Consolas" panose="020B0609020204030204" pitchFamily="49" charset="0"/>
                <a:ea typeface="Cambria" panose="02040503050406030204" pitchFamily="18" charset="0"/>
                <a:cs typeface="Times New Roman" panose="02020603050405020304" pitchFamily="18" charset="0"/>
              </a:rPr>
              <a:t>pROC</a:t>
            </a:r>
            <a:r>
              <a:rPr lang="en-US" sz="20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n-US" sz="2000" dirty="0">
                <a:latin typeface="Consolas" panose="020B0609020204030204" pitchFamily="49" charset="0"/>
                <a:ea typeface="Cambria" panose="02040503050406030204" pitchFamily="18" charset="0"/>
                <a:cs typeface="Times New Roman" panose="02020603050405020304" pitchFamily="18" charset="0"/>
              </a:rPr>
              <a:t>)</a:t>
            </a:r>
            <a:br>
              <a:rPr lang="en-US" sz="2000" dirty="0">
                <a:latin typeface="Consolas" panose="020B0609020204030204" pitchFamily="49" charset="0"/>
                <a:ea typeface="Cambria" panose="02040503050406030204" pitchFamily="18" charset="0"/>
                <a:cs typeface="Times New Roman" panose="02020603050405020304" pitchFamily="18" charset="0"/>
              </a:rPr>
            </a:br>
            <a:r>
              <a:rPr lang="en-US" sz="2000" dirty="0">
                <a:latin typeface="Consolas" panose="020B0609020204030204" pitchFamily="49" charset="0"/>
                <a:ea typeface="Cambria" panose="02040503050406030204" pitchFamily="18" charset="0"/>
                <a:cs typeface="Times New Roman" panose="02020603050405020304" pitchFamily="18" charset="0"/>
              </a:rPr>
              <a:t>(</a:t>
            </a:r>
            <a:r>
              <a:rPr lang="en-US" sz="2000" dirty="0" err="1">
                <a:latin typeface="Consolas" panose="020B0609020204030204" pitchFamily="49" charset="0"/>
                <a:ea typeface="Cambria" panose="02040503050406030204" pitchFamily="18" charset="0"/>
                <a:cs typeface="Times New Roman" panose="02020603050405020304" pitchFamily="18" charset="0"/>
              </a:rPr>
              <a:t>official_auc</a:t>
            </a:r>
            <a:r>
              <a:rPr lang="en-US" sz="2000" dirty="0">
                <a:latin typeface="Consolas" panose="020B0609020204030204" pitchFamily="49" charset="0"/>
                <a:ea typeface="Cambria" panose="02040503050406030204" pitchFamily="18" charset="0"/>
                <a:cs typeface="Times New Roman" panose="02020603050405020304" pitchFamily="18" charset="0"/>
              </a:rPr>
              <a:t> &lt;-</a:t>
            </a:r>
            <a:r>
              <a:rPr lang="en-US" sz="20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000"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auc</a:t>
            </a:r>
            <a:r>
              <a:rPr lang="en-US" sz="2000" dirty="0">
                <a:latin typeface="Consolas" panose="020B0609020204030204" pitchFamily="49" charset="0"/>
                <a:ea typeface="Cambria" panose="02040503050406030204" pitchFamily="18" charset="0"/>
                <a:cs typeface="Times New Roman" panose="02020603050405020304" pitchFamily="18" charset="0"/>
              </a:rPr>
              <a:t>(</a:t>
            </a:r>
            <a:r>
              <a:rPr lang="en-US" sz="2000"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roc</a:t>
            </a:r>
            <a:r>
              <a:rPr lang="en-US" sz="2000" dirty="0">
                <a:latin typeface="Consolas" panose="020B0609020204030204" pitchFamily="49" charset="0"/>
                <a:ea typeface="Cambria" panose="02040503050406030204" pitchFamily="18" charset="0"/>
                <a:cs typeface="Times New Roman" panose="02020603050405020304" pitchFamily="18" charset="0"/>
              </a:rPr>
              <a:t>(category, prediction)))</a:t>
            </a:r>
          </a:p>
          <a:p>
            <a:pPr latinLnBrk="1">
              <a:spcAft>
                <a:spcPts val="1000"/>
              </a:spcAft>
            </a:pPr>
            <a:r>
              <a:rPr lang="en-US" sz="2000" dirty="0">
                <a:latin typeface="Consolas" panose="020B0609020204030204" pitchFamily="49" charset="0"/>
                <a:ea typeface="Cambria" panose="02040503050406030204" pitchFamily="18" charset="0"/>
                <a:cs typeface="Times New Roman" panose="02020603050405020304" pitchFamily="18" charset="0"/>
              </a:rPr>
              <a:t>## Area under the curve: 0.825</a:t>
            </a:r>
          </a:p>
        </p:txBody>
      </p:sp>
      <p:sp>
        <p:nvSpPr>
          <p:cNvPr id="9" name="Slide Number Placeholder 8"/>
          <p:cNvSpPr>
            <a:spLocks noGrp="1"/>
          </p:cNvSpPr>
          <p:nvPr>
            <p:ph type="sldNum" sz="quarter" idx="12"/>
          </p:nvPr>
        </p:nvSpPr>
        <p:spPr/>
        <p:txBody>
          <a:bodyPr/>
          <a:lstStyle/>
          <a:p>
            <a:fld id="{E5B96343-668E-4542-9171-3BEDAFBEFAD3}" type="slidenum">
              <a:rPr lang="en-US" smtClean="0"/>
              <a:t>27</a:t>
            </a:fld>
            <a:endParaRPr lang="en-US"/>
          </a:p>
        </p:txBody>
      </p:sp>
    </p:spTree>
    <p:extLst>
      <p:ext uri="{BB962C8B-B14F-4D97-AF65-F5344CB8AC3E}">
        <p14:creationId xmlns:p14="http://schemas.microsoft.com/office/powerpoint/2010/main" val="251423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781230" y="534285"/>
            <a:ext cx="6410770" cy="1782506"/>
          </a:xfrm>
          <a:prstGeom prst="rect">
            <a:avLst/>
          </a:prstGeom>
        </p:spPr>
      </p:pic>
      <p:sp>
        <p:nvSpPr>
          <p:cNvPr id="5" name="Rectangle 4"/>
          <p:cNvSpPr/>
          <p:nvPr/>
        </p:nvSpPr>
        <p:spPr>
          <a:xfrm>
            <a:off x="2812388" y="2890195"/>
            <a:ext cx="8036148" cy="3785652"/>
          </a:xfrm>
          <a:prstGeom prst="rect">
            <a:avLst/>
          </a:prstGeom>
        </p:spPr>
        <p:txBody>
          <a:bodyPr wrap="square">
            <a:spAutoFit/>
          </a:bodyPr>
          <a:lstStyle/>
          <a:p>
            <a:pPr latinLnBrk="1">
              <a:spcAft>
                <a:spcPts val="1000"/>
              </a:spcAft>
            </a:pPr>
            <a:r>
              <a:rPr lang="en-US" sz="2400" dirty="0">
                <a:latin typeface="Consolas" panose="020B0609020204030204" pitchFamily="49" charset="0"/>
                <a:ea typeface="Cambria" panose="02040503050406030204" pitchFamily="18" charset="0"/>
                <a:cs typeface="Times New Roman" panose="02020603050405020304" pitchFamily="18" charset="0"/>
              </a:rPr>
              <a:t>auc_wmw2 &lt;-</a:t>
            </a:r>
            <a:r>
              <a:rPr lang="en-US" sz="24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400" dirty="0">
                <a:latin typeface="Consolas" panose="020B0609020204030204" pitchFamily="49" charset="0"/>
                <a:ea typeface="Cambria" panose="02040503050406030204" pitchFamily="18" charset="0"/>
                <a:cs typeface="Times New Roman" panose="02020603050405020304" pitchFamily="18" charset="0"/>
              </a:rPr>
              <a:t>function(labels, scores){</a:t>
            </a:r>
            <a:br>
              <a:rPr lang="en-US" sz="2400" dirty="0">
                <a:latin typeface="Consolas" panose="020B0609020204030204" pitchFamily="49" charset="0"/>
                <a:ea typeface="Cambria" panose="02040503050406030204" pitchFamily="18" charset="0"/>
                <a:cs typeface="Times New Roman" panose="02020603050405020304" pitchFamily="18" charset="0"/>
              </a:rPr>
            </a:br>
            <a:r>
              <a:rPr lang="en-US" sz="2400" dirty="0">
                <a:latin typeface="Consolas" panose="020B0609020204030204" pitchFamily="49" charset="0"/>
                <a:ea typeface="Cambria" panose="02040503050406030204" pitchFamily="18" charset="0"/>
                <a:cs typeface="Times New Roman" panose="02020603050405020304" pitchFamily="18" charset="0"/>
              </a:rPr>
              <a:t>  labels &lt;-</a:t>
            </a:r>
            <a:r>
              <a:rPr lang="en-US" sz="24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400"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as.logical</a:t>
            </a:r>
            <a:r>
              <a:rPr lang="en-US" sz="2400" dirty="0">
                <a:latin typeface="Consolas" panose="020B0609020204030204" pitchFamily="49" charset="0"/>
                <a:ea typeface="Cambria" panose="02040503050406030204" pitchFamily="18" charset="0"/>
                <a:cs typeface="Times New Roman" panose="02020603050405020304" pitchFamily="18" charset="0"/>
              </a:rPr>
              <a:t>(labels)</a:t>
            </a:r>
            <a:br>
              <a:rPr lang="en-US" sz="2400" dirty="0">
                <a:latin typeface="Consolas" panose="020B0609020204030204" pitchFamily="49" charset="0"/>
                <a:ea typeface="Cambria" panose="02040503050406030204" pitchFamily="18" charset="0"/>
                <a:cs typeface="Times New Roman" panose="02020603050405020304" pitchFamily="18" charset="0"/>
              </a:rPr>
            </a:br>
            <a:r>
              <a:rPr lang="en-US" sz="2400" dirty="0">
                <a:latin typeface="Consolas" panose="020B0609020204030204" pitchFamily="49" charset="0"/>
                <a:ea typeface="Cambria" panose="02040503050406030204" pitchFamily="18" charset="0"/>
                <a:cs typeface="Times New Roman" panose="02020603050405020304" pitchFamily="18" charset="0"/>
              </a:rPr>
              <a:t>  n1 &lt;-</a:t>
            </a:r>
            <a:r>
              <a:rPr lang="en-US" sz="24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400"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sum</a:t>
            </a:r>
            <a:r>
              <a:rPr lang="en-US" sz="2400" dirty="0">
                <a:latin typeface="Consolas" panose="020B0609020204030204" pitchFamily="49" charset="0"/>
                <a:ea typeface="Cambria" panose="02040503050406030204" pitchFamily="18" charset="0"/>
                <a:cs typeface="Times New Roman" panose="02020603050405020304" pitchFamily="18" charset="0"/>
              </a:rPr>
              <a:t>(labels)</a:t>
            </a:r>
            <a:br>
              <a:rPr lang="en-US" sz="2400" dirty="0">
                <a:latin typeface="Consolas" panose="020B0609020204030204" pitchFamily="49" charset="0"/>
                <a:ea typeface="Cambria" panose="02040503050406030204" pitchFamily="18" charset="0"/>
                <a:cs typeface="Times New Roman" panose="02020603050405020304" pitchFamily="18" charset="0"/>
              </a:rPr>
            </a:br>
            <a:r>
              <a:rPr lang="en-US" sz="2400" dirty="0">
                <a:latin typeface="Consolas" panose="020B0609020204030204" pitchFamily="49" charset="0"/>
                <a:ea typeface="Cambria" panose="02040503050406030204" pitchFamily="18" charset="0"/>
                <a:cs typeface="Times New Roman" panose="02020603050405020304" pitchFamily="18" charset="0"/>
              </a:rPr>
              <a:t>  n2 &lt;-</a:t>
            </a:r>
            <a:r>
              <a:rPr lang="en-US" sz="24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400"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sum</a:t>
            </a:r>
            <a:r>
              <a:rPr lang="en-US" sz="2400" dirty="0">
                <a:latin typeface="Consolas" panose="020B0609020204030204" pitchFamily="49" charset="0"/>
                <a:ea typeface="Cambria" panose="02040503050406030204" pitchFamily="18" charset="0"/>
                <a:cs typeface="Times New Roman" panose="02020603050405020304" pitchFamily="18" charset="0"/>
              </a:rPr>
              <a:t>(!labels)</a:t>
            </a:r>
            <a:br>
              <a:rPr lang="en-US" sz="2400" dirty="0">
                <a:latin typeface="Consolas" panose="020B0609020204030204" pitchFamily="49" charset="0"/>
                <a:ea typeface="Cambria" panose="02040503050406030204" pitchFamily="18" charset="0"/>
                <a:cs typeface="Times New Roman" panose="02020603050405020304" pitchFamily="18" charset="0"/>
              </a:rPr>
            </a:br>
            <a:r>
              <a:rPr lang="en-US" sz="2400" dirty="0">
                <a:latin typeface="Consolas" panose="020B0609020204030204" pitchFamily="49" charset="0"/>
                <a:ea typeface="Cambria" panose="02040503050406030204" pitchFamily="18" charset="0"/>
                <a:cs typeface="Times New Roman" panose="02020603050405020304" pitchFamily="18" charset="0"/>
              </a:rPr>
              <a:t>  R1 &lt;-</a:t>
            </a:r>
            <a:r>
              <a:rPr lang="en-US" sz="24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400"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sum</a:t>
            </a:r>
            <a:r>
              <a:rPr lang="en-US" sz="2400" dirty="0">
                <a:latin typeface="Consolas" panose="020B0609020204030204" pitchFamily="49" charset="0"/>
                <a:ea typeface="Cambria" panose="02040503050406030204" pitchFamily="18" charset="0"/>
                <a:cs typeface="Times New Roman" panose="02020603050405020304" pitchFamily="18" charset="0"/>
              </a:rPr>
              <a:t>(</a:t>
            </a:r>
            <a:r>
              <a:rPr lang="en-US" sz="2400"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rank</a:t>
            </a:r>
            <a:r>
              <a:rPr lang="en-US" sz="2400" dirty="0">
                <a:latin typeface="Consolas" panose="020B0609020204030204" pitchFamily="49" charset="0"/>
                <a:ea typeface="Cambria" panose="02040503050406030204" pitchFamily="18" charset="0"/>
                <a:cs typeface="Times New Roman" panose="02020603050405020304" pitchFamily="18" charset="0"/>
              </a:rPr>
              <a:t>(scores)[labels])</a:t>
            </a:r>
            <a:br>
              <a:rPr lang="en-US" sz="2400" dirty="0">
                <a:latin typeface="Consolas" panose="020B0609020204030204" pitchFamily="49" charset="0"/>
                <a:ea typeface="Cambria" panose="02040503050406030204" pitchFamily="18" charset="0"/>
                <a:cs typeface="Times New Roman" panose="02020603050405020304" pitchFamily="18" charset="0"/>
              </a:rPr>
            </a:br>
            <a:r>
              <a:rPr lang="en-US" sz="2400" dirty="0">
                <a:latin typeface="Consolas" panose="020B0609020204030204" pitchFamily="49" charset="0"/>
                <a:ea typeface="Cambria" panose="02040503050406030204" pitchFamily="18" charset="0"/>
                <a:cs typeface="Times New Roman" panose="02020603050405020304" pitchFamily="18" charset="0"/>
              </a:rPr>
              <a:t>  U1 &lt;-</a:t>
            </a:r>
            <a:r>
              <a:rPr lang="en-US" sz="24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400" dirty="0">
                <a:latin typeface="Consolas" panose="020B0609020204030204" pitchFamily="49" charset="0"/>
                <a:ea typeface="Cambria" panose="02040503050406030204" pitchFamily="18" charset="0"/>
                <a:cs typeface="Times New Roman" panose="02020603050405020304" pitchFamily="18" charset="0"/>
              </a:rPr>
              <a:t>R1 -</a:t>
            </a:r>
            <a:r>
              <a:rPr lang="en-US" sz="24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400" dirty="0">
                <a:latin typeface="Consolas" panose="020B0609020204030204" pitchFamily="49" charset="0"/>
                <a:ea typeface="Cambria" panose="02040503050406030204" pitchFamily="18" charset="0"/>
                <a:cs typeface="Times New Roman" panose="02020603050405020304" pitchFamily="18" charset="0"/>
              </a:rPr>
              <a:t>n1 *</a:t>
            </a:r>
            <a:r>
              <a:rPr lang="en-US" sz="24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400" dirty="0">
                <a:latin typeface="Consolas" panose="020B0609020204030204" pitchFamily="49" charset="0"/>
                <a:ea typeface="Cambria" panose="02040503050406030204" pitchFamily="18" charset="0"/>
                <a:cs typeface="Times New Roman" panose="02020603050405020304" pitchFamily="18" charset="0"/>
              </a:rPr>
              <a:t>(n1 +</a:t>
            </a:r>
            <a:r>
              <a:rPr lang="en-US" sz="24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4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n-US" sz="2400" dirty="0">
                <a:latin typeface="Consolas" panose="020B0609020204030204" pitchFamily="49" charset="0"/>
                <a:ea typeface="Cambria" panose="02040503050406030204" pitchFamily="18" charset="0"/>
                <a:cs typeface="Times New Roman" panose="02020603050405020304" pitchFamily="18" charset="0"/>
              </a:rPr>
              <a:t>)/</a:t>
            </a:r>
            <a:r>
              <a:rPr lang="en-US" sz="24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2</a:t>
            </a:r>
            <a:br>
              <a:rPr lang="en-US" sz="2400" dirty="0">
                <a:latin typeface="Consolas" panose="020B0609020204030204" pitchFamily="49" charset="0"/>
                <a:ea typeface="Cambria" panose="02040503050406030204" pitchFamily="18" charset="0"/>
                <a:cs typeface="Times New Roman" panose="02020603050405020304" pitchFamily="18" charset="0"/>
              </a:rPr>
            </a:br>
            <a:r>
              <a:rPr lang="en-US" sz="2400" dirty="0">
                <a:latin typeface="Consolas" panose="020B0609020204030204" pitchFamily="49" charset="0"/>
                <a:ea typeface="Cambria" panose="02040503050406030204" pitchFamily="18" charset="0"/>
                <a:cs typeface="Times New Roman" panose="02020603050405020304" pitchFamily="18" charset="0"/>
              </a:rPr>
              <a:t>  U1/(n1 *</a:t>
            </a:r>
            <a:r>
              <a:rPr lang="en-US" sz="24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2400" dirty="0">
                <a:latin typeface="Consolas" panose="020B0609020204030204" pitchFamily="49" charset="0"/>
                <a:ea typeface="Cambria" panose="02040503050406030204" pitchFamily="18" charset="0"/>
                <a:cs typeface="Times New Roman" panose="02020603050405020304" pitchFamily="18" charset="0"/>
              </a:rPr>
              <a:t>n2)</a:t>
            </a:r>
            <a:br>
              <a:rPr lang="en-US" sz="2400" dirty="0">
                <a:latin typeface="Consolas" panose="020B0609020204030204" pitchFamily="49" charset="0"/>
                <a:ea typeface="Cambria" panose="02040503050406030204" pitchFamily="18" charset="0"/>
                <a:cs typeface="Times New Roman" panose="02020603050405020304" pitchFamily="18" charset="0"/>
              </a:rPr>
            </a:br>
            <a:r>
              <a:rPr lang="en-US" sz="2400" dirty="0">
                <a:latin typeface="Consolas" panose="020B0609020204030204" pitchFamily="49" charset="0"/>
                <a:ea typeface="Cambria" panose="02040503050406030204" pitchFamily="18" charset="0"/>
                <a:cs typeface="Times New Roman" panose="02020603050405020304" pitchFamily="18" charset="0"/>
              </a:rPr>
              <a:t>}</a:t>
            </a:r>
            <a:br>
              <a:rPr lang="en-US" sz="2400" dirty="0">
                <a:latin typeface="Consolas" panose="020B0609020204030204" pitchFamily="49" charset="0"/>
                <a:ea typeface="Cambria" panose="02040503050406030204" pitchFamily="18" charset="0"/>
                <a:cs typeface="Times New Roman" panose="02020603050405020304" pitchFamily="18" charset="0"/>
              </a:rPr>
            </a:br>
            <a:br>
              <a:rPr lang="en-US" sz="2400" dirty="0">
                <a:latin typeface="Consolas" panose="020B0609020204030204" pitchFamily="49" charset="0"/>
                <a:ea typeface="Cambria" panose="02040503050406030204" pitchFamily="18" charset="0"/>
                <a:cs typeface="Times New Roman" panose="02020603050405020304" pitchFamily="18" charset="0"/>
              </a:rPr>
            </a:br>
            <a:r>
              <a:rPr lang="en-US" sz="2400"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auc_wmw2</a:t>
            </a:r>
            <a:r>
              <a:rPr lang="en-US" sz="2400" dirty="0">
                <a:latin typeface="Consolas" panose="020B0609020204030204" pitchFamily="49" charset="0"/>
                <a:ea typeface="Cambria" panose="02040503050406030204" pitchFamily="18" charset="0"/>
                <a:cs typeface="Times New Roman" panose="02020603050405020304" pitchFamily="18" charset="0"/>
              </a:rPr>
              <a:t>(category, prediction)  # 0.825</a:t>
            </a:r>
            <a:endParaRPr lang="en-US" sz="2400" dirty="0"/>
          </a:p>
        </p:txBody>
      </p:sp>
      <p:sp>
        <p:nvSpPr>
          <p:cNvPr id="6" name="Slide Number Placeholder 5"/>
          <p:cNvSpPr>
            <a:spLocks noGrp="1"/>
          </p:cNvSpPr>
          <p:nvPr>
            <p:ph type="sldNum" sz="quarter" idx="12"/>
          </p:nvPr>
        </p:nvSpPr>
        <p:spPr/>
        <p:txBody>
          <a:bodyPr/>
          <a:lstStyle/>
          <a:p>
            <a:fld id="{E5B96343-668E-4542-9171-3BEDAFBEFAD3}" type="slidenum">
              <a:rPr lang="en-US" smtClean="0"/>
              <a:t>28</a:t>
            </a:fld>
            <a:endParaRPr lang="en-US"/>
          </a:p>
        </p:txBody>
      </p:sp>
      <p:pic>
        <p:nvPicPr>
          <p:cNvPr id="7" name="Picture 6">
            <a:extLst>
              <a:ext uri="{FF2B5EF4-FFF2-40B4-BE49-F238E27FC236}">
                <a16:creationId xmlns:a16="http://schemas.microsoft.com/office/drawing/2014/main" id="{B9C26F76-9BF9-4D45-A8DC-FB09275F5492}"/>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755" y="469508"/>
            <a:ext cx="4295775" cy="1933575"/>
          </a:xfrm>
          <a:prstGeom prst="rect">
            <a:avLst/>
          </a:prstGeom>
        </p:spPr>
      </p:pic>
    </p:spTree>
    <p:extLst>
      <p:ext uri="{BB962C8B-B14F-4D97-AF65-F5344CB8AC3E}">
        <p14:creationId xmlns:p14="http://schemas.microsoft.com/office/powerpoint/2010/main" val="38417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4628" r="2058"/>
          <a:stretch/>
        </p:blipFill>
        <p:spPr>
          <a:xfrm>
            <a:off x="2011680" y="0"/>
            <a:ext cx="8595360" cy="6858000"/>
          </a:xfrm>
          <a:prstGeom prst="rect">
            <a:avLst/>
          </a:prstGeom>
        </p:spPr>
      </p:pic>
      <p:sp>
        <p:nvSpPr>
          <p:cNvPr id="5" name="Rectangle 4"/>
          <p:cNvSpPr/>
          <p:nvPr/>
        </p:nvSpPr>
        <p:spPr>
          <a:xfrm>
            <a:off x="219880" y="614591"/>
            <a:ext cx="2320594" cy="5262979"/>
          </a:xfrm>
          <a:prstGeom prst="rect">
            <a:avLst/>
          </a:prstGeom>
        </p:spPr>
        <p:txBody>
          <a:bodyPr wrap="square">
            <a:spAutoFit/>
          </a:bodyPr>
          <a:lstStyle/>
          <a:p>
            <a:r>
              <a:rPr lang="en-US" sz="1600" dirty="0">
                <a:latin typeface="Consolas" panose="020B0609020204030204" pitchFamily="49" charset="0"/>
              </a:rPr>
              <a:t>rank    label</a:t>
            </a:r>
          </a:p>
          <a:p>
            <a:r>
              <a:rPr lang="en-US" sz="1600" dirty="0">
                <a:latin typeface="Consolas" panose="020B0609020204030204" pitchFamily="49" charset="0"/>
              </a:rPr>
              <a:t> 1.0      0</a:t>
            </a:r>
          </a:p>
          <a:p>
            <a:r>
              <a:rPr lang="en-US" sz="1600" dirty="0">
                <a:latin typeface="Consolas" panose="020B0609020204030204" pitchFamily="49" charset="0"/>
              </a:rPr>
              <a:t> 2.0      0</a:t>
            </a:r>
          </a:p>
          <a:p>
            <a:r>
              <a:rPr lang="en-US" sz="1600" dirty="0">
                <a:latin typeface="Consolas" panose="020B0609020204030204" pitchFamily="49" charset="0"/>
              </a:rPr>
              <a:t> 3.0      0</a:t>
            </a:r>
          </a:p>
          <a:p>
            <a:r>
              <a:rPr lang="en-US" sz="1600" dirty="0">
                <a:latin typeface="Consolas" panose="020B0609020204030204" pitchFamily="49" charset="0"/>
              </a:rPr>
              <a:t> 4.0      0</a:t>
            </a:r>
          </a:p>
          <a:p>
            <a:r>
              <a:rPr lang="en-US" sz="1600" dirty="0">
                <a:latin typeface="Consolas" panose="020B0609020204030204" pitchFamily="49" charset="0"/>
              </a:rPr>
              <a:t> 5.0      1</a:t>
            </a:r>
          </a:p>
          <a:p>
            <a:r>
              <a:rPr lang="en-US" sz="1600" dirty="0">
                <a:latin typeface="Consolas" panose="020B0609020204030204" pitchFamily="49" charset="0"/>
              </a:rPr>
              <a:t> 6.0      0</a:t>
            </a:r>
          </a:p>
          <a:p>
            <a:r>
              <a:rPr lang="en-US" sz="1600" dirty="0">
                <a:latin typeface="Consolas" panose="020B0609020204030204" pitchFamily="49" charset="0"/>
              </a:rPr>
              <a:t> 7.0      0</a:t>
            </a:r>
          </a:p>
          <a:p>
            <a:r>
              <a:rPr lang="en-US" sz="1600" dirty="0">
                <a:latin typeface="Consolas" panose="020B0609020204030204" pitchFamily="49" charset="0"/>
              </a:rPr>
              <a:t> 8.0      1</a:t>
            </a:r>
          </a:p>
          <a:p>
            <a:r>
              <a:rPr lang="en-US" sz="1600" dirty="0">
                <a:latin typeface="Consolas" panose="020B0609020204030204" pitchFamily="49" charset="0"/>
              </a:rPr>
              <a:t> 9.0      0</a:t>
            </a:r>
          </a:p>
          <a:p>
            <a:r>
              <a:rPr lang="en-US" sz="1600" dirty="0">
                <a:latin typeface="Consolas" panose="020B0609020204030204" pitchFamily="49" charset="0"/>
              </a:rPr>
              <a:t>10.0      1</a:t>
            </a:r>
          </a:p>
          <a:p>
            <a:r>
              <a:rPr lang="en-US" sz="1600" dirty="0">
                <a:latin typeface="Consolas" panose="020B0609020204030204" pitchFamily="49" charset="0"/>
              </a:rPr>
              <a:t>11.5      0</a:t>
            </a:r>
          </a:p>
          <a:p>
            <a:r>
              <a:rPr lang="en-US" sz="1600" dirty="0">
                <a:latin typeface="Consolas" panose="020B0609020204030204" pitchFamily="49" charset="0"/>
              </a:rPr>
              <a:t>11.5      1</a:t>
            </a:r>
          </a:p>
          <a:p>
            <a:r>
              <a:rPr lang="en-US" sz="1600" dirty="0">
                <a:latin typeface="Consolas" panose="020B0609020204030204" pitchFamily="49" charset="0"/>
              </a:rPr>
              <a:t>13.0      0</a:t>
            </a:r>
          </a:p>
          <a:p>
            <a:r>
              <a:rPr lang="en-US" sz="1600" dirty="0">
                <a:latin typeface="Consolas" panose="020B0609020204030204" pitchFamily="49" charset="0"/>
              </a:rPr>
              <a:t>14.0      1</a:t>
            </a:r>
          </a:p>
          <a:p>
            <a:r>
              <a:rPr lang="en-US" sz="1600" dirty="0">
                <a:latin typeface="Consolas" panose="020B0609020204030204" pitchFamily="49" charset="0"/>
              </a:rPr>
              <a:t>15.0      1</a:t>
            </a:r>
          </a:p>
          <a:p>
            <a:r>
              <a:rPr lang="en-US" sz="1600" dirty="0">
                <a:latin typeface="Consolas" panose="020B0609020204030204" pitchFamily="49" charset="0"/>
              </a:rPr>
              <a:t>16.0      0</a:t>
            </a:r>
          </a:p>
          <a:p>
            <a:r>
              <a:rPr lang="en-US" sz="1600" dirty="0">
                <a:latin typeface="Consolas" panose="020B0609020204030204" pitchFamily="49" charset="0"/>
              </a:rPr>
              <a:t>17.0      1</a:t>
            </a:r>
          </a:p>
          <a:p>
            <a:r>
              <a:rPr lang="en-US" sz="1600" dirty="0">
                <a:latin typeface="Consolas" panose="020B0609020204030204" pitchFamily="49" charset="0"/>
              </a:rPr>
              <a:t>18.0      1</a:t>
            </a:r>
          </a:p>
          <a:p>
            <a:r>
              <a:rPr lang="en-US" sz="1600" dirty="0">
                <a:latin typeface="Consolas" panose="020B0609020204030204" pitchFamily="49" charset="0"/>
              </a:rPr>
              <a:t>19.0      1</a:t>
            </a:r>
          </a:p>
          <a:p>
            <a:r>
              <a:rPr lang="en-US" sz="1600" dirty="0">
                <a:latin typeface="Consolas" panose="020B0609020204030204" pitchFamily="49" charset="0"/>
              </a:rPr>
              <a:t>20.0      1</a:t>
            </a:r>
          </a:p>
        </p:txBody>
      </p:sp>
      <p:sp>
        <p:nvSpPr>
          <p:cNvPr id="6" name="Slide Number Placeholder 5"/>
          <p:cNvSpPr>
            <a:spLocks noGrp="1"/>
          </p:cNvSpPr>
          <p:nvPr>
            <p:ph type="sldNum" sz="quarter" idx="12"/>
          </p:nvPr>
        </p:nvSpPr>
        <p:spPr/>
        <p:txBody>
          <a:bodyPr/>
          <a:lstStyle/>
          <a:p>
            <a:fld id="{E5B96343-668E-4542-9171-3BEDAFBEFAD3}" type="slidenum">
              <a:rPr lang="en-US" smtClean="0"/>
              <a:t>29</a:t>
            </a:fld>
            <a:endParaRPr lang="en-US"/>
          </a:p>
        </p:txBody>
      </p:sp>
      <p:sp>
        <p:nvSpPr>
          <p:cNvPr id="7" name="TextBox 6"/>
          <p:cNvSpPr txBox="1"/>
          <p:nvPr/>
        </p:nvSpPr>
        <p:spPr>
          <a:xfrm rot="16200000">
            <a:off x="1558674" y="2969704"/>
            <a:ext cx="906011" cy="369332"/>
          </a:xfrm>
          <a:prstGeom prst="rect">
            <a:avLst/>
          </a:prstGeom>
          <a:noFill/>
        </p:spPr>
        <p:txBody>
          <a:bodyPr wrap="square" rtlCol="0">
            <a:spAutoFit/>
          </a:bodyPr>
          <a:lstStyle/>
          <a:p>
            <a:r>
              <a:rPr lang="en-US" b="1" dirty="0"/>
              <a:t>case</a:t>
            </a:r>
          </a:p>
        </p:txBody>
      </p:sp>
    </p:spTree>
    <p:extLst>
      <p:ext uri="{BB962C8B-B14F-4D97-AF65-F5344CB8AC3E}">
        <p14:creationId xmlns:p14="http://schemas.microsoft.com/office/powerpoint/2010/main" val="1751469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5633" y="482355"/>
            <a:ext cx="5800729" cy="1338629"/>
          </a:xfrm>
        </p:spPr>
        <p:txBody>
          <a:bodyPr>
            <a:normAutofit fontScale="90000"/>
          </a:bodyPr>
          <a:lstStyle/>
          <a:p>
            <a:pPr algn="ctr"/>
            <a:r>
              <a:rPr lang="en-US" sz="4800" b="1" dirty="0"/>
              <a:t>Confusion Matrix for Binary Classifier</a:t>
            </a:r>
          </a:p>
        </p:txBody>
      </p:sp>
      <p:graphicFrame>
        <p:nvGraphicFramePr>
          <p:cNvPr id="5" name="Table 4"/>
          <p:cNvGraphicFramePr>
            <a:graphicFrameLocks noGrp="1"/>
          </p:cNvGraphicFramePr>
          <p:nvPr>
            <p:extLst>
              <p:ext uri="{D42A27DB-BD31-4B8C-83A1-F6EECF244321}">
                <p14:modId xmlns:p14="http://schemas.microsoft.com/office/powerpoint/2010/main" val="8862411"/>
              </p:ext>
            </p:extLst>
          </p:nvPr>
        </p:nvGraphicFramePr>
        <p:xfrm>
          <a:off x="2127402" y="2014745"/>
          <a:ext cx="7937193" cy="4663440"/>
        </p:xfrm>
        <a:graphic>
          <a:graphicData uri="http://schemas.openxmlformats.org/drawingml/2006/table">
            <a:tbl>
              <a:tblPr firstRow="1" bandRow="1">
                <a:tableStyleId>{69012ECD-51FC-41F1-AA8D-1B2483CD663E}</a:tableStyleId>
              </a:tblPr>
              <a:tblGrid>
                <a:gridCol w="2250831">
                  <a:extLst>
                    <a:ext uri="{9D8B030D-6E8A-4147-A177-3AD203B41FA5}">
                      <a16:colId xmlns:a16="http://schemas.microsoft.com/office/drawing/2014/main" val="4164827403"/>
                    </a:ext>
                  </a:extLst>
                </a:gridCol>
                <a:gridCol w="1447036">
                  <a:extLst>
                    <a:ext uri="{9D8B030D-6E8A-4147-A177-3AD203B41FA5}">
                      <a16:colId xmlns:a16="http://schemas.microsoft.com/office/drawing/2014/main" val="197073798"/>
                    </a:ext>
                  </a:extLst>
                </a:gridCol>
                <a:gridCol w="2119663">
                  <a:extLst>
                    <a:ext uri="{9D8B030D-6E8A-4147-A177-3AD203B41FA5}">
                      <a16:colId xmlns:a16="http://schemas.microsoft.com/office/drawing/2014/main" val="2799823879"/>
                    </a:ext>
                  </a:extLst>
                </a:gridCol>
                <a:gridCol w="2119663">
                  <a:extLst>
                    <a:ext uri="{9D8B030D-6E8A-4147-A177-3AD203B41FA5}">
                      <a16:colId xmlns:a16="http://schemas.microsoft.com/office/drawing/2014/main" val="19318257"/>
                    </a:ext>
                  </a:extLst>
                </a:gridCol>
              </a:tblGrid>
              <a:tr h="822960">
                <a:tc>
                  <a:txBody>
                    <a:bodyPr/>
                    <a:lstStyle/>
                    <a:p>
                      <a:pPr algn="ctr"/>
                      <a:endParaRPr lang="en-US" sz="4800" dirty="0"/>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tc>
                  <a:txBody>
                    <a:bodyPr/>
                    <a:lstStyle/>
                    <a:p>
                      <a:pPr algn="ctr"/>
                      <a:endParaRPr lang="en-US" sz="4800" dirty="0"/>
                    </a:p>
                  </a:txBody>
                  <a:tcPr>
                    <a:lnL>
                      <a:noFill/>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tc gridSpan="2">
                  <a:txBody>
                    <a:bodyPr/>
                    <a:lstStyle/>
                    <a:p>
                      <a:pPr algn="ctr"/>
                      <a:r>
                        <a:rPr lang="en-US" sz="4800" dirty="0">
                          <a:solidFill>
                            <a:srgbClr val="C00000"/>
                          </a:solidFill>
                        </a:rPr>
                        <a:t>Predicted</a:t>
                      </a:r>
                    </a:p>
                    <a:p>
                      <a:pPr algn="ctr"/>
                      <a:r>
                        <a:rPr lang="en-US" sz="4800" dirty="0">
                          <a:solidFill>
                            <a:srgbClr val="C00000"/>
                          </a:solidFill>
                        </a:rPr>
                        <a:t>(from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noFill/>
                  </a:tcPr>
                </a:tc>
                <a:extLst>
                  <a:ext uri="{0D108BD9-81ED-4DB2-BD59-A6C34878D82A}">
                    <a16:rowId xmlns:a16="http://schemas.microsoft.com/office/drawing/2014/main" val="911049909"/>
                  </a:ext>
                </a:extLst>
              </a:tr>
              <a:tr h="1005840">
                <a:tc>
                  <a:txBody>
                    <a:bodyPr/>
                    <a:lstStyle/>
                    <a:p>
                      <a:pPr algn="ctr"/>
                      <a:endParaRPr lang="en-US" sz="4800" dirty="0"/>
                    </a:p>
                  </a:txBody>
                  <a:tcPr>
                    <a:lnL w="6350" cap="flat" cmpd="sng" algn="ctr">
                      <a:noFill/>
                      <a:prstDash val="solid"/>
                      <a:miter lim="800000"/>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4800" dirty="0"/>
                    </a:p>
                  </a:txBody>
                  <a:tcPr>
                    <a:lnL>
                      <a:noFill/>
                    </a:lnL>
                    <a:lnR w="12700" cap="flat" cmpd="sng" algn="ctr">
                      <a:solidFill>
                        <a:schemeClr val="tx1"/>
                      </a:solidFill>
                      <a:prstDash val="solid"/>
                      <a:round/>
                      <a:headEnd type="none" w="med" len="med"/>
                      <a:tailEnd type="none" w="med" len="med"/>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0914843"/>
                  </a:ext>
                </a:extLst>
              </a:tr>
              <a:tr h="822960">
                <a:tc rowSpan="2">
                  <a:txBody>
                    <a:bodyPr/>
                    <a:lstStyle/>
                    <a:p>
                      <a:pPr algn="ctr"/>
                      <a:endParaRPr lang="en-US" sz="3600" dirty="0">
                        <a:solidFill>
                          <a:srgbClr val="C00000"/>
                        </a:solidFill>
                      </a:endParaRPr>
                    </a:p>
                    <a:p>
                      <a:pPr algn="ctr"/>
                      <a:r>
                        <a:rPr lang="en-US" sz="4800" b="1" dirty="0">
                          <a:solidFill>
                            <a:srgbClr val="C00000"/>
                          </a:solidFill>
                        </a:rPr>
                        <a:t>Actual</a:t>
                      </a:r>
                    </a:p>
                    <a:p>
                      <a:pPr algn="ctr"/>
                      <a:r>
                        <a:rPr lang="en-US" sz="4800" b="1" dirty="0">
                          <a:solidFill>
                            <a:srgbClr val="C00000"/>
                          </a:solidFill>
                        </a:rPr>
                        <a:t>(label)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t>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4800" dirty="0"/>
                        <a:t>FN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5FB"/>
                    </a:solidFill>
                  </a:tcPr>
                </a:tc>
                <a:extLst>
                  <a:ext uri="{0D108BD9-81ED-4DB2-BD59-A6C34878D82A}">
                    <a16:rowId xmlns:a16="http://schemas.microsoft.com/office/drawing/2014/main" val="2165990021"/>
                  </a:ext>
                </a:extLst>
              </a:tr>
              <a:tr h="1005840">
                <a:tc vMerge="1">
                  <a:txBody>
                    <a:bodyPr/>
                    <a:lstStyle/>
                    <a:p>
                      <a:endParaRPr lang="en-US" dirty="0"/>
                    </a:p>
                  </a:txBody>
                  <a:tcPr>
                    <a:noFill/>
                  </a:tcPr>
                </a:tc>
                <a:tc>
                  <a:txBody>
                    <a:bodyPr/>
                    <a:lstStyle/>
                    <a:p>
                      <a:pPr algn="ctr"/>
                      <a:r>
                        <a:rPr lang="en-US" sz="6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t>FP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5FB"/>
                    </a:solidFill>
                  </a:tcPr>
                </a:tc>
                <a:tc>
                  <a:txBody>
                    <a:bodyPr/>
                    <a:lstStyle/>
                    <a:p>
                      <a:pPr algn="ctr"/>
                      <a:r>
                        <a:rPr lang="en-US" sz="4800" dirty="0"/>
                        <a:t>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892508475"/>
                  </a:ext>
                </a:extLst>
              </a:tr>
            </a:tbl>
          </a:graphicData>
        </a:graphic>
      </p:graphicFrame>
    </p:spTree>
    <p:extLst>
      <p:ext uri="{BB962C8B-B14F-4D97-AF65-F5344CB8AC3E}">
        <p14:creationId xmlns:p14="http://schemas.microsoft.com/office/powerpoint/2010/main" val="2744299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B96343-668E-4542-9171-3BEDAFBEFAD3}" type="slidenum">
              <a:rPr lang="en-US" smtClean="0"/>
              <a:t>30</a:t>
            </a:fld>
            <a:endParaRPr lang="en-US"/>
          </a:p>
        </p:txBody>
      </p:sp>
      <p:pic>
        <p:nvPicPr>
          <p:cNvPr id="4" name="Picture 3"/>
          <p:cNvPicPr>
            <a:picLocks noChangeAspect="1"/>
          </p:cNvPicPr>
          <p:nvPr/>
        </p:nvPicPr>
        <p:blipFill>
          <a:blip r:embed="rId3"/>
          <a:stretch>
            <a:fillRect/>
          </a:stretch>
        </p:blipFill>
        <p:spPr>
          <a:xfrm>
            <a:off x="1295400" y="0"/>
            <a:ext cx="9601200" cy="6858000"/>
          </a:xfrm>
          <a:prstGeom prst="rect">
            <a:avLst/>
          </a:prstGeom>
        </p:spPr>
      </p:pic>
      <p:sp>
        <p:nvSpPr>
          <p:cNvPr id="5" name="TextBox 4"/>
          <p:cNvSpPr txBox="1"/>
          <p:nvPr/>
        </p:nvSpPr>
        <p:spPr>
          <a:xfrm>
            <a:off x="5243568" y="2705725"/>
            <a:ext cx="1378324" cy="1446550"/>
          </a:xfrm>
          <a:prstGeom prst="rect">
            <a:avLst/>
          </a:prstGeom>
          <a:noFill/>
        </p:spPr>
        <p:txBody>
          <a:bodyPr wrap="square" rtlCol="0">
            <a:spAutoFit/>
          </a:bodyPr>
          <a:lstStyle/>
          <a:p>
            <a:r>
              <a:rPr lang="en-US" sz="8800" dirty="0"/>
              <a:t>R</a:t>
            </a:r>
            <a:r>
              <a:rPr lang="en-US" sz="8800" baseline="-25000" dirty="0"/>
              <a:t>1</a:t>
            </a:r>
          </a:p>
        </p:txBody>
      </p:sp>
    </p:spTree>
    <p:extLst>
      <p:ext uri="{BB962C8B-B14F-4D97-AF65-F5344CB8AC3E}">
        <p14:creationId xmlns:p14="http://schemas.microsoft.com/office/powerpoint/2010/main" val="387972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BUAAAAPACAMAAADDuCPrAAAAZlBMVEUAAAAAADoAAGYAOpAAZAAAZmYAZpAAZrYA/wA6AAA6OgA6kJA6kNtmAABmtv+QOgCQtpCQ29uQ2/+t2Oa2ZgC225C2/7a2///bkDrbtmbb/7bb/9vb////tmb/25D//7b//9v///+bWtZEAAAACXBIWXMAAB2HAAAdhwGP5fFlAAAgAElEQVR4nO3dAXfbVhadbSaZ1k2b2F9jtaO2o9j+/3/yIyVKIiXYMa8OLrZ4nnetGVmM9+U+EvgaIEBy9w0AMMRu6wIA8F4hUAAYhEABYBACBYBBCBQABiFQABiEQAFgEAIFgEEIFAAGIVAAGIRAAWAQAgWAQQgUAAYhUAAYhEABYBACBYBBCBQABiFQABiEQAFgEAIFgEEIFAAGIVAAGIRAAWAQAgWAQQgUAAYhUAAYhEABYBACBYBBCBQABiFQABiEQAFgEAIFgEEIFAAGIVAAGIRAAWAQAgWAQQgUAAYhUAAYhEABYBACBYBBCBQABiFQABiEQAFgEAIFgEEIFAAGIVAAGIRAAWAQAgWAQQgUAAYhUAAYhEABYBACBYBBCBQABiFQABiEQAFgEAIFgEEIFAAGIVAAGIRAAWAQAgWAQQgUAAYhUAAYhEABYBACBYBBCBQABiFQABiEQAFgEAIFgEEIFAAGIVAAGIRAAWAQAgWAQQgUAAYhUAAYhEABYBACBYBBCBQABiFQABiEQAFgEAIFgEEIFAAGIVAAGIRAAWAQAgWAQQgUAAYhUAAYhEABYBACBYBBCBQABiFQABiEQAFgEAIFgEEIFAAGIVAAGIRAAWAQAgWAQQgUAAYhUAAYhEABYBACBYBBCBQABiFQABiEQAFgEAIFgEEIFAAGIVAAGIRAAWAQAgWAQQgUAAYhUAAYhEABYBACBYBBCBQABiFQABiEQAFgEAIFgEEIFAAGIVAAGIRAAWAQAgWAQQgUAAYhUAAYhEABYBACBYBBCBQABiFQABiEQAFgEAIFgEEIFAAGIVAAGIRAAWAQAgWAQQgUAAYhUAAYhEABYBACBYBBCBQABiFQABiEQAFgEAIFgEEIFAAGIVAAGIRAAWAQAgWAQQgUAAYhUAAYhEABYBACBYBBCBQABiFQABiEQAFgEAIFgEEIFAAGIVAAGIRAAWCQbIHuAKCMekWVr1jIT/9YPn+++CcZG8ltZv4ZkdxmVzF/uaOqF6zkp8f9/PnitWMjuc3MPyOS2+wK5ifQZWK3hrQN6B1EcpuZf0aEQOsg0IaR3GbmnxEh0DoItGEkt5n5Z0QItA4CbRjJbWb+GRECrYNAG0Zym5l/RoRA6yDQhpHcZuafESHQOgi0YSS3mflnRAi0DgJtGMltZv4ZEQKtg0AbRnKbmX9GhEDrINCGkdxm5p8RIdA6CLRhJLeZ+WdECLQOAm0YyW1m/hkRAq2DQBtGcpuZf0aEQOsg0IaR3GbmnxEh0DoItGEkt5n5Z0QItA4CbRjJbWb+GRECrYNAG0Zym5l/RoRA6yDQhpHcZuafESHQOgi0YSS3mflnRAi0DgJtGMltZv4ZEQKtg0AbRnKbmX9GhEDrINCGkdxm5p8RIdA6CLRhJLeZ+WdECLQOAm0YyW1m/hkRAq2DQBtGcpuZf0aEQOsg0IaR3GbmnxEh0DoItGEkt5n5Z0QItA4CbRjJbWb+GRECPeNm98iHy8ME2jCS28z8MyIE+szt7pxLHUqgDSO5zcw/I0Kgj/z9++4lv/77ohUItGEkt5n5Z0QI9MjXT+fG/PLn/vvf/nPJEgTaMJLbzPwzIgR65O6VLg9K/XjJEgTaMJLbzPwzIgR65Ob1Aft+J/Sip0EJtGEkt5n5Z0QI9IH97uYfr268vewYnkAbRnKbmX9GhEAf2O9tvj5cv7vsNBKBNozkNjP/jAiBPkCgg5HcZuafEcltdgXzvyOBOoQfjOQ2M/+MSG6zK5j/HQnUSaTBSG4z88+I5Da7gvnfk0CXL2N6vVf6Awi0YSS3mflnRAj0yOKF9Je9FIlAG0Zym5l/RoRAH7k35jm//HXRCgTaMJLbzPwzIgT6zM0Lf3ozkZy7iY3kNjP/jAiBnuHt7ELv5vPnf13KnMiku/H7D40Q6CivDvj3fAaAMsqtVb3gOPwJYF3KrVW9YCUO4VeLTDtQvjgyr9n6P+Xc339uxCF8HQS6WuQgkP92IZ8/X5oYicy5GwJNjRBoHQS6WoRACTQzQqB1EOhqEQIl0MwIgdZBoKtFCJRAMyME+sDC65Au/lg5Al0tQqAEmhkh0AcIdDBCoATaOUKgRxY+1ZhAY+6GQAk0M0Kgjxz2QS9697pXEOhqEQIl0MwIgT6xN+iFb7/0AgJdLUKgBJoZIdBn9kfxF32Ex0sIdLUIgRJoZoRAT7jdLXyy3M9DoKtFCJRAMyMEesL+IP4tu6AEulqEQAk0M0Kgp7xtF5RAV4sQKIFmRgi0DgJdLUKgBJoZIdA6CHS1CIESaGaEQOsg0NUiBEqgmRECrYNAV4sQKIFmRgi0DgJdLUKgBJoZIdA6CHS1CIESaGaEQOsg0NUiBEqgmRECrYNAV4sQKIFmRgi0DgJdLUKgBJoZIdA6CHS1CIESaGaEQOsg0NUiBEqgmRECrYNAV4sQKIFmRgi0DgJdLUKgBJoZIdA6CHS1CIESaGaEQOsg0NUiBEqgmRECrYNAV4sQKIFmRgi0DgJdLUKgBJoZIdA6CHS1CIESaGaEQOsg0NUiBEqgmRECrYNAV4sQKIFmRgi0DgJdLUKgBJoZIdA6CHS1CIESaGaEQOsg0NUiBEqgmRECrYNAV4sQKIFmRgi0DgJdLUKgBJoZIdA6CHS1CIESaGaEQOsg0NUiBEqgmRECrYNAV4sQKIFmRgi0DgJdLUKgBJoZIdA6CHS1CIESaGaEQOsg0NUiBEqgmRECrYNAV4sQKIFmRgi0DgJdLUKgBJoZIdA6CHS1CIESaGaEQOvoKtB/Xco1RXKbXYFA3kGEQOvY7T4DQBnljqpesBL+BFBJuaOqF6yk5SF88iHsjEhuszlPm+ZumQ7hl1asXrCStgJd/yRKbiS2GYES6MKK1QtWQqCr2SA3EtuMQAl0YcXqBSsh0NVskBuJbUagBLqwYvWClRDoajbIjcQ2I1ACXVixesFKCHQ1G+RGYpsRKIEurFi9YCUEupoNciOxzQiUQBdWrF6wEgJdzQa5kdhmBEqgCytWL1gJga5mg9xIbDMCJdCFFasXrIRAV7NBbiS2GYES6MKK1QtWQqCr2SA3EtuMQAl0YcXqBSsh0NVskBuJbUagBLqwYvWClRDoajbIjcQ2I1ACXVixesFKCHQ1G+RGYpsRKIEurFi9YCUEupoNciOxzQiUQBdWrF6wEgJdzQa5kdhmBEqgCytWL1gJga5mg9xIbDMCJdCFFasXrIRAV7NBbiS2GYES6MKK1QtWQqCr2SA3EtuMQAl0YcXqBSsh0NVskBuJbUagBLqwYvWClRDoajbIjcQ2I1ACXVixesFKCHQ1G+RGYpsRKIEurFi9YCUEupoNciOxzQiUQBdWrF6wEgJdzQa5kdhmBEqgCytWL1gJga5mg9xIbDMCJdCFFasXrIRAV7NBbiS2GYES6MKK1QtWQqCr2SA3EtuMQAl0YcXqBSsh0NVskBuJbUagBLqwYvWClRDoajbIjcQ2I1ACXVixesFKCHQ1G+RGYpsRKIEurFi9YCUEupoNciOxzQiUQBdWrF6wEgJdzQa5kdhmBEqgCytWL1gJga5mg9xIbDMCJdCFFasXrIRAV7NBbiS2GYES6MKK1QtWQqCr2SA3EtuMQAl0YcXqBSsh0NVskBuJbUagBLqwYvWClRDoajbIjcQ2I1ACXVixesFKCHQ1G+RGYpsRKIEurFi9YCUEupoNciOxzQiUQBdWrF6wEgJdzQa5kdhmBEqgCytWL1gJga5mg9xIbDMCJdCFFasXrIRAV7NBbiS2GYES6MKK1QtWQqCr2SA3EtuMQAl0YcXqBZe52+35cGmKQFezQW4kthmBEujCitULnnK7t+av//727eun3QMfL8sT6Go2yI3ENiNQAl1YsXrBZ47a/OWvbze73ZBBCXQ1G+RGYpsRKIEurFi94DOP2vzt/+z/959v9zukh/3Rn4dAV7NBbiS2GYES6MKK1Qs+cfegzb9/3zv0j6ebLtoFJdDVbJAbiW1GoAS6sGL1gk/cPOx2Hgz6tN95c9mJJAJdzQa5kdhmBEqgCytWL/jI10/H/c79H56seXuU6k9yDQL918UMZK4pkttsKHLxJpO8Mc+IEOgDX/48Hq4/mfTb4Rj+B0+C7hb4DABlVHsuW6Bb/7QBXBXVnnMIv2bEIaz5J2xmVxVxCH/k8STS3fPFS6cu/RmuQqATTm9cVSS32ZzzTrEbM4Eurli94BPHy5juX8TZ9TImAiXQCZvZVUUI9MjT6zefLqS/a3chPYES6ITN7KoiBPrIlz+PL+V8Umm7l3ISKIFO2MyuKkKgzzy+mchRpf3eTIRACXTCZnZVEQJd4rbn29kRKIFO2MyuKkKgdRBow0huMwKdESHQOgi0YSS3GYHOiBBoHQTaMJLbjEBnRAi0DgJtGMltRqAzIgRaB4E2jOQ2I9AZEQKtg0AbRnKbEeiMCIHWQaANI7nNCHRGhEDrINCGkdxmBDojQqB1EGjDSG4zAp0RIdA6CLRhJLcZgc6IEGgdBNowktuMQGdECLQOAm0YyW1GoDMiBFoHgTaM5DYj0BkRAq2DQBtGcpsR6IwIgdZBoA0juc0IdEaEQOsg0IaR3GYEOiNCoHUQaMNIbjMCnREh0DoItGEktxmBzogQaB0E2jCS24xAZ0QItA4CbRjJbUagMyIEWgeBNozkNiPQGRECrYNAG0ZymxHojAiB1kGgDSO5zQh0RoRA6yDQhpHcZgQ6I0KgdRBow0huMwKdESHQOgi0YSS3GYHOiBBoHQTaMJLbjEBnRAi0DgJtGMltRqAzIgRaB4E2jOQ2I9AZEQKtg0AbRnKbEeiMCIHWQaANI7nNCHRGhEDrINCGkdxmBDojQqB1EGjDSG4zAp0RIdA6CLRhJLcZgc6IEGgdBNowktuMQGdECLQOAm0YyW1GoDMiBFoHgTaM5DYj0BkRAq2DQBtGcpsR6IwIgdZBoA0juc0IdEaEQOsg0IaR3GYEOiNCoHUQaMNIbjMCnREh0DrekUD/tcz+AXQxA5lriuQ2mzb/1hvzphECrWO3+wwAZZQ7qnrBSvgTQCXljqpesJL3cghffQjXOpLbbN78W27MW0ccwtfxngRadqoi9oyIk0hTIgRKoFUQaMNIbjMCnREh0DoItGEktxmBzogQaB0E2jCS24xAZ0QItA4CbRjJbUagMyIEWgeBNozkNiPQGRECrYNAG0ZymxHojAiB1kGgDSO5zQh0RoRA6yDQhpHcZgQ6I0KgdRBow0huMwKdESHQOgi0YSS3GYHOiBBoHQTaMJLbjEBnRAi0DgJtGMltRqAzIgRaB4E2jOQ2I9AZEQKtg0AbRnKbEeiMCIHWQaANI7nNCHRGhEDrINCGkdxmBDojckUC/fv33e63/1Tf4wUQaMNIbjMCnRG5BoF++fPgzYM/d7tf/qq+y5+HQBtGcpsR6IzIFQj0brf79d/fvn7a3bP/41YQaMNIbjMCnRF5/wI97Hnu9zv3X/buvN3t/qi+z5+GQBtGcpsR6IzI+xfo3pkfHr4c1Hlz/802EGjDSG4zAp0RefcC3R+6H54B3X+5f/rzbsNjeAJtGMltRqAzIu9eoF/+3H18+HJvTgL95wiBFkZymxHojMi1CPTu4UCeQH8iQqCFkdxmBDojci0Cvdndf/l2u+GloATaMJLbjEBnRN69QL9+Opw8enwKdK9TJ5H+KUKghZHcZgQ6I/LuBbrf99yr8/bhRUiHS5o+Vt/nT0OgDSO5zQh0RuT9C/ThFUj34twfx2/5Yk4CbRjJbUagMyLvX6CHvc+jOG83fSESgXaM5DYj0BmRKxDo4Qz84yn47Y7fvxFoy0huMwKdEbkGgaZAoA0juc0IdEaEQOsg0IaR3GYEOiNCoHUQaMNIbjMCnRG5BoE+noff+v3sCLRhJLcZgc6IXIFAb3c7Ar0kQqCFkdxmBDoj8v4Fercj0MsiBFoYyW1GoDMi71+gN9te/HkCgTaM5DYj0BmRdy/Qr59S/EmgHSO5zQh0RuTdC/TLnxt+iMc5BNowktuMQGdECLQOAm0YyW1GoDMi716gD29nV8KXP49PBtyOfUAygTaM5DYj0BmRdy/QurdQfjwbdTd6Pp9AG0ZymxHojMj7F2jVMfzNca/z5LKoC3dCCbRhJLcZgc6IvH+BHl6IVLAPeng50+EtnfY+ftj1/Prp0n1QAm0YyW1GoDMi716gB+FVXEj//KFKTx8Kcre7bN+WQBtGcpsR6IwIgT6w39/8cPz6vMDNZbu2BNowktuMQGdECPRpmY/Hr8/SvL1ssXUF+q9LmROZdDexkdxmyfMPbP+hkXcv0CJOBPr8sZ4//JD53QKfAaCMas+tJtDHy0kfD+XvuVSgW/+0AVwV1Z5b7w2Vb47ivDk7hE95DvTaDuGuJ5LbLHr+Sx8ADuFr+M6CxydC3/KuInfHqz7//v3pk+kufZHTygKdcEbASZSLI7nNYucn0DCBnpxHGlfo4bLP+33Q5zNHNxdeSU+gDSO5zWLnJ9AsgZ6dh7/8FeyP3H8wyOGQ/ejNwyuSLnuJE4E2jOQ2i52fQKMEeth1PB513x0VOMb5Rysd+PDPobNyBNovktssdn4CjRLo3Yk0DzL9+Pqv/Cw35/68dCUCbRjJbRY7P4FGCfTm9InPs8s4B3h+OmBgT5ZAG0Zym8XOT6BJAn1xqrzsze0GINCGkdxmsfMTaJJAH19CdOSH176vDIE2jOQ2i52fQAl0EQJtGMltFjs/gSYJ1CF83ZZNIOafkCHQJIHWnkR6EwTaMJLbLHZ+Ao0SaOFlTG+EQBtGcpvFzk+gUQItu5D+zRBow0hus9j5CTRKoOcv5dzuFBKBtozkNoudn0CzBFrzZiIFEGjDSG6z2PkJNEygJW9nVwCBNozkNoudn0DjBJoBgTaM5DaLnZ9ACXQRAm0YyW0WOz+BEugiBNowktssdn4CzRDo4YnPj1Ufa1xSjkD7RXKbxc5PoAS6XI5A+0Vym8XOT6AEulyOQPtFcpvFzk+gGQKNg0AbRnKbxc5PoAS6CIE2jOQ2i52fQAl0EQJtGMltFjs/gWYK9PCpmhu+lQiBtozkNoudn0DDBPrlz4M3Hz6VePxz4d8OgTaM5DaLnZ9AswR6d3/m/f5d7bZ9PTyBNozkNoudn0CjBHrY89zvd+6/7N15uzv7gI+5EGjDSG6z2PkJNEqge2d+ePhyUOeNj/QY37IJxPwTMgSaJND9ofvhGdD9l/unP30q5xu2bAIx/4QMgSYJ9Pixxvsv9+Yk0Dds2QRi/gkZAg0U6N3DgTyBvmXLJhDzT8gQaKBAb44fLOdz4d+wZROI+SdkCDRJoF8/HU4ePT4F6nPh37JlE4j5J2QINEmg+33PvTpvH16EdLikyefCD2/ZBGL+CRkCjRLowyuQ7sV543Ph37RlE4j5J2QINEqgh73PozhvfS78m7ZsAjH/hAyBZgn0cAb+8RT8dsfv3wi0ZSS3Wez8BBom0BQItGEkt1ns/ARKoIsQaMNIbrPY+QmUQBch0IaR3Gax8xNohkB9qFz1lk0g5p+QIVACXS5HoP0iuc1i5ydQAl0uR6D9IrnNYucn0AyBxkGgDSO5zWLnJ1ACXYRAG0Zym8XOT6AEusjKAr2UOZHcZuafEZnW7NKHDIEurvjqli9/bvchSC/Y7T4DQBnljnp1y/1JpE1fwfkEfwKopNxRr245noXf8vPgH3EI3zCS2+za5r/0MeMQfmnFhdse389uyzdiusdJpIaR3GbXND+BFvGdBe+O14Bu+Gag3wi0ZSS32TXNT6BFfH/B26NDt/tEDwLtGMltdk3zE2gRP1zw1iuR3raZ5j6AciO5za5pfgIt4p8WvCPQN2ymuQ+g3Ehus2uan0CL+OGCN/ZA37aZ5j6AciO5za5pfgIt4vsL3hyfA93wsnoCbRjJbXZN8xNoEd9ZMOAM0jcCbRnJbXZN8xNoEd//VM6tr2H6RqAtI7nNrml+Ai3iu69E2vwq+m8E2jKS2+ya5ifQIpYFmvA6zm8E2jKS2+ya5ifQIpYEmvFOIt8ItGUkt9k1zU+gRXR+P9D1N9PcB1BuJLfZNc1PoEUQ6Jqbae4DKDeS2+ya5ifQInyo3Jqbae4DKDeS2+ya5ifQIgh0zc009wGUG8ltdk3zE2gRBLrmZpr7AMqN5Da7pvkJtAjPga65meY+gHIjuc2uaX4CLYJA19xMcx9AuZHcZtc0P4EWQaBrbqa5D6DcSG6za5qfQIsg0DU309wHUG4kt9k1zU+gRRDomptp7gMoN5Lb7JrmJ9AiXp6FX8BZ+OHNNPcBlBvJbXZN8xNoEQS65maa+wDKjeQ2u6b5CbQIAl1zM819AOVGcptd0/wEWsTSgne7x/eze7i0fjMItGEkt9k1zU+gRSws+PfvJ5+DdLfle4MSaMNIbrNrmp9Ai1hY8Obsk5BuNvxcJAJtGMltdk3zE2gRi+9If3rUfuc50PHNNPcBlBvJbXZN8xNoEQS65maa+wDKjeQ2u6b5CbSI1wt+/fTiEH67D+ck0IaR3GbXND+BFrH4HOjJLujtlp8NT6ANI7nNrml+Ai1i+Sz842H74Y/Owo9vprkPoNxIbrNrmp9Ai1ha8PbsOnrXgY5vprkPoNxIbrNrmp9Ai1hc8O5Zn5t+QjyBNozkNrum+Qm0iO8seHxV53Yn4O8h0IaR3GbXND+BFuHt7NbcTHMfQLmR3GbXND+BFkGga26muQ+g3Ehus2uan0CLINA1N9PcB1BuJLfZNc1PoEUQ6Jqbae4DKDeS2+ya5ifQIgh0zc009wGUG8ltdk3zE2gRswT65c+T98j7WQi0YSS32TXNT6BFEOiam2nuAyg3ktvsmuYn0CIIdM3NNPcBlBvJbXZN8xNoEasJtOIDlgi0YSS32TXNT6BFEOiam2nuAyg3ktvsmuYn0CLWO4S/I9DgB1BuJLfZNc1PoEWs+BzoYR/06c2Y134O9F+XEhvJbWb+GZHcZgS6tGL1gqfc7J7ezeknBLq0w/oZAMqodty6Z+EPb8j84M0xgW790wZwVVQrbuXLmL5+Oh7Gr3oIn3zUc3Ekt5n5Z0Rym8152tQh/Dm3D29qv7pA13/e/apOIuRGcps1n59AF1c8+XPFlUevORzGfyDQtLuJjeQ2az4/gS6uePLndQR6fxj/6/8m0Ky7iY3kNms+P4Eurnj6zWFnsV6gj59SR6BJdxMbyW3WfH4CXVzx7LvDPujlnvtn7s1MoEl3ExvJbdZ8fgJdXPH8271B1/kczhsCzbqb2Ehus+bzE+jiii++3+8rPr16aHMItGEkt1nz+Ql0ccWXN9zeX3WUAYE2jOQ2az4/gS6u+PKG/UF8zC4ogTaM5DZrPj+BLq746pagXVACbRjJbdZ8fgJdXLF6wUoItGEkt1nz+Ql0ccXqBSsh0IaR3GbN5yfQxRWrF6yEQBtGcps1n59AF1esXrASAm0YyW3WfH4CXVyxesFKCLRhJLdZ8/kJdHHFpRvPXxP/9tfCj0KgDSO5zZrPT6CLKy7cdlv9ZiKjEGjDSG6z5vMT6OKKr296+XGaBDo1ktvM/DMisc0IdHHF1zfdbOnMMwi0YSS3WfP5CXRxxVe3fP2U4k8C7RjJbdZ8fgJdXPHVLUMfvrEOBNowktus+fwEurjiq1sIdNtIbjPzz4jENiPQxRVf3bI/hCfQDSO5zcw/IxLbjEAXV3x9023M+9kRaMNIbrPm8xPo4oqvb8o5hifQhpHcZs3nJ9DFFRdui/lYDwJtGMlt1nx+Al1c8dUtrz4d3oX0UyO5zcw/IxLbjEAXV3x1C4FuG8ltZv4ZkdhmBLq44qtbCHTbSG4z88+IxDYj0MUVqxeshEAbRnKbNZ+fQBdXrF6wEgJtGMlt1nx+Al1csXrBSgi0YSS3WfP5CXRxxeoFKyHQhpHcZs3nJ9DFFasXrIRAG0ZymzWfn0AXV6xesBICbRjJbdZ8fgJdXLF6wUoItGEkt1nz+Ql0ccXqBSsh0IaR3GbN5yfQxRWrF6yEQBtGcps1n59AF1esXrASAm0YyW3WfH4CXVyxesFKCLRhJLdZ8/kJdHHF6gUrIdCGkdxmzecn0MUVqxeshEAbRnKbNZ+fQBdXrF6wEgJtGMlt1nx+Al1csXrBSgi0YSS3WfP5CXRxxeoFKyHQhpHcZs3nJ9DFFasXrIRAG0ZymzWfn0AXV6xesBICbRjJbdZ8fgJdXLF6wUoItGEkt1nz+Ql0ccXqBSu5RKCXEhvJbWb+GZHcZkORyx/1BFrGbvcZAMood1T1gpXwJ4BKyh1VvWAlDuEbRnKbmX8kcvGj3iF8GU4iNYzkNjP/pQkC3RYCbRjJbWb+SxMEui0E2jCS28z8lyYIdFsItGEkt5n5L00Q6LYQaMNIbjPzX5og0G0h0IaR3GbmvzRBoNtCoA0juc3Mf2mCQLeFQBtGcpuZ/9IEgW4LgTaM5DYz/6UJAt0WAm0YyW1m/ksTBLotBNowktvM/JcmCHRbCLRhJLeZ+S9NEOi2EGjDSG4z81+aINBtIdCGkdxm5r80QaDbQqANI7nNzH9pgkC3hUAbRnKbmf/SBIFuC4E2jOQ2M/+lCQLdFgJtGMltZv5LEwS6LQTaMJLbzPyXJgh0Wwi0YSS3mfkvTRDothBow0huM/NfmiDQbSHQhpHcZua/NEGg20KgDSO5zcx/aYJAt4VAG0Zym5n/0gSBbguBNozkNjP/pQkC3RYCbRjJbWb+SxMEui0E2jCS28z8lyYIdFsItGEkt5n5L00Q6LYQaMNIbjPzX5og0G0h0IaR3GbmvzRBoNtCoA0juc3Mf2mCQLeFQBtGcpuZ/9IEgW4LgTaM5DYz/6UJAt0WAm0YyW1m/ksTBLotBNowktvM/JcmCHRbCLRhJLeZ+S9NEOi2EGjDSG4z81+aINBtIdCGkdxm5r80QaDbQqANI6nA0AYAABNTSURBVLnNzH9pgkC3hUAbRnKbmf/SBIFuC4E2jOQ2M/+lCQLdFgJtGMltZv5LEwT6Nv7+fbfb/fafp++/ftr9+u8L8gTaMJLbzPyXJgj0TdzsHvjweAOB5txNbCS3mfkvTRDoW3j05/NOKIHm3E1sJLeZ+S9NEOgbOBy/f9x/vX02KIHm3E1sJLeZ+S9NEOgbuNn98tf9H/baPBqUQHPuJjaS28z8lyYIdJy9LJ+e+7w5GnRNgV5KbCS3mflnRHKbTZv/MtN8u06Bfvnz/gD+gaNBfyzQ3QKfAaCMas/NEejBoB8GBLr1TxvAVVHtuUkCPTwP+odD+KC7iY3kNjP/jMjI86bXeAh/+hzow7e7j04i5dxNbCS3mflnRAj0yO3udBf0cFXTL/+TQGPuJjaS28z8MyIEeuRwHegfJ9/f3T+rSaAhdxMbyW1m/hkRAn3k9uxlnEeDEmjI3cRGcpuZf0aEQJ84GPR0H/SwT0qgIXcTG8ltZv4ZEQJ95uunM4EelEqgIXcTG8ltZv4ZEQKtg0AbRnKbmX9GhEDrINCGkdxm5p8RIdA6CLRhJLeZ+WdECLQOAm0YyW1m/hkRAq2DQBtGcpuZf0aEQOsg0IaR3GbmnxEh0DoItGEkt5n5Z0QItA4CbRjJbWb+GRECrYNAG0Zym5l/RoRA6yDQhpHcZuafESHQOgi0YSS3mflnRAi0DgJtGMltZv4ZEQKtg0AbRnKbmX9GhEDrINCGkdxm5p8RIdA6CLRhJLeZ+WdECLQOAm0YyW1m/hkRAq2DQBtGcpuZf0aEQOsg0IaR3GbmnxEh0DoItGEkt5n5Z0QItA4CbRjJbWb+GRECrYNAG0Zym5l/RoRA6yDQhpHcZuafESHQOgi0YSS3mflnRAi0DgJtGMltZv4ZEQKtg0AbRnKbmX9GhEDrINCGkdxm5p8RIdA6CLRhJLeZ+WdECLQOAm0YyW1m/hkRAq2DQBtGcpuZf0aEQOsg0IaR3GbmnxEh0DoItGEkt5n5Z0QItA4CbRjJbWb+GRECrYNAG0Zym5l/RoRA6yDQhpHcZuafESHQOgi0YSS3mflnRAi0DgJtGMltZv4ZEQKtg0AbRnKbmX9GhEDrINCGkdxm5p8RIdA6CLRhJLeZ+WdECLQOAm0YyW1m/hkRAq2DQBtGcpuZf0aEQOu4RKCXEhvJbWb+GZHcZsnzFxvl5wkX6GcAKKPcUdULVsKfACopd1T1gpU4hG8YyW1m/hmRwbupNcrPczUCnfD0tpMIMyK5zcw/IzKQIdDvQKANI7nNzD8jQqB1EGjDSG4z88+IEGgdBNowktvM/DMiBFoHgTaM5DYz/4wIgdZBoA0juc3MPyNCoHUQaMNIbjPzz4gQaB0E2jCS28z8MyIEWgeBNozkNjP/jAiB1kGgDSO5zcw/I0KgdRBow0huM/PPiBBoHQTaMJLbzPwzIgRaB4E2jOQ2M/+MCIHWQaANI7nNzD8jQqB1EGjDSG4z88+IEGgdBNowktvM/DMiBFoHgTaM5DYz/4wIgdZBoA0juc3MPyNCoHUQaMNIbjPzz4gQaB0E2jCS28z8MyIEWgeBNozkNjP/jAiB1kGgDSO5zcw/I0KgdRBow0huM/PPiBBoHQTaMJLbzPwzIgRaB4E2jOQ2M/+MCIHWQaANI7nNzD8jQqB1EGjDSG4z88+IEGgdBNowktvM/DMiBFoHgTaM5DYz/4wIgdZBoA0juc3MPyNCoHUQaMNIbjPzz4gQaB0E2jCS28z8MyIEWgeBNozkNjP/jAiB1kGgDSO5zcw/I0KgdRBow0huM/PPiBBoHQTaMJLbzPwzIgRaB4E2jOQ2M/+MCIHWQaANI7nNzD8jQqB1EGjDSG4z88+IEGgdBNowktvM/DMiBFoHgTaM5DYz/4wIgZ5xs3vkw+VhAm0YyW1m/hkRAn3mdnfOpQ4l0IaR3GbmnxEh0Ef+/n33kl//fdEKBNowktvM/DMiBHrk66dzY375c//9b/+5ZAkCbRjJbWb+GRECPXL3SpcHpX68ZAkCbRjJbWb+GRECPXLz+oB9vxN60dOgBNowktvM/DMiBPrAfnfzj1c33l52DH+JQC8lNpLbzPwzIrnNouevNcrPs5pA93ubrw/X7350GunVKac9nwGgjGrPZQt06582gKui2nNXcQj/LfZ4xCHcxZHcZuafEXEIf2TiSaRvA/+wxEZym5l/RiS32RXM/54EunwZ0+u90h9AoA0juc3MPyNCoEcWL6S/7KVIBNowktvM/DMiBPrIvTHP+eWvi1Yg0IaR3GbmnxEh0GduXvhzrTcTyd0a0jagdxDJbWb+GRECPWPK29nlbg1pG9A7iOQ2M/+MCIHWQaANI7nNzD8jQqB1EGjDSG4z88+IEGgdBNowktvM/DMiBFoHgTaM5DYz/4wIgdZBoA0juc3MPyNCoHUQaMNIbjPzz4gQaB0E2jCS28z8MyIEWgeBNozkNjP/jAiB1kGgDSO5zcw/I0KgdRBow0huM/PPiBBoHQTaMJLbzPwzIgRaB4E2jOQ2M/+MCIHWQaANI7nNzD8jQqB1EGjDSG4z88+IEGgdBNowktvM/DMiBFoHgTaM5DYz/4wIgdZBoA0juc3MPyNCoHUQaMNIbjPzz4gQaB0E2jCS28z8MyIEWgeBNozkNjP/jAiB1kGgDSO5zcw/I0KgdRBow0huM/PPiBBoHQTaMJLbzPwzIgRaB4E2jOQ2M/+MCIHWQaANI7nNzD8jQqB1EGjDSG4z88+IEGgdBNowktvM/DMiBFoHgTaM5DYz/4wIgdZBoA0juc3MPyNCoHUQaMNIbjPzz4gQaB0E2jCS28z8MyIEWgeBNozkNjP/jAiB1kGgDSO5zcw/I0KgdRBow0huM/PPiBBoHQTaMJLbzPwzIgRaB4E2jOQ2M/+MCIHWQaANI7nNzD8jQqB1EGjDSG4z88+IEGgdBNowktvM/DMiBFrH7mf5/Pmn/2p8JLeZ+WdEcptdxfzljqpesJKQn/ncSG4z88+I5Da7ivnLHVW94CbU/1zeF+bfusG2mH+7u97sniuxAW3dYFvMv3WDbSHQN2ID2rrBtph/6wbbQqBvxAa0dYNtMf/WDbaFQN+IDWjrBtti/q0bbAuBvhEb0NYNtsX8WzfYFgJ9IzagrRtsi/m3brAtBPpGbEBbN9gW82/dYFsI9I3YgLZusC3m37rBthDoG7EBbd1gW8y/dYNtIdA3YgPausG2mH/rBttCoG/EBrR1g20x/9YNtoVA34gNaOsG22L+rRtsC4G+ERvQ1g22xfxbN9gWAn0jNqCtG2yL+bdusC0E+kZsQFs32Bbzb91gWwj0jdiAtm6wLebfusG2EOgbsQFt3WBbzL91g20h0DdiA9q6wbaYf+sG20KgAPD+IFAAGIRAAWAQAgWAQQgUAAYhUAAYhEABYBACBYBBCBQABiFQABiEQAFgEAIFgEEIFAAGIVAAGIRAAWAQAgWAQQgUAAYhUAAYhEABYBACBYBBCBQABiFQABiEQAFgEAIFgEEIFAAGIVAAGIRAAWCQKxDolz93e/7YusZGfP20e+Lj1mVm8+XPX/99+l23DeF0/m4bwt+/Hyb95a/nWzb5/b9/gd4cN5rTH2UjHraaPo+bU/bOOBFovw3hbP5eG8LztE8/gW1+/+9eoLe7Vz/JVtztOj1uzrk5/aU33BDO5m+1IZz+a3H8EWz0+3/vAj3syP/2n4fN58PWZbbgtsHDZZn7Y9anB0u/DeF8/l4bwu3jsfrN4697q9//exfozeOPa/8D7HPsdsJNnx2ucx6eAzs9gOu1IbyYv9WGcNgBPf5rcXv8GWz1+3/nAt3/JB83m9te5w+O7HdDDv/utuP+GO6/Pj8H2G1DeDl/rw3h7nkv87Af/nHD3/87F+j+n5sPz3/sswU9sd9wehywvuBwDPfx5CRKtw3h5fy9NoRTR97cC3Sz3/87F+jJT/L8lGwX9v8Wf7zfG2lx2PrM7eHxcvIr77YhvJy/7YawF+hh4s1+/+9foI/PnO9/bt22nW+HH8Av//148vH6d7teci7QfhvCqSq6bgj7fzQO8272+3/nAr05OfV40+Vxc8rjxW/tHjgHTgTSckM4FWjXDeG467nZ7//dC/T5Z9XmcXPC4Sn0h6nvdh3OnZxzJtCGG8LJ/F03hMcnPDf7/V+VQBtdCHdkfwDz+APYb0rX/9TfOd8VaJMN4evZVQgdN4SnWTf7/V+VQJvseHyHNt54wh7ooir7bAh3TxfC2gMdo+Xj5ju0uP7xDAJdFGibDeHZnwQ6SMuTr9/hrsvj5gln4RcF2mVDuDk5XeYs/Bh3zS7/+xFdHjfPnPzKW24IrQV6OG32/NKBzX7/71yg3V6A8iNavZvEPY1fiXTP9w/hr39DOLwVwB9n33ol0gDdXgL9kvMXYDQ5cn3ia9/Xwt/z3VdiXf+G8PItQ7wWfpB2b8JzzsklK3dd3sbtmRcXkrfbEM73wDttCCdXbR3xbkxj9HsbyDMOTwQ9PHD2/+528cYTpwLtuCG8uJC+z4ZwfAumU7wf6CAN34j8lId3hXygyYHrM2fPATbcEF7+A9JmQzh99/3d0aXekX6Qfh+Fc8bzA+f6Txy8xGcinczfaEM4/fy854F9JtIg/T6M8ZyHf467HLae8uIsdLsN4cX8bTaE009EOvkXw6dyAsB7gkABYBACBYBBCBQABiFQABiEQAFgEAIFgEEIFAAGIVAAGIRAAWAQAgWAQQgUAAYhUAAYhEABYBACBYBBCBQABiFQABiEQAFgEAIFgEEIFAAGIVAAGIRAAWAQAgWAQQgUAAYhUAAYhEABYBACBYBBCBQABiFQABiEQAFgEAIFgEEIFAAGIVAAGIRAAWAQAgWAQQgUAAYhUAAYhEABYBACBYBBCBQABiFQABiEQAFgEAIFgEEIFAAGIVAAGIRAAWAQAgWAQQgUAAYhUAAYhEABYBACBYBBCBQABiFQABiEQAFgEALFBP7+fbfnl79KFvvy56///sF/3P32n2/fvn7aLfyl5Vu/dzPwjxAoVmcvtSMVnvqx7ggUMyFQrM2zP0sMevPDVQgUMyFQrM3tXpx/HP6wV9/uwxsX28vuZwQKTIFAsTKHHdCPD3+8XXTf3ok/7byHJ1MJFCEQKFbm7nm387D7+PHVX/h5gd4/GfBff+Y5UGAKBIpSHp5PPBy1P4rs9ngAf+Dm5wX6eqGHJwM+fucZy3u5fjh7DnT/56e/ef/n5+jd/TOyH07v6uT2j9+vcJ5EdwgUpRyk879+P54yeiXLm6VLmb4v0JcL3R7EtSzQ24e/+Nv/PT2JdPtc4e6g8cfo34/rPqj9acWn010P3y5UeJFEdwgUpdyf5HnkpS2Xj6+/K9DlhRYFevv4N//LqUD3unvcVbxX9zF6elnAx5MVT26///51hZdJdIdAUcqDdA5yeTr5/szt4o7bjwS6sNCSQA9iO6xx93i4/fCX9v9/VO+Duo/R2xNBnl7zdHO8o9vjMfrrCi+T6A6BopSDWo5+u335VOF+h/DcOne7M852WL+70JJAbx99djjEPnHik7Hvj+Afb316Jvb4/fHLPntscPzT6wovk+gOgaKUg3SOu4svfbn//oV0/kmgiwstuOt5T/NRpc8H6w/Jm0cjHrV6Vuz55kdP3z769kWFl0l0h0BRyonLXgj07vX1m/8g0OWFFgR6crr9+Hefj8ofn7v88By9e/Ek5ssd02/HJ09fV3iZRHcIFKV813sL/nyOLD8HeolAH//Ci5dy3j09d3l6tujmUdl/nKx4cofHe1yo8CKJ7hAoSvme926+f/D7doGe/IUXAj07efQcfTppfy/CJ4GeXjW6LNAXSXSHQFHKsvcOzyZ+99rzNfdAH47hHy9nOok+XZD0x7dL9kBfJNEdAkUpi9I5nBv/vm5KBPqd50AP3//xdEH9i+i9Cp93UG/OLrtffA70ZRLdIVCUsiSd5+uDvhd5o0BPXmN/fhb+YfH/93gHr47VH8z7+iz8zeOe6XmFV0l0h0BRyoL39q754XvRv12gz5cXPV5R//yXbne//H+/n50tOurx+NefBbp0HeiLCi+T6A6BopTX0ll+C6aBhZ7/w+IrkY4OfCnQ+5uOK51cxvThMXby6vrTVyIdF1m4jOk0ie4QKEr57rWTj/ysSy8S6POd/I9X70h/8/x05avLmHanr0Raei38dy9jqvl4Erx3CBSlLD1vOEGgjwY9fzemp//yx3n0udP9Xfzg3ZheVniRRHcIFKW8ks7pGxitKNAHtX14dRnT2bOVz7ceW716YfvL9wN9XeEsie4QKAAMQqAAMAiBAsAgBAoAgxAoAAxCoAAwCIECwCAECgCDECgADEKgADAIgQLAIAQKAIMQKAAMQqAAMAiBAsAgBAoAgxAoAAxCoAAwCIECwCAECgCDECgADEKgADAIgQLAIAQKAIMQKAAMQqAAMAiBAsAgBAoAgxAoAAxCoAAwCIECwCAECgCDECgADEKgADAIgQLAIAQKAIMQKAAMQqAAMAiBAsAgBAoAgxAoAAxCoAAwCIECwCAECgCDECgADEKgADAIgQLAIAQKAIMQKAAM8v8DVmZftAo09m0AAAAASUVORK5CYII="/>
          <p:cNvSpPr>
            <a:spLocks noChangeAspect="1" noChangeArrowheads="1"/>
          </p:cNvSpPr>
          <p:nvPr/>
        </p:nvSpPr>
        <p:spPr bwMode="auto">
          <a:xfrm>
            <a:off x="2895600" y="228600"/>
            <a:ext cx="6400800" cy="6400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stretch>
            <a:fillRect/>
          </a:stretch>
        </p:blipFill>
        <p:spPr>
          <a:xfrm>
            <a:off x="1295400" y="0"/>
            <a:ext cx="9601200" cy="6858000"/>
          </a:xfrm>
          <a:prstGeom prst="rect">
            <a:avLst/>
          </a:prstGeom>
        </p:spPr>
      </p:pic>
      <p:sp>
        <p:nvSpPr>
          <p:cNvPr id="5" name="TextBox 4"/>
          <p:cNvSpPr txBox="1"/>
          <p:nvPr/>
        </p:nvSpPr>
        <p:spPr>
          <a:xfrm>
            <a:off x="5243568" y="2705725"/>
            <a:ext cx="1378324" cy="1446550"/>
          </a:xfrm>
          <a:prstGeom prst="rect">
            <a:avLst/>
          </a:prstGeom>
          <a:noFill/>
        </p:spPr>
        <p:txBody>
          <a:bodyPr wrap="square" rtlCol="0">
            <a:spAutoFit/>
          </a:bodyPr>
          <a:lstStyle/>
          <a:p>
            <a:r>
              <a:rPr lang="en-US" sz="8800" dirty="0"/>
              <a:t>R</a:t>
            </a:r>
            <a:r>
              <a:rPr lang="en-US" sz="8800" baseline="-25000" dirty="0"/>
              <a:t>1</a:t>
            </a:r>
          </a:p>
        </p:txBody>
      </p:sp>
      <p:sp>
        <p:nvSpPr>
          <p:cNvPr id="6" name="Slide Number Placeholder 5"/>
          <p:cNvSpPr>
            <a:spLocks noGrp="1"/>
          </p:cNvSpPr>
          <p:nvPr>
            <p:ph type="sldNum" sz="quarter" idx="12"/>
          </p:nvPr>
        </p:nvSpPr>
        <p:spPr/>
        <p:txBody>
          <a:bodyPr/>
          <a:lstStyle/>
          <a:p>
            <a:fld id="{E5B96343-668E-4542-9171-3BEDAFBEFAD3}" type="slidenum">
              <a:rPr lang="en-US" smtClean="0"/>
              <a:t>31</a:t>
            </a:fld>
            <a:endParaRPr lang="en-US"/>
          </a:p>
        </p:txBody>
      </p:sp>
    </p:spTree>
    <p:extLst>
      <p:ext uri="{BB962C8B-B14F-4D97-AF65-F5344CB8AC3E}">
        <p14:creationId xmlns:p14="http://schemas.microsoft.com/office/powerpoint/2010/main" val="2749531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95400" y="0"/>
            <a:ext cx="9601200" cy="6858000"/>
          </a:xfrm>
          <a:prstGeom prst="rect">
            <a:avLst/>
          </a:prstGeom>
        </p:spPr>
      </p:pic>
      <p:sp>
        <p:nvSpPr>
          <p:cNvPr id="4" name="Left Brace 3"/>
          <p:cNvSpPr/>
          <p:nvPr/>
        </p:nvSpPr>
        <p:spPr>
          <a:xfrm flipH="1">
            <a:off x="10347511" y="1445559"/>
            <a:ext cx="255429" cy="3606276"/>
          </a:xfrm>
          <a:prstGeom prst="leftBrace">
            <a:avLst>
              <a:gd name="adj1" fmla="val 52595"/>
              <a:gd name="adj2" fmla="val 50000"/>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10774804" y="2877860"/>
            <a:ext cx="815075" cy="707886"/>
          </a:xfrm>
          <a:prstGeom prst="rect">
            <a:avLst/>
          </a:prstGeom>
          <a:noFill/>
        </p:spPr>
        <p:txBody>
          <a:bodyPr wrap="square" rtlCol="0">
            <a:spAutoFit/>
          </a:bodyPr>
          <a:lstStyle/>
          <a:p>
            <a:r>
              <a:rPr lang="en-US" sz="4000" b="1" dirty="0"/>
              <a:t>n</a:t>
            </a:r>
            <a:r>
              <a:rPr lang="en-US" sz="4000" b="1" baseline="-25000" dirty="0"/>
              <a:t>1</a:t>
            </a:r>
          </a:p>
        </p:txBody>
      </p:sp>
      <p:sp>
        <p:nvSpPr>
          <p:cNvPr id="8" name="Left Brace 7"/>
          <p:cNvSpPr/>
          <p:nvPr/>
        </p:nvSpPr>
        <p:spPr>
          <a:xfrm rot="16200000" flipH="1">
            <a:off x="4451974" y="-907661"/>
            <a:ext cx="183937" cy="3619590"/>
          </a:xfrm>
          <a:prstGeom prst="leftBrace">
            <a:avLst>
              <a:gd name="adj1" fmla="val 52595"/>
              <a:gd name="adj2" fmla="val 49856"/>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p:cNvSpPr/>
          <p:nvPr/>
        </p:nvSpPr>
        <p:spPr>
          <a:xfrm rot="16200000" flipH="1">
            <a:off x="8137136" y="-907660"/>
            <a:ext cx="183937" cy="3619590"/>
          </a:xfrm>
          <a:prstGeom prst="leftBrace">
            <a:avLst>
              <a:gd name="adj1" fmla="val 52595"/>
              <a:gd name="adj2" fmla="val 49856"/>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4" name="Picture 13"/>
          <p:cNvPicPr>
            <a:picLocks noChangeAspect="1"/>
          </p:cNvPicPr>
          <p:nvPr/>
        </p:nvPicPr>
        <p:blipFill>
          <a:blip r:embed="rId4">
            <a:clrChange>
              <a:clrFrom>
                <a:srgbClr val="FFFFFF"/>
              </a:clrFrom>
              <a:clrTo>
                <a:srgbClr val="FFFFFF">
                  <a:alpha val="0"/>
                </a:srgbClr>
              </a:clrTo>
            </a:clrChange>
          </a:blip>
          <a:stretch>
            <a:fillRect/>
          </a:stretch>
        </p:blipFill>
        <p:spPr>
          <a:xfrm>
            <a:off x="359250" y="5985674"/>
            <a:ext cx="3137312" cy="872326"/>
          </a:xfrm>
          <a:prstGeom prst="rect">
            <a:avLst/>
          </a:prstGeom>
        </p:spPr>
      </p:pic>
      <p:sp>
        <p:nvSpPr>
          <p:cNvPr id="15" name="TextBox 14"/>
          <p:cNvSpPr txBox="1"/>
          <p:nvPr/>
        </p:nvSpPr>
        <p:spPr>
          <a:xfrm>
            <a:off x="7941542" y="15452"/>
            <a:ext cx="815075" cy="707886"/>
          </a:xfrm>
          <a:prstGeom prst="rect">
            <a:avLst/>
          </a:prstGeom>
          <a:noFill/>
        </p:spPr>
        <p:txBody>
          <a:bodyPr wrap="square" rtlCol="0">
            <a:spAutoFit/>
          </a:bodyPr>
          <a:lstStyle/>
          <a:p>
            <a:r>
              <a:rPr lang="en-US" sz="4000" b="1" dirty="0"/>
              <a:t>n</a:t>
            </a:r>
            <a:r>
              <a:rPr lang="en-US" sz="4000" b="1" baseline="-25000" dirty="0"/>
              <a:t>1</a:t>
            </a:r>
          </a:p>
        </p:txBody>
      </p:sp>
      <p:sp>
        <p:nvSpPr>
          <p:cNvPr id="16" name="TextBox 15"/>
          <p:cNvSpPr txBox="1"/>
          <p:nvPr/>
        </p:nvSpPr>
        <p:spPr>
          <a:xfrm>
            <a:off x="4257132" y="15452"/>
            <a:ext cx="815075" cy="707886"/>
          </a:xfrm>
          <a:prstGeom prst="rect">
            <a:avLst/>
          </a:prstGeom>
          <a:noFill/>
        </p:spPr>
        <p:txBody>
          <a:bodyPr wrap="square" rtlCol="0">
            <a:spAutoFit/>
          </a:bodyPr>
          <a:lstStyle/>
          <a:p>
            <a:r>
              <a:rPr lang="en-US" sz="4000" b="1" dirty="0"/>
              <a:t>n</a:t>
            </a:r>
            <a:r>
              <a:rPr lang="en-US" sz="4000" b="1" baseline="-25000" dirty="0"/>
              <a:t>2</a:t>
            </a:r>
          </a:p>
        </p:txBody>
      </p:sp>
      <p:grpSp>
        <p:nvGrpSpPr>
          <p:cNvPr id="20" name="Group 19"/>
          <p:cNvGrpSpPr/>
          <p:nvPr/>
        </p:nvGrpSpPr>
        <p:grpSpPr>
          <a:xfrm>
            <a:off x="6353738" y="3663210"/>
            <a:ext cx="2402879" cy="1480289"/>
            <a:chOff x="6353738" y="3663210"/>
            <a:chExt cx="2402879" cy="1480289"/>
          </a:xfrm>
        </p:grpSpPr>
        <p:sp>
          <p:nvSpPr>
            <p:cNvPr id="11" name="Rectangle: Rounded Corners 10"/>
            <p:cNvSpPr/>
            <p:nvPr/>
          </p:nvSpPr>
          <p:spPr>
            <a:xfrm>
              <a:off x="6353738" y="3663210"/>
              <a:ext cx="2402879" cy="1480289"/>
            </a:xfrm>
            <a:prstGeom prst="roundRect">
              <a:avLst>
                <a:gd name="adj" fmla="val 50000"/>
              </a:avLst>
            </a:prstGeom>
            <a:solidFill>
              <a:schemeClr val="accent2">
                <a:lumMod val="20000"/>
                <a:lumOff val="80000"/>
              </a:schemeClr>
            </a:solidFill>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p:cNvPicPr>
              <a:picLocks noChangeAspect="1"/>
            </p:cNvPicPr>
            <p:nvPr/>
          </p:nvPicPr>
          <p:blipFill rotWithShape="1">
            <a:blip r:embed="rId4">
              <a:clrChange>
                <a:clrFrom>
                  <a:srgbClr val="FFFFFF"/>
                </a:clrFrom>
                <a:clrTo>
                  <a:srgbClr val="FFFFFF">
                    <a:alpha val="0"/>
                  </a:srgbClr>
                </a:clrTo>
              </a:clrChange>
            </a:blip>
            <a:srcRect l="50067"/>
            <a:stretch/>
          </p:blipFill>
          <p:spPr>
            <a:xfrm>
              <a:off x="6773383" y="4026141"/>
              <a:ext cx="1566564" cy="872326"/>
            </a:xfrm>
            <a:prstGeom prst="rect">
              <a:avLst/>
            </a:prstGeom>
          </p:spPr>
        </p:pic>
      </p:grpSp>
      <p:grpSp>
        <p:nvGrpSpPr>
          <p:cNvPr id="21" name="Group 20"/>
          <p:cNvGrpSpPr/>
          <p:nvPr/>
        </p:nvGrpSpPr>
        <p:grpSpPr>
          <a:xfrm>
            <a:off x="3627767" y="3418178"/>
            <a:ext cx="1505264" cy="1480289"/>
            <a:chOff x="3627767" y="3418178"/>
            <a:chExt cx="1505264" cy="1480289"/>
          </a:xfrm>
        </p:grpSpPr>
        <p:sp>
          <p:nvSpPr>
            <p:cNvPr id="18" name="Rectangle: Rounded Corners 17"/>
            <p:cNvSpPr/>
            <p:nvPr/>
          </p:nvSpPr>
          <p:spPr>
            <a:xfrm>
              <a:off x="3627767" y="3418178"/>
              <a:ext cx="1505264" cy="1480289"/>
            </a:xfrm>
            <a:prstGeom prst="roundRect">
              <a:avLst>
                <a:gd name="adj" fmla="val 50000"/>
              </a:avLst>
            </a:prstGeom>
            <a:solidFill>
              <a:schemeClr val="accent2">
                <a:lumMod val="20000"/>
                <a:lumOff val="80000"/>
              </a:schemeClr>
            </a:solidFill>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p:cNvPicPr>
              <a:picLocks noChangeAspect="1"/>
            </p:cNvPicPr>
            <p:nvPr/>
          </p:nvPicPr>
          <p:blipFill rotWithShape="1">
            <a:blip r:embed="rId4">
              <a:clrChange>
                <a:clrFrom>
                  <a:srgbClr val="FFFFFF"/>
                </a:clrFrom>
                <a:clrTo>
                  <a:srgbClr val="FFFFFF">
                    <a:alpha val="0"/>
                  </a:srgbClr>
                </a:clrTo>
              </a:clrChange>
            </a:blip>
            <a:srcRect r="85531"/>
            <a:stretch/>
          </p:blipFill>
          <p:spPr>
            <a:xfrm>
              <a:off x="4153427" y="3722159"/>
              <a:ext cx="453944" cy="872326"/>
            </a:xfrm>
            <a:prstGeom prst="rect">
              <a:avLst/>
            </a:prstGeom>
          </p:spPr>
        </p:pic>
      </p:grpSp>
      <p:sp>
        <p:nvSpPr>
          <p:cNvPr id="22" name="Slide Number Placeholder 21"/>
          <p:cNvSpPr>
            <a:spLocks noGrp="1"/>
          </p:cNvSpPr>
          <p:nvPr>
            <p:ph type="sldNum" sz="quarter" idx="12"/>
          </p:nvPr>
        </p:nvSpPr>
        <p:spPr/>
        <p:txBody>
          <a:bodyPr/>
          <a:lstStyle/>
          <a:p>
            <a:fld id="{E5B96343-668E-4542-9171-3BEDAFBEFAD3}" type="slidenum">
              <a:rPr lang="en-US" smtClean="0"/>
              <a:t>32</a:t>
            </a:fld>
            <a:endParaRPr lang="en-US"/>
          </a:p>
        </p:txBody>
      </p:sp>
      <p:sp>
        <p:nvSpPr>
          <p:cNvPr id="24" name="TextBox 23"/>
          <p:cNvSpPr txBox="1"/>
          <p:nvPr/>
        </p:nvSpPr>
        <p:spPr>
          <a:xfrm>
            <a:off x="5243568" y="2705725"/>
            <a:ext cx="1378324" cy="1446550"/>
          </a:xfrm>
          <a:prstGeom prst="rect">
            <a:avLst/>
          </a:prstGeom>
          <a:noFill/>
        </p:spPr>
        <p:txBody>
          <a:bodyPr wrap="square" rtlCol="0">
            <a:spAutoFit/>
          </a:bodyPr>
          <a:lstStyle/>
          <a:p>
            <a:r>
              <a:rPr lang="en-US" sz="8800" dirty="0">
                <a:solidFill>
                  <a:schemeClr val="accent6">
                    <a:lumMod val="75000"/>
                  </a:schemeClr>
                </a:solidFill>
              </a:rPr>
              <a:t>R</a:t>
            </a:r>
            <a:r>
              <a:rPr lang="en-US" sz="8800" baseline="-25000" dirty="0">
                <a:solidFill>
                  <a:schemeClr val="accent6">
                    <a:lumMod val="75000"/>
                  </a:schemeClr>
                </a:solidFill>
              </a:rPr>
              <a:t>1</a:t>
            </a:r>
          </a:p>
        </p:txBody>
      </p:sp>
    </p:spTree>
    <p:extLst>
      <p:ext uri="{BB962C8B-B14F-4D97-AF65-F5344CB8AC3E}">
        <p14:creationId xmlns:p14="http://schemas.microsoft.com/office/powerpoint/2010/main" val="76139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95400" y="36209"/>
            <a:ext cx="9601200" cy="6858000"/>
          </a:xfrm>
          <a:prstGeom prst="rect">
            <a:avLst/>
          </a:prstGeom>
        </p:spPr>
      </p:pic>
      <p:sp>
        <p:nvSpPr>
          <p:cNvPr id="3" name="Left Brace 2"/>
          <p:cNvSpPr/>
          <p:nvPr/>
        </p:nvSpPr>
        <p:spPr>
          <a:xfrm rot="16200000" flipH="1">
            <a:off x="4451974" y="-907661"/>
            <a:ext cx="183937" cy="3619590"/>
          </a:xfrm>
          <a:prstGeom prst="leftBrace">
            <a:avLst>
              <a:gd name="adj1" fmla="val 52595"/>
              <a:gd name="adj2" fmla="val 49856"/>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4257132" y="15452"/>
            <a:ext cx="815075" cy="707886"/>
          </a:xfrm>
          <a:prstGeom prst="rect">
            <a:avLst/>
          </a:prstGeom>
          <a:noFill/>
        </p:spPr>
        <p:txBody>
          <a:bodyPr wrap="square" rtlCol="0">
            <a:spAutoFit/>
          </a:bodyPr>
          <a:lstStyle/>
          <a:p>
            <a:r>
              <a:rPr lang="en-US" sz="4000" b="1" dirty="0"/>
              <a:t>n</a:t>
            </a:r>
            <a:r>
              <a:rPr lang="en-US" sz="4000" b="1" baseline="-25000" dirty="0"/>
              <a:t>2</a:t>
            </a:r>
          </a:p>
        </p:txBody>
      </p:sp>
      <p:pic>
        <p:nvPicPr>
          <p:cNvPr id="7" name="Picture 6"/>
          <p:cNvPicPr>
            <a:picLocks noChangeAspect="1"/>
          </p:cNvPicPr>
          <p:nvPr/>
        </p:nvPicPr>
        <p:blipFill>
          <a:blip r:embed="rId4">
            <a:clrChange>
              <a:clrFrom>
                <a:srgbClr val="FFFFFF"/>
              </a:clrFrom>
              <a:clrTo>
                <a:srgbClr val="FFFFFF">
                  <a:alpha val="0"/>
                </a:srgbClr>
              </a:clrTo>
            </a:clrChange>
          </a:blip>
          <a:stretch>
            <a:fillRect/>
          </a:stretch>
        </p:blipFill>
        <p:spPr>
          <a:xfrm>
            <a:off x="139700" y="5473363"/>
            <a:ext cx="2526707" cy="1137298"/>
          </a:xfrm>
          <a:prstGeom prst="rect">
            <a:avLst/>
          </a:prstGeom>
        </p:spPr>
      </p:pic>
      <p:sp>
        <p:nvSpPr>
          <p:cNvPr id="8" name="TextBox 7"/>
          <p:cNvSpPr txBox="1"/>
          <p:nvPr/>
        </p:nvSpPr>
        <p:spPr>
          <a:xfrm>
            <a:off x="717613" y="357968"/>
            <a:ext cx="1937148" cy="954107"/>
          </a:xfrm>
          <a:prstGeom prst="rect">
            <a:avLst/>
          </a:prstGeom>
          <a:noFill/>
        </p:spPr>
        <p:txBody>
          <a:bodyPr wrap="square" rtlCol="0">
            <a:spAutoFit/>
          </a:bodyPr>
          <a:lstStyle/>
          <a:p>
            <a:r>
              <a:rPr lang="en-US" sz="2800" b="1" dirty="0">
                <a:solidFill>
                  <a:srgbClr val="0000FF"/>
                </a:solidFill>
              </a:rPr>
              <a:t>Scaled ROC curve</a:t>
            </a:r>
          </a:p>
        </p:txBody>
      </p:sp>
      <p:cxnSp>
        <p:nvCxnSpPr>
          <p:cNvPr id="10" name="Connector: Curved 9"/>
          <p:cNvCxnSpPr>
            <a:cxnSpLocks/>
          </p:cNvCxnSpPr>
          <p:nvPr/>
        </p:nvCxnSpPr>
        <p:spPr>
          <a:xfrm>
            <a:off x="1686187" y="1080930"/>
            <a:ext cx="2105637" cy="1326710"/>
          </a:xfrm>
          <a:prstGeom prst="curvedConnector3">
            <a:avLst>
              <a:gd name="adj1" fmla="val 55578"/>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8" name="Slide Number Placeholder 17"/>
          <p:cNvSpPr>
            <a:spLocks noGrp="1"/>
          </p:cNvSpPr>
          <p:nvPr>
            <p:ph type="sldNum" sz="quarter" idx="12"/>
          </p:nvPr>
        </p:nvSpPr>
        <p:spPr/>
        <p:txBody>
          <a:bodyPr/>
          <a:lstStyle/>
          <a:p>
            <a:fld id="{E5B96343-668E-4542-9171-3BEDAFBEFAD3}" type="slidenum">
              <a:rPr lang="en-US" smtClean="0"/>
              <a:t>33</a:t>
            </a:fld>
            <a:endParaRPr lang="en-US"/>
          </a:p>
        </p:txBody>
      </p:sp>
      <p:sp>
        <p:nvSpPr>
          <p:cNvPr id="19" name="Rectangle 18"/>
          <p:cNvSpPr/>
          <p:nvPr/>
        </p:nvSpPr>
        <p:spPr>
          <a:xfrm>
            <a:off x="6395683" y="810165"/>
            <a:ext cx="3993773" cy="485240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6480187" y="1537838"/>
            <a:ext cx="1242368" cy="3606276"/>
            <a:chOff x="10347511" y="1445559"/>
            <a:chExt cx="1242368" cy="3606276"/>
          </a:xfrm>
        </p:grpSpPr>
        <p:sp>
          <p:nvSpPr>
            <p:cNvPr id="5" name="Left Brace 4"/>
            <p:cNvSpPr/>
            <p:nvPr/>
          </p:nvSpPr>
          <p:spPr>
            <a:xfrm flipH="1">
              <a:off x="10347511" y="1445559"/>
              <a:ext cx="255429" cy="3606276"/>
            </a:xfrm>
            <a:prstGeom prst="leftBrace">
              <a:avLst>
                <a:gd name="adj1" fmla="val 52595"/>
                <a:gd name="adj2" fmla="val 50000"/>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10774804" y="2877860"/>
              <a:ext cx="815075" cy="707886"/>
            </a:xfrm>
            <a:prstGeom prst="rect">
              <a:avLst/>
            </a:prstGeom>
            <a:noFill/>
          </p:spPr>
          <p:txBody>
            <a:bodyPr wrap="square" rtlCol="0">
              <a:spAutoFit/>
            </a:bodyPr>
            <a:lstStyle/>
            <a:p>
              <a:r>
                <a:rPr lang="en-US" sz="4000" b="1" dirty="0"/>
                <a:t>n</a:t>
              </a:r>
              <a:r>
                <a:rPr lang="en-US" sz="4000" b="1" baseline="-25000" dirty="0"/>
                <a:t>1</a:t>
              </a:r>
            </a:p>
          </p:txBody>
        </p:sp>
      </p:grpSp>
      <p:sp>
        <p:nvSpPr>
          <p:cNvPr id="21" name="Rectangle 20"/>
          <p:cNvSpPr/>
          <p:nvPr/>
        </p:nvSpPr>
        <p:spPr>
          <a:xfrm>
            <a:off x="6711888" y="5545122"/>
            <a:ext cx="3993773" cy="46433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3627767" y="3418178"/>
            <a:ext cx="1505264" cy="1480289"/>
            <a:chOff x="3627767" y="3418178"/>
            <a:chExt cx="1505264" cy="1480289"/>
          </a:xfrm>
        </p:grpSpPr>
        <p:sp>
          <p:nvSpPr>
            <p:cNvPr id="24" name="Rectangle: Rounded Corners 23"/>
            <p:cNvSpPr/>
            <p:nvPr/>
          </p:nvSpPr>
          <p:spPr>
            <a:xfrm>
              <a:off x="3627767" y="3418178"/>
              <a:ext cx="1505264" cy="1480289"/>
            </a:xfrm>
            <a:prstGeom prst="roundRect">
              <a:avLst>
                <a:gd name="adj" fmla="val 50000"/>
              </a:avLst>
            </a:prstGeom>
            <a:solidFill>
              <a:schemeClr val="accent2">
                <a:lumMod val="20000"/>
                <a:lumOff val="80000"/>
              </a:schemeClr>
            </a:solidFill>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p:cNvPicPr>
              <a:picLocks noChangeAspect="1"/>
            </p:cNvPicPr>
            <p:nvPr/>
          </p:nvPicPr>
          <p:blipFill rotWithShape="1">
            <a:blip r:embed="rId5">
              <a:clrChange>
                <a:clrFrom>
                  <a:srgbClr val="FFFFFF"/>
                </a:clrFrom>
                <a:clrTo>
                  <a:srgbClr val="FFFFFF">
                    <a:alpha val="0"/>
                  </a:srgbClr>
                </a:clrTo>
              </a:clrChange>
            </a:blip>
            <a:srcRect r="85531"/>
            <a:stretch/>
          </p:blipFill>
          <p:spPr>
            <a:xfrm>
              <a:off x="4153427" y="3722159"/>
              <a:ext cx="453944" cy="872326"/>
            </a:xfrm>
            <a:prstGeom prst="rect">
              <a:avLst/>
            </a:prstGeom>
          </p:spPr>
        </p:pic>
      </p:grpSp>
    </p:spTree>
    <p:extLst>
      <p:ext uri="{BB962C8B-B14F-4D97-AF65-F5344CB8AC3E}">
        <p14:creationId xmlns:p14="http://schemas.microsoft.com/office/powerpoint/2010/main" val="59906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1312" y="0"/>
            <a:ext cx="6429375" cy="6858000"/>
          </a:xfrm>
          <a:prstGeom prst="rect">
            <a:avLst/>
          </a:prstGeom>
        </p:spPr>
      </p:pic>
      <p:sp>
        <p:nvSpPr>
          <p:cNvPr id="15" name="Slide Number Placeholder 14"/>
          <p:cNvSpPr>
            <a:spLocks noGrp="1"/>
          </p:cNvSpPr>
          <p:nvPr>
            <p:ph type="sldNum" sz="quarter" idx="12"/>
          </p:nvPr>
        </p:nvSpPr>
        <p:spPr/>
        <p:txBody>
          <a:bodyPr/>
          <a:lstStyle/>
          <a:p>
            <a:fld id="{E5B96343-668E-4542-9171-3BEDAFBEFAD3}" type="slidenum">
              <a:rPr lang="en-US" smtClean="0"/>
              <a:t>34</a:t>
            </a:fld>
            <a:endParaRPr lang="en-US"/>
          </a:p>
        </p:txBody>
      </p:sp>
    </p:spTree>
    <p:extLst>
      <p:ext uri="{BB962C8B-B14F-4D97-AF65-F5344CB8AC3E}">
        <p14:creationId xmlns:p14="http://schemas.microsoft.com/office/powerpoint/2010/main" val="1702815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258" y="165208"/>
            <a:ext cx="9601270" cy="6400846"/>
          </a:xfrm>
          <a:prstGeom prst="rect">
            <a:avLst/>
          </a:prstGeom>
        </p:spPr>
      </p:pic>
      <p:sp>
        <p:nvSpPr>
          <p:cNvPr id="4" name="Slide Number Placeholder 3"/>
          <p:cNvSpPr>
            <a:spLocks noGrp="1"/>
          </p:cNvSpPr>
          <p:nvPr>
            <p:ph type="sldNum" sz="quarter" idx="12"/>
          </p:nvPr>
        </p:nvSpPr>
        <p:spPr/>
        <p:txBody>
          <a:bodyPr/>
          <a:lstStyle/>
          <a:p>
            <a:fld id="{E5B96343-668E-4542-9171-3BEDAFBEFAD3}" type="slidenum">
              <a:rPr lang="en-US" smtClean="0"/>
              <a:t>35</a:t>
            </a:fld>
            <a:endParaRPr lang="en-US"/>
          </a:p>
        </p:txBody>
      </p:sp>
    </p:spTree>
    <p:extLst>
      <p:ext uri="{BB962C8B-B14F-4D97-AF65-F5344CB8AC3E}">
        <p14:creationId xmlns:p14="http://schemas.microsoft.com/office/powerpoint/2010/main" val="2446606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Funny-Looking ROC Curves</a:t>
            </a:r>
            <a:br>
              <a:rPr lang="en-US" dirty="0"/>
            </a:br>
            <a:br>
              <a:rPr lang="en-US" sz="4400" dirty="0"/>
            </a:br>
            <a:endParaRPr lang="en-US" sz="4400"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8850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7037" y="276225"/>
            <a:ext cx="6257925" cy="6305550"/>
          </a:xfrm>
          <a:prstGeom prst="rect">
            <a:avLst/>
          </a:prstGeom>
        </p:spPr>
      </p:pic>
    </p:spTree>
    <p:extLst>
      <p:ext uri="{BB962C8B-B14F-4D97-AF65-F5344CB8AC3E}">
        <p14:creationId xmlns:p14="http://schemas.microsoft.com/office/powerpoint/2010/main" val="2055003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703" y="-4367"/>
            <a:ext cx="9602540" cy="6858957"/>
          </a:xfrm>
          <a:prstGeom prst="rect">
            <a:avLst/>
          </a:prstGeom>
        </p:spPr>
      </p:pic>
      <p:sp>
        <p:nvSpPr>
          <p:cNvPr id="3" name="TextBox 2"/>
          <p:cNvSpPr txBox="1"/>
          <p:nvPr/>
        </p:nvSpPr>
        <p:spPr>
          <a:xfrm>
            <a:off x="2540000" y="875323"/>
            <a:ext cx="3344985" cy="769441"/>
          </a:xfrm>
          <a:prstGeom prst="rect">
            <a:avLst/>
          </a:prstGeom>
          <a:noFill/>
        </p:spPr>
        <p:txBody>
          <a:bodyPr wrap="square" rtlCol="0">
            <a:spAutoFit/>
          </a:bodyPr>
          <a:lstStyle/>
          <a:p>
            <a:r>
              <a:rPr lang="en-US" sz="4400" dirty="0">
                <a:solidFill>
                  <a:srgbClr val="C00000"/>
                </a:solidFill>
              </a:rPr>
              <a:t>FLC IRL</a:t>
            </a:r>
          </a:p>
        </p:txBody>
      </p:sp>
    </p:spTree>
    <p:extLst>
      <p:ext uri="{BB962C8B-B14F-4D97-AF65-F5344CB8AC3E}">
        <p14:creationId xmlns:p14="http://schemas.microsoft.com/office/powerpoint/2010/main" val="1137547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0"/>
            <a:ext cx="9601200" cy="6858000"/>
          </a:xfrm>
          <a:prstGeom prst="rect">
            <a:avLst/>
          </a:prstGeom>
        </p:spPr>
      </p:pic>
    </p:spTree>
    <p:extLst>
      <p:ext uri="{BB962C8B-B14F-4D97-AF65-F5344CB8AC3E}">
        <p14:creationId xmlns:p14="http://schemas.microsoft.com/office/powerpoint/2010/main" val="3881258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781609"/>
            <a:ext cx="12192000" cy="5294782"/>
          </a:xfrm>
          <a:prstGeom prst="rect">
            <a:avLst/>
          </a:prstGeom>
        </p:spPr>
      </p:pic>
      <p:sp>
        <p:nvSpPr>
          <p:cNvPr id="3" name="TextBox 2"/>
          <p:cNvSpPr txBox="1"/>
          <p:nvPr/>
        </p:nvSpPr>
        <p:spPr>
          <a:xfrm>
            <a:off x="7862277" y="6322647"/>
            <a:ext cx="4071815" cy="369332"/>
          </a:xfrm>
          <a:prstGeom prst="rect">
            <a:avLst/>
          </a:prstGeom>
          <a:noFill/>
        </p:spPr>
        <p:txBody>
          <a:bodyPr wrap="square" rtlCol="0">
            <a:spAutoFit/>
          </a:bodyPr>
          <a:lstStyle/>
          <a:p>
            <a:r>
              <a:rPr lang="en-US" dirty="0"/>
              <a:t>Wikipedia, </a:t>
            </a:r>
            <a:r>
              <a:rPr lang="en-US" dirty="0">
                <a:hlinkClick r:id="rId4"/>
              </a:rPr>
              <a:t>Confusion Matrix</a:t>
            </a:r>
            <a:endParaRPr lang="en-US" dirty="0"/>
          </a:p>
        </p:txBody>
      </p:sp>
    </p:spTree>
    <p:extLst>
      <p:ext uri="{BB962C8B-B14F-4D97-AF65-F5344CB8AC3E}">
        <p14:creationId xmlns:p14="http://schemas.microsoft.com/office/powerpoint/2010/main" val="24253659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97841" y="3015733"/>
            <a:ext cx="6891618" cy="1815882"/>
          </a:xfrm>
          <a:prstGeom prst="rect">
            <a:avLst/>
          </a:prstGeom>
        </p:spPr>
        <p:txBody>
          <a:bodyPr wrap="square">
            <a:spAutoFit/>
          </a:bodyPr>
          <a:lstStyle/>
          <a:p>
            <a:pPr marL="457200" indent="-457200">
              <a:buFont typeface="Arial" panose="020B0604020202020204" pitchFamily="34" charset="0"/>
              <a:buChar char="•"/>
            </a:pPr>
            <a:r>
              <a:rPr lang="en-US" sz="2800" b="0" i="0" dirty="0">
                <a:solidFill>
                  <a:srgbClr val="000000"/>
                </a:solidFill>
                <a:effectLst/>
                <a:latin typeface="Segoe"/>
                <a:hlinkClick r:id="rId3"/>
              </a:rPr>
              <a:t>ROC Curves in Two Lines of R Code</a:t>
            </a:r>
            <a:endParaRPr lang="en-US" sz="2800" dirty="0">
              <a:solidFill>
                <a:srgbClr val="000000"/>
              </a:solidFill>
              <a:latin typeface="Segoe"/>
            </a:endParaRPr>
          </a:p>
          <a:p>
            <a:pPr marL="457200" indent="-457200">
              <a:buFont typeface="Arial" panose="020B0604020202020204" pitchFamily="34" charset="0"/>
              <a:buChar char="•"/>
            </a:pPr>
            <a:r>
              <a:rPr lang="en-US" sz="2800" b="0" i="0" dirty="0">
                <a:solidFill>
                  <a:srgbClr val="000000"/>
                </a:solidFill>
                <a:effectLst/>
                <a:latin typeface="Segoe"/>
                <a:hlinkClick r:id="rId4"/>
              </a:rPr>
              <a:t>Calculating AUC</a:t>
            </a:r>
            <a:endParaRPr lang="en-US" sz="2800" b="0" i="0" dirty="0">
              <a:solidFill>
                <a:srgbClr val="000000"/>
              </a:solidFill>
              <a:effectLst/>
              <a:latin typeface="Segoe"/>
            </a:endParaRPr>
          </a:p>
          <a:p>
            <a:pPr marL="457200" indent="-457200">
              <a:buFont typeface="Arial" panose="020B0604020202020204" pitchFamily="34" charset="0"/>
              <a:buChar char="•"/>
            </a:pPr>
            <a:r>
              <a:rPr lang="en-US" sz="2800" dirty="0">
                <a:solidFill>
                  <a:srgbClr val="000000"/>
                </a:solidFill>
                <a:latin typeface="Segoe"/>
                <a:hlinkClick r:id="rId5"/>
              </a:rPr>
              <a:t>AUC meets the Wilcoxon-Mann-Whitney U Statistic </a:t>
            </a:r>
            <a:endParaRPr lang="en-US" sz="2800" b="0" i="0" dirty="0">
              <a:solidFill>
                <a:srgbClr val="000000"/>
              </a:solidFill>
              <a:effectLst/>
              <a:latin typeface="Segoe"/>
            </a:endParaRPr>
          </a:p>
        </p:txBody>
      </p:sp>
      <p:sp>
        <p:nvSpPr>
          <p:cNvPr id="5" name="TextBox 4"/>
          <p:cNvSpPr txBox="1"/>
          <p:nvPr/>
        </p:nvSpPr>
        <p:spPr>
          <a:xfrm>
            <a:off x="1962150" y="2125756"/>
            <a:ext cx="8553449" cy="584775"/>
          </a:xfrm>
          <a:prstGeom prst="rect">
            <a:avLst/>
          </a:prstGeom>
          <a:noFill/>
        </p:spPr>
        <p:txBody>
          <a:bodyPr wrap="square" rtlCol="0">
            <a:spAutoFit/>
          </a:bodyPr>
          <a:lstStyle/>
          <a:p>
            <a:r>
              <a:rPr lang="en-US" sz="3200" dirty="0"/>
              <a:t>Bob’s </a:t>
            </a:r>
            <a:r>
              <a:rPr lang="en-US" sz="3200" i="1" dirty="0"/>
              <a:t>Revolutions</a:t>
            </a:r>
            <a:r>
              <a:rPr lang="en-US" sz="3200" dirty="0"/>
              <a:t> blog posts on ROC curves:</a:t>
            </a:r>
          </a:p>
        </p:txBody>
      </p:sp>
      <p:sp>
        <p:nvSpPr>
          <p:cNvPr id="6" name="Slide Number Placeholder 5"/>
          <p:cNvSpPr>
            <a:spLocks noGrp="1"/>
          </p:cNvSpPr>
          <p:nvPr>
            <p:ph type="sldNum" sz="quarter" idx="12"/>
          </p:nvPr>
        </p:nvSpPr>
        <p:spPr/>
        <p:txBody>
          <a:bodyPr/>
          <a:lstStyle/>
          <a:p>
            <a:fld id="{E5B96343-668E-4542-9171-3BEDAFBEFAD3}" type="slidenum">
              <a:rPr lang="en-US" smtClean="0"/>
              <a:t>40</a:t>
            </a:fld>
            <a:endParaRPr lang="en-US"/>
          </a:p>
        </p:txBody>
      </p:sp>
    </p:spTree>
    <p:extLst>
      <p:ext uri="{BB962C8B-B14F-4D97-AF65-F5344CB8AC3E}">
        <p14:creationId xmlns:p14="http://schemas.microsoft.com/office/powerpoint/2010/main" val="329181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a:t>
            </a:r>
          </a:p>
        </p:txBody>
      </p:sp>
      <p:sp>
        <p:nvSpPr>
          <p:cNvPr id="3" name="Content Placeholder 2"/>
          <p:cNvSpPr>
            <a:spLocks noGrp="1"/>
          </p:cNvSpPr>
          <p:nvPr>
            <p:ph idx="1"/>
          </p:nvPr>
        </p:nvSpPr>
        <p:spPr/>
        <p:txBody>
          <a:bodyPr>
            <a:normAutofit/>
          </a:bodyPr>
          <a:lstStyle/>
          <a:p>
            <a:endParaRPr lang="en-US" dirty="0">
              <a:hlinkClick r:id="rId3"/>
            </a:endParaRPr>
          </a:p>
          <a:p>
            <a:r>
              <a:rPr lang="en-US" dirty="0"/>
              <a:t>Fawcett, T. </a:t>
            </a:r>
            <a:r>
              <a:rPr lang="en-US" dirty="0">
                <a:hlinkClick r:id="rId4"/>
              </a:rPr>
              <a:t>An Introduction to ROC Analysis</a:t>
            </a:r>
            <a:r>
              <a:rPr lang="en-US" dirty="0"/>
              <a:t> (Pattern Recognition Letters 27; 861–874, 2006)</a:t>
            </a:r>
          </a:p>
          <a:p>
            <a:r>
              <a:rPr lang="en-US" dirty="0" err="1"/>
              <a:t>Berrizbeitia</a:t>
            </a:r>
            <a:r>
              <a:rPr lang="en-US" dirty="0"/>
              <a:t>, L. </a:t>
            </a:r>
            <a:r>
              <a:rPr lang="en-US" dirty="0">
                <a:hlinkClick r:id="rId5"/>
              </a:rPr>
              <a:t>Receiver Operating Characteristic (ROC) Curves</a:t>
            </a:r>
            <a:r>
              <a:rPr lang="en-US" dirty="0"/>
              <a:t> (Shiny App)</a:t>
            </a:r>
          </a:p>
          <a:p>
            <a:r>
              <a:rPr lang="en-US" dirty="0" err="1"/>
              <a:t>Kanchanaraksa</a:t>
            </a:r>
            <a:r>
              <a:rPr lang="en-US" dirty="0"/>
              <a:t>, S. </a:t>
            </a:r>
            <a:r>
              <a:rPr lang="en-US" dirty="0">
                <a:hlinkClick r:id="rId6"/>
              </a:rPr>
              <a:t>Evaluation of Diagnostic and Screening Tests: Validity and Reliability</a:t>
            </a:r>
            <a:r>
              <a:rPr lang="en-US" dirty="0"/>
              <a:t> (Johns Hopkins)</a:t>
            </a:r>
          </a:p>
          <a:p>
            <a:r>
              <a:rPr lang="en-US" dirty="0" err="1"/>
              <a:t>Kruchten</a:t>
            </a:r>
            <a:r>
              <a:rPr lang="en-US" dirty="0"/>
              <a:t>, N. </a:t>
            </a:r>
            <a:r>
              <a:rPr lang="en-US" dirty="0">
                <a:hlinkClick r:id="rId7"/>
              </a:rPr>
              <a:t>ML Meets Economics</a:t>
            </a:r>
            <a:r>
              <a:rPr lang="en-US" dirty="0"/>
              <a:t> (blog post)</a:t>
            </a:r>
          </a:p>
          <a:p>
            <a:r>
              <a:rPr lang="en-US" dirty="0"/>
              <a:t>Mount J and </a:t>
            </a:r>
            <a:r>
              <a:rPr lang="en-US" dirty="0" err="1"/>
              <a:t>Zumel</a:t>
            </a:r>
            <a:r>
              <a:rPr lang="en-US" dirty="0"/>
              <a:t> N. The </a:t>
            </a:r>
            <a:r>
              <a:rPr lang="en-US" dirty="0">
                <a:hlinkClick r:id="rId8"/>
              </a:rPr>
              <a:t>Win-Vector blog</a:t>
            </a:r>
            <a:r>
              <a:rPr lang="en-US" dirty="0"/>
              <a:t>.</a:t>
            </a:r>
          </a:p>
        </p:txBody>
      </p:sp>
    </p:spTree>
    <p:extLst>
      <p:ext uri="{BB962C8B-B14F-4D97-AF65-F5344CB8AC3E}">
        <p14:creationId xmlns:p14="http://schemas.microsoft.com/office/powerpoint/2010/main" val="29880222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https://static1.squarespace.com/static/5486159de4b074841b303621/548b5229e4b09f8fd7323100/55dc8334e4b083e7f0f73a3e/1440516446309/Golden+Coin+Turtle.jpg?format=1000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1048237"/>
            <a:ext cx="5715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algn="ctr"/>
            <a:r>
              <a:rPr lang="en-US" dirty="0"/>
              <a:t>Thank You</a:t>
            </a:r>
          </a:p>
        </p:txBody>
      </p:sp>
      <p:sp>
        <p:nvSpPr>
          <p:cNvPr id="4" name="Rectangle 3"/>
          <p:cNvSpPr/>
          <p:nvPr/>
        </p:nvSpPr>
        <p:spPr>
          <a:xfrm>
            <a:off x="6657804" y="5534243"/>
            <a:ext cx="1539268" cy="276999"/>
          </a:xfrm>
          <a:prstGeom prst="rect">
            <a:avLst/>
          </a:prstGeom>
        </p:spPr>
        <p:txBody>
          <a:bodyPr wrap="none">
            <a:spAutoFit/>
          </a:bodyPr>
          <a:lstStyle/>
          <a:p>
            <a:r>
              <a:rPr lang="en-US" sz="1200" dirty="0">
                <a:solidFill>
                  <a:schemeClr val="accent1">
                    <a:lumMod val="50000"/>
                  </a:schemeClr>
                </a:solidFill>
              </a:rPr>
              <a:t>turtleconservancy.org</a:t>
            </a:r>
          </a:p>
        </p:txBody>
      </p:sp>
    </p:spTree>
    <p:extLst>
      <p:ext uri="{BB962C8B-B14F-4D97-AF65-F5344CB8AC3E}">
        <p14:creationId xmlns:p14="http://schemas.microsoft.com/office/powerpoint/2010/main" val="2979403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0B101-277B-4FC5-8C2B-41B54681EC26}"/>
              </a:ext>
            </a:extLst>
          </p:cNvPr>
          <p:cNvSpPr>
            <a:spLocks noGrp="1"/>
          </p:cNvSpPr>
          <p:nvPr>
            <p:ph type="title"/>
          </p:nvPr>
        </p:nvSpPr>
        <p:spPr>
          <a:xfrm>
            <a:off x="831850" y="1709739"/>
            <a:ext cx="10814050" cy="1211262"/>
          </a:xfrm>
        </p:spPr>
        <p:txBody>
          <a:bodyPr/>
          <a:lstStyle/>
          <a:p>
            <a:r>
              <a:rPr lang="en-US" dirty="0"/>
              <a:t>6 Ways to Think About ROC Curves</a:t>
            </a:r>
          </a:p>
        </p:txBody>
      </p:sp>
      <p:sp>
        <p:nvSpPr>
          <p:cNvPr id="3" name="Text Placeholder 2">
            <a:extLst>
              <a:ext uri="{FF2B5EF4-FFF2-40B4-BE49-F238E27FC236}">
                <a16:creationId xmlns:a16="http://schemas.microsoft.com/office/drawing/2014/main" id="{5E1344AC-4D31-4CD0-AA86-CE1FEB4A6C15}"/>
              </a:ext>
            </a:extLst>
          </p:cNvPr>
          <p:cNvSpPr>
            <a:spLocks noGrp="1"/>
          </p:cNvSpPr>
          <p:nvPr>
            <p:ph type="body" idx="1"/>
          </p:nvPr>
        </p:nvSpPr>
        <p:spPr>
          <a:xfrm>
            <a:off x="2019300" y="3211513"/>
            <a:ext cx="7842250" cy="2967037"/>
          </a:xfrm>
        </p:spPr>
        <p:txBody>
          <a:bodyPr>
            <a:normAutofit fontScale="85000" lnSpcReduction="20000"/>
          </a:bodyPr>
          <a:lstStyle/>
          <a:p>
            <a:pPr marL="342900" indent="-342900">
              <a:buFont typeface="Arial" panose="020B0604020202020204" pitchFamily="34" charset="0"/>
              <a:buChar char="•"/>
            </a:pPr>
            <a:r>
              <a:rPr lang="en-US" sz="3800" dirty="0"/>
              <a:t>The turtle’s view</a:t>
            </a:r>
          </a:p>
          <a:p>
            <a:pPr marL="342900" indent="-342900">
              <a:buFont typeface="Arial" panose="020B0604020202020204" pitchFamily="34" charset="0"/>
              <a:buChar char="•"/>
            </a:pPr>
            <a:r>
              <a:rPr lang="en-US" sz="3800" dirty="0"/>
              <a:t>Outcome Groups</a:t>
            </a:r>
          </a:p>
          <a:p>
            <a:pPr marL="342900" indent="-342900">
              <a:buFont typeface="Arial" panose="020B0604020202020204" pitchFamily="34" charset="0"/>
              <a:buChar char="•"/>
            </a:pPr>
            <a:r>
              <a:rPr lang="en-US" sz="3800" dirty="0"/>
              <a:t>Dueling cumulative density functions</a:t>
            </a:r>
          </a:p>
          <a:p>
            <a:pPr marL="342900" indent="-342900">
              <a:buFont typeface="Arial" panose="020B0604020202020204" pitchFamily="34" charset="0"/>
              <a:buChar char="•"/>
            </a:pPr>
            <a:r>
              <a:rPr lang="en-US" sz="3800" dirty="0"/>
              <a:t>Limit of the gain curve</a:t>
            </a:r>
          </a:p>
          <a:p>
            <a:pPr marL="342900" indent="-342900">
              <a:buFont typeface="Arial" panose="020B0604020202020204" pitchFamily="34" charset="0"/>
              <a:buChar char="•"/>
            </a:pPr>
            <a:r>
              <a:rPr lang="en-US" sz="3800" dirty="0"/>
              <a:t>Probabilistic interpretation</a:t>
            </a:r>
          </a:p>
          <a:p>
            <a:pPr marL="342900" indent="-342900">
              <a:buFont typeface="Arial" panose="020B0604020202020204" pitchFamily="34" charset="0"/>
              <a:buChar char="•"/>
            </a:pPr>
            <a:r>
              <a:rPr lang="en-US" sz="3800" dirty="0"/>
              <a:t>Mann-Whitney U-Test</a:t>
            </a:r>
          </a:p>
          <a:p>
            <a:endParaRPr lang="en-US" dirty="0"/>
          </a:p>
        </p:txBody>
      </p:sp>
    </p:spTree>
    <p:extLst>
      <p:ext uri="{BB962C8B-B14F-4D97-AF65-F5344CB8AC3E}">
        <p14:creationId xmlns:p14="http://schemas.microsoft.com/office/powerpoint/2010/main" val="2881851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ROC Curves 1</a:t>
            </a:r>
            <a:br>
              <a:rPr lang="en-US" dirty="0"/>
            </a:br>
            <a:r>
              <a:rPr lang="en-US" sz="4400" dirty="0"/>
              <a:t>The Turtle’s view</a:t>
            </a:r>
            <a:br>
              <a:rPr lang="en-US" sz="4400" dirty="0"/>
            </a:br>
            <a:br>
              <a:rPr lang="en-US" sz="4400" dirty="0"/>
            </a:br>
            <a:r>
              <a:rPr lang="en-US" sz="2700" i="1" dirty="0"/>
              <a:t>A discrete view where labeled cases are sorted by score, and the path of the curve is determined by the order of positive and negative cases.</a:t>
            </a:r>
            <a:br>
              <a:rPr lang="en-US" sz="4400" dirty="0"/>
            </a:br>
            <a:endParaRPr lang="en-US" sz="4400" dirty="0"/>
          </a:p>
        </p:txBody>
      </p:sp>
      <p:sp>
        <p:nvSpPr>
          <p:cNvPr id="3" name="Text Placeholder 2"/>
          <p:cNvSpPr>
            <a:spLocks noGrp="1"/>
          </p:cNvSpPr>
          <p:nvPr>
            <p:ph type="body" idx="1"/>
          </p:nvPr>
        </p:nvSpPr>
        <p:spPr/>
        <p:txBody>
          <a:bodyPr/>
          <a:lstStyle/>
          <a:p>
            <a:pPr marL="342900" indent="-342900">
              <a:buFont typeface="Arial" panose="020B0604020202020204" pitchFamily="34" charset="0"/>
              <a:buChar char="•"/>
            </a:pPr>
            <a:r>
              <a:rPr lang="en-US" dirty="0"/>
              <a:t>Examples are sorted by score.</a:t>
            </a:r>
          </a:p>
          <a:p>
            <a:pPr marL="342900" indent="-342900">
              <a:buFont typeface="Arial" panose="020B0604020202020204" pitchFamily="34" charset="0"/>
              <a:buChar char="•"/>
            </a:pPr>
            <a:r>
              <a:rPr lang="en-US" dirty="0"/>
              <a:t>Labels determine the path from lower left to upper right.</a:t>
            </a:r>
          </a:p>
        </p:txBody>
      </p:sp>
    </p:spTree>
    <p:extLst>
      <p:ext uri="{BB962C8B-B14F-4D97-AF65-F5344CB8AC3E}">
        <p14:creationId xmlns:p14="http://schemas.microsoft.com/office/powerpoint/2010/main" val="3873179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http://revolution-computing.typepad.com/.a/6a010534b1db25970b01b7c882060b970b-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4372" y="0"/>
            <a:ext cx="6858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s://encrypted-tbn2.gstatic.com/images?q=tbn:ANd9GcS3NmrckkNOk-fRXrxrFz3JVIq18kQISRWqkVyF0Q-Y6X1gnQzjZA"/>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11370" y="3246539"/>
            <a:ext cx="5161002" cy="289016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63070" y="1768288"/>
            <a:ext cx="432995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Sort the observed outcomes by their predicted scores with the highest scores first.</a:t>
            </a:r>
          </a:p>
          <a:p>
            <a:pPr marL="285750" indent="-285750">
              <a:buFont typeface="Arial" panose="020B0604020202020204" pitchFamily="34" charset="0"/>
              <a:buChar char="•"/>
            </a:pPr>
            <a:r>
              <a:rPr lang="en-US" dirty="0"/>
              <a:t>Calculate cumulative True Positive Rate (TPR) and False Positive Rate (FPR) for the ordered observed outcomes.</a:t>
            </a:r>
          </a:p>
          <a:p>
            <a:pPr marL="285750" indent="-285750">
              <a:buFont typeface="Arial" panose="020B0604020202020204" pitchFamily="34" charset="0"/>
              <a:buChar char="•"/>
            </a:pPr>
            <a:r>
              <a:rPr lang="en-US" dirty="0"/>
              <a:t>Plot TPR (Sensitivity) against FPR (1 – Specificity)</a:t>
            </a:r>
          </a:p>
        </p:txBody>
      </p:sp>
      <p:sp>
        <p:nvSpPr>
          <p:cNvPr id="3" name="TextBox 2"/>
          <p:cNvSpPr txBox="1"/>
          <p:nvPr/>
        </p:nvSpPr>
        <p:spPr>
          <a:xfrm>
            <a:off x="598394" y="833718"/>
            <a:ext cx="3953435" cy="830997"/>
          </a:xfrm>
          <a:prstGeom prst="rect">
            <a:avLst/>
          </a:prstGeom>
          <a:noFill/>
        </p:spPr>
        <p:txBody>
          <a:bodyPr wrap="square" rtlCol="0">
            <a:spAutoFit/>
          </a:bodyPr>
          <a:lstStyle/>
          <a:p>
            <a:r>
              <a:rPr lang="en-US" sz="2400" b="1" dirty="0"/>
              <a:t>Simple ROC curves: </a:t>
            </a:r>
          </a:p>
          <a:p>
            <a:r>
              <a:rPr lang="en-US" sz="2400" b="1" dirty="0"/>
              <a:t>Think like a turtle</a:t>
            </a:r>
          </a:p>
        </p:txBody>
      </p:sp>
      <p:sp>
        <p:nvSpPr>
          <p:cNvPr id="4" name="Slide Number Placeholder 3"/>
          <p:cNvSpPr>
            <a:spLocks noGrp="1"/>
          </p:cNvSpPr>
          <p:nvPr>
            <p:ph type="sldNum" sz="quarter" idx="12"/>
          </p:nvPr>
        </p:nvSpPr>
        <p:spPr/>
        <p:txBody>
          <a:bodyPr/>
          <a:lstStyle/>
          <a:p>
            <a:fld id="{E5B96343-668E-4542-9171-3BEDAFBEFAD3}" type="slidenum">
              <a:rPr lang="en-US" smtClean="0"/>
              <a:t>7</a:t>
            </a:fld>
            <a:endParaRPr lang="en-US"/>
          </a:p>
        </p:txBody>
      </p:sp>
      <p:sp>
        <p:nvSpPr>
          <p:cNvPr id="8" name="TextBox 7"/>
          <p:cNvSpPr txBox="1"/>
          <p:nvPr/>
        </p:nvSpPr>
        <p:spPr>
          <a:xfrm>
            <a:off x="5863904" y="6246524"/>
            <a:ext cx="5863905" cy="584775"/>
          </a:xfrm>
          <a:prstGeom prst="rect">
            <a:avLst/>
          </a:prstGeom>
          <a:solidFill>
            <a:schemeClr val="bg1"/>
          </a:solidFill>
        </p:spPr>
        <p:txBody>
          <a:bodyPr wrap="square" rtlCol="0">
            <a:spAutoFit/>
          </a:bodyPr>
          <a:lstStyle/>
          <a:p>
            <a:r>
              <a:rPr lang="en-US" sz="1600" dirty="0"/>
              <a:t>0.0                 0.2                  0.4                 0.6                 0.8                  1.0</a:t>
            </a:r>
          </a:p>
          <a:p>
            <a:pPr algn="ctr"/>
            <a:r>
              <a:rPr lang="en-US" sz="1600" dirty="0"/>
              <a:t>False Positive Rate</a:t>
            </a:r>
          </a:p>
        </p:txBody>
      </p:sp>
      <p:sp>
        <p:nvSpPr>
          <p:cNvPr id="9" name="TextBox 8"/>
          <p:cNvSpPr txBox="1"/>
          <p:nvPr/>
        </p:nvSpPr>
        <p:spPr>
          <a:xfrm rot="16200000">
            <a:off x="4371606" y="2964513"/>
            <a:ext cx="1854867" cy="369332"/>
          </a:xfrm>
          <a:prstGeom prst="rect">
            <a:avLst/>
          </a:prstGeom>
          <a:solidFill>
            <a:schemeClr val="bg1"/>
          </a:solidFill>
        </p:spPr>
        <p:txBody>
          <a:bodyPr wrap="none" rtlCol="0">
            <a:spAutoFit/>
          </a:bodyPr>
          <a:lstStyle/>
          <a:p>
            <a:r>
              <a:rPr lang="en-US" dirty="0"/>
              <a:t>True Positive Rate</a:t>
            </a:r>
          </a:p>
        </p:txBody>
      </p:sp>
    </p:spTree>
    <p:extLst>
      <p:ext uri="{BB962C8B-B14F-4D97-AF65-F5344CB8AC3E}">
        <p14:creationId xmlns:p14="http://schemas.microsoft.com/office/powerpoint/2010/main" val="2758124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4161" y="365126"/>
            <a:ext cx="6305062" cy="838444"/>
          </a:xfrm>
        </p:spPr>
        <p:txBody>
          <a:bodyPr>
            <a:normAutofit/>
          </a:bodyPr>
          <a:lstStyle/>
          <a:p>
            <a:r>
              <a:rPr lang="en-US" dirty="0"/>
              <a:t>Two-step ROC calculation</a:t>
            </a:r>
            <a:r>
              <a:rPr lang="en-US" dirty="0">
                <a:solidFill>
                  <a:srgbClr val="C00000"/>
                </a:solidFill>
              </a:rPr>
              <a:t>*</a:t>
            </a:r>
            <a:r>
              <a:rPr lang="en-US" dirty="0"/>
              <a:t>:</a:t>
            </a:r>
          </a:p>
        </p:txBody>
      </p:sp>
      <p:sp>
        <p:nvSpPr>
          <p:cNvPr id="7" name="TextBox 6"/>
          <p:cNvSpPr txBox="1"/>
          <p:nvPr/>
        </p:nvSpPr>
        <p:spPr>
          <a:xfrm>
            <a:off x="7221415" y="5993318"/>
            <a:ext cx="4970585" cy="584775"/>
          </a:xfrm>
          <a:prstGeom prst="rect">
            <a:avLst/>
          </a:prstGeom>
          <a:noFill/>
        </p:spPr>
        <p:txBody>
          <a:bodyPr wrap="square" rtlCol="0">
            <a:spAutoFit/>
          </a:bodyPr>
          <a:lstStyle/>
          <a:p>
            <a:r>
              <a:rPr lang="en-US" sz="3200" dirty="0">
                <a:solidFill>
                  <a:srgbClr val="C00000"/>
                </a:solidFill>
              </a:rPr>
              <a:t>* For educational use only</a:t>
            </a:r>
          </a:p>
        </p:txBody>
      </p:sp>
      <p:pic>
        <p:nvPicPr>
          <p:cNvPr id="9" name="Picture 8"/>
          <p:cNvPicPr>
            <a:picLocks noChangeAspect="1"/>
          </p:cNvPicPr>
          <p:nvPr/>
        </p:nvPicPr>
        <p:blipFill>
          <a:blip r:embed="rId3"/>
          <a:stretch>
            <a:fillRect/>
          </a:stretch>
        </p:blipFill>
        <p:spPr>
          <a:xfrm>
            <a:off x="-6520" y="1689504"/>
            <a:ext cx="12192000" cy="3817879"/>
          </a:xfrm>
          <a:prstGeom prst="rect">
            <a:avLst/>
          </a:prstGeom>
        </p:spPr>
      </p:pic>
    </p:spTree>
    <p:extLst>
      <p:ext uri="{BB962C8B-B14F-4D97-AF65-F5344CB8AC3E}">
        <p14:creationId xmlns:p14="http://schemas.microsoft.com/office/powerpoint/2010/main" val="988050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B5649A6C-459E-434A-8816-29F88B76FE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405" y="376644"/>
            <a:ext cx="5926183" cy="5926183"/>
          </a:xfrm>
          <a:prstGeom prst="rect">
            <a:avLst/>
          </a:prstGeom>
        </p:spPr>
      </p:pic>
      <p:sp>
        <p:nvSpPr>
          <p:cNvPr id="4" name="TextBox 3">
            <a:extLst>
              <a:ext uri="{FF2B5EF4-FFF2-40B4-BE49-F238E27FC236}">
                <a16:creationId xmlns:a16="http://schemas.microsoft.com/office/drawing/2014/main" id="{5144BD68-F556-4D11-AE7F-9E4D81C80A6E}"/>
              </a:ext>
            </a:extLst>
          </p:cNvPr>
          <p:cNvSpPr txBox="1"/>
          <p:nvPr/>
        </p:nvSpPr>
        <p:spPr>
          <a:xfrm>
            <a:off x="7045234" y="1720840"/>
            <a:ext cx="4807132" cy="3416320"/>
          </a:xfrm>
          <a:prstGeom prst="rect">
            <a:avLst/>
          </a:prstGeom>
          <a:noFill/>
        </p:spPr>
        <p:txBody>
          <a:bodyPr wrap="square" rtlCol="0">
            <a:spAutoFit/>
          </a:bodyPr>
          <a:lstStyle/>
          <a:p>
            <a:r>
              <a:rPr lang="en-US" sz="2400" dirty="0"/>
              <a:t>A confusion matrix represents a particular point on an ROC curve.</a:t>
            </a:r>
          </a:p>
          <a:p>
            <a:endParaRPr lang="en-US" sz="2400" dirty="0"/>
          </a:p>
          <a:p>
            <a:r>
              <a:rPr lang="en-US" sz="2400" dirty="0"/>
              <a:t>As the threshold scans past a case, it will move from the predicted False row to the predicted True row. Which column that case is in depends on whether it is actually True or actually False.</a:t>
            </a:r>
          </a:p>
        </p:txBody>
      </p:sp>
    </p:spTree>
    <p:extLst>
      <p:ext uri="{BB962C8B-B14F-4D97-AF65-F5344CB8AC3E}">
        <p14:creationId xmlns:p14="http://schemas.microsoft.com/office/powerpoint/2010/main" val="4010597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15945</TotalTime>
  <Words>3600</Words>
  <Application>Microsoft Office PowerPoint</Application>
  <PresentationFormat>Widescreen</PresentationFormat>
  <Paragraphs>281</Paragraphs>
  <Slides>42</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Consolas</vt:lpstr>
      <vt:lpstr>Segoe</vt:lpstr>
      <vt:lpstr>Office Theme</vt:lpstr>
      <vt:lpstr>6 Ways to Think About ROC Curves</vt:lpstr>
      <vt:lpstr>Receiver Operating Characteristic (ROC) Curve</vt:lpstr>
      <vt:lpstr>Confusion Matrix for Binary Classifier</vt:lpstr>
      <vt:lpstr>PowerPoint Presentation</vt:lpstr>
      <vt:lpstr>6 Ways to Think About ROC Curves</vt:lpstr>
      <vt:lpstr>ROC Curves 1 The Turtle’s view  A discrete view where labeled cases are sorted by score, and the path of the curve is determined by the order of positive and negative cases. </vt:lpstr>
      <vt:lpstr>PowerPoint Presentation</vt:lpstr>
      <vt:lpstr>Two-step ROC calculation*:</vt:lpstr>
      <vt:lpstr>PowerPoint Presentation</vt:lpstr>
      <vt:lpstr>ROC Curves 2 Prediction by outcome group  This is a categorical view, where scores put cases in sortable buckets, or we need to handle tied scores. </vt:lpstr>
      <vt:lpstr>PowerPoint Presentation</vt:lpstr>
      <vt:lpstr>PowerPoint Presentation</vt:lpstr>
      <vt:lpstr>PowerPoint Presentation</vt:lpstr>
      <vt:lpstr>PowerPoint Presentation</vt:lpstr>
      <vt:lpstr>ROC Curves 3 Dueling cumulative distribution functions  A continuous view, where the cumulative distribution function (CDF) for the positive cases is plotted against the CDF for the negative cases. </vt:lpstr>
      <vt:lpstr>PowerPoint Presentation</vt:lpstr>
      <vt:lpstr>PowerPoint Presentation</vt:lpstr>
      <vt:lpstr>PowerPoint Presentation</vt:lpstr>
      <vt:lpstr>ROC Curves 4 Limit of the cumulative gain curve  The ROC curve can be thought of as the limit of the cumulative gain curve (or "Total Operating Characteristic" curve) as the prevalence of positive cases goes to zero. </vt:lpstr>
      <vt:lpstr>PowerPoint Presentation</vt:lpstr>
      <vt:lpstr>PowerPoint Presentation</vt:lpstr>
      <vt:lpstr>PowerPoint Presentation</vt:lpstr>
      <vt:lpstr>ROC Curves 5 Probabilistic interpretation  AUC is the probability that a randomly chosen positive case will have a higher score than a randomly chosen negative case. </vt:lpstr>
      <vt:lpstr>PowerPoint Presentation</vt:lpstr>
      <vt:lpstr>ROC Curves 6 The Mann-Whitney Wilcoxon U Test Statistic  The ROC curve emerges from a graphical interpretation of the  Mann-Whitney Wilcoxon U Test Statistic, which illustrates how AUC relates to this commonly used non-parametric hypothesis test.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Funny-Looking ROC Curves  </vt:lpstr>
      <vt:lpstr>PowerPoint Presentation</vt:lpstr>
      <vt:lpstr>PowerPoint Presentation</vt:lpstr>
      <vt:lpstr>PowerPoint Presentation</vt:lpstr>
      <vt:lpstr>PowerPoint Presentation</vt:lpstr>
      <vt:lpstr>Further Reading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ROC Curves</dc:title>
  <dc:creator>Robert Horton</dc:creator>
  <cp:lastModifiedBy>Robert Horton</cp:lastModifiedBy>
  <cp:revision>106</cp:revision>
  <cp:lastPrinted>2017-10-14T20:50:10Z</cp:lastPrinted>
  <dcterms:created xsi:type="dcterms:W3CDTF">2016-10-20T18:23:47Z</dcterms:created>
  <dcterms:modified xsi:type="dcterms:W3CDTF">2020-11-11T01:16:21Z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Date">
    <vt:lpwstr>2017-10-13T09:23:33.5355363-07:00</vt:lpwstr>
  </property>
  <property fmtid="{D5CDD505-2E9C-101B-9397-08002B2CF9AE}" pid="6" name="MSIP_Label_f42aa342-8706-4288-bd11-ebb85995028c_Name">
    <vt:lpwstr>General</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ies>
</file>