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EA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4" y="-6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orton" userId="885a253a-1f89-43e3-bab8-4c3002513a21" providerId="ADAL" clId="{9C3195D7-8E32-465E-933D-466FA748C57D}"/>
    <pc:docChg chg="delSld modSld">
      <pc:chgData name="Robert Horton" userId="885a253a-1f89-43e3-bab8-4c3002513a21" providerId="ADAL" clId="{9C3195D7-8E32-465E-933D-466FA748C57D}" dt="2022-11-11T00:58:16.924" v="2" actId="1076"/>
      <pc:docMkLst>
        <pc:docMk/>
      </pc:docMkLst>
      <pc:sldChg chg="del">
        <pc:chgData name="Robert Horton" userId="885a253a-1f89-43e3-bab8-4c3002513a21" providerId="ADAL" clId="{9C3195D7-8E32-465E-933D-466FA748C57D}" dt="2022-11-10T22:18:19.283" v="0" actId="47"/>
        <pc:sldMkLst>
          <pc:docMk/>
          <pc:sldMk cId="1348840746" sldId="256"/>
        </pc:sldMkLst>
      </pc:sldChg>
      <pc:sldChg chg="modSp mod">
        <pc:chgData name="Robert Horton" userId="885a253a-1f89-43e3-bab8-4c3002513a21" providerId="ADAL" clId="{9C3195D7-8E32-465E-933D-466FA748C57D}" dt="2022-11-11T00:58:16.924" v="2" actId="1076"/>
        <pc:sldMkLst>
          <pc:docMk/>
          <pc:sldMk cId="2610066583" sldId="257"/>
        </pc:sldMkLst>
        <pc:spChg chg="mod">
          <ac:chgData name="Robert Horton" userId="885a253a-1f89-43e3-bab8-4c3002513a21" providerId="ADAL" clId="{9C3195D7-8E32-465E-933D-466FA748C57D}" dt="2022-11-10T23:13:22.159" v="1" actId="1076"/>
          <ac:spMkLst>
            <pc:docMk/>
            <pc:sldMk cId="2610066583" sldId="257"/>
            <ac:spMk id="1044" creationId="{602894B7-B018-3070-EFAE-75394A80B0BE}"/>
          </ac:spMkLst>
        </pc:spChg>
        <pc:grpChg chg="mod">
          <ac:chgData name="Robert Horton" userId="885a253a-1f89-43e3-bab8-4c3002513a21" providerId="ADAL" clId="{9C3195D7-8E32-465E-933D-466FA748C57D}" dt="2022-11-11T00:58:16.924" v="2" actId="1076"/>
          <ac:grpSpMkLst>
            <pc:docMk/>
            <pc:sldMk cId="2610066583" sldId="257"/>
            <ac:grpSpMk id="7" creationId="{1997E21F-7F3A-D2B9-8B49-3FAEDB93474A}"/>
          </ac:grpSpMkLst>
        </pc:grpChg>
        <pc:picChg chg="mod">
          <ac:chgData name="Robert Horton" userId="885a253a-1f89-43e3-bab8-4c3002513a21" providerId="ADAL" clId="{9C3195D7-8E32-465E-933D-466FA748C57D}" dt="2022-11-10T23:13:22.159" v="1" actId="1076"/>
          <ac:picMkLst>
            <pc:docMk/>
            <pc:sldMk cId="2610066583" sldId="257"/>
            <ac:picMk id="10" creationId="{98145AE3-4B5E-90E1-7575-24B3F1A04B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0D54C-CDB7-485E-9398-99A9C19EB7A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DFB32-F384-44FE-AB1E-2A8B6F13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3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DFB32-F384-44FE-AB1E-2A8B6F13E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A63-5F32-4FBA-91CC-AC58CAD8830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CD0E-763B-4553-ADE4-FC6BFEBF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44DA94-FC04-17B0-7E8B-2CEC74250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672" y="23378550"/>
            <a:ext cx="8098972" cy="184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Causal models use </a:t>
            </a:r>
          </a:p>
          <a:p>
            <a:pPr>
              <a:spcBef>
                <a:spcPts val="0"/>
              </a:spcBef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+ domain knowledge</a:t>
            </a:r>
            <a:endParaRPr lang="en-US" sz="5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B44C86-9503-418B-892F-A6B61DB3FF6D}"/>
              </a:ext>
            </a:extLst>
          </p:cNvPr>
          <p:cNvSpPr txBox="1">
            <a:spLocks/>
          </p:cNvSpPr>
          <p:nvPr/>
        </p:nvSpPr>
        <p:spPr>
          <a:xfrm>
            <a:off x="11954302" y="13761936"/>
            <a:ext cx="8755792" cy="1618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Use domain knowledge to extrapolate predictions </a:t>
            </a:r>
            <a:endParaRPr lang="en-US" sz="5400" dirty="0"/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98145AE3-4B5E-90E1-7575-24B3F1A0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25" y="15678886"/>
            <a:ext cx="6151484" cy="55070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229D408-DDA6-D22C-7F5E-B095F346C389}"/>
              </a:ext>
            </a:extLst>
          </p:cNvPr>
          <p:cNvSpPr txBox="1">
            <a:spLocks/>
          </p:cNvSpPr>
          <p:nvPr/>
        </p:nvSpPr>
        <p:spPr>
          <a:xfrm>
            <a:off x="2242789" y="11146608"/>
            <a:ext cx="17321121" cy="84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</a:rPr>
              <a:t>Bogovirus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 disease model incorporates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confounding by severity</a:t>
            </a:r>
            <a:endParaRPr lang="en-US" sz="3600" b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2CA5702-057F-3932-377B-6BD08D883149}"/>
              </a:ext>
            </a:extLst>
          </p:cNvPr>
          <p:cNvSpPr txBox="1">
            <a:spLocks/>
          </p:cNvSpPr>
          <p:nvPr/>
        </p:nvSpPr>
        <p:spPr>
          <a:xfrm>
            <a:off x="11690744" y="30240502"/>
            <a:ext cx="7161208" cy="246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Robert Horton, Maryam Tavakoli Hosseinabadi, John-Mark Agosta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i="1" dirty="0"/>
              <a:t>Approaches to Optimizing Medical Treatment Policy using Temporal Causal Model-Based Simulation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dirty="0"/>
              <a:t>SyntheticData4ML Workshop, </a:t>
            </a:r>
            <a:r>
              <a:rPr lang="en-US" sz="2800" dirty="0" err="1"/>
              <a:t>NeurIPS</a:t>
            </a:r>
            <a:r>
              <a:rPr lang="en-US" sz="2800" dirty="0"/>
              <a:t> 2022</a:t>
            </a:r>
          </a:p>
          <a:p>
            <a:endParaRPr lang="en-US" sz="32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233290-9B4E-F801-C2B6-201873A077DF}"/>
              </a:ext>
            </a:extLst>
          </p:cNvPr>
          <p:cNvGrpSpPr/>
          <p:nvPr/>
        </p:nvGrpSpPr>
        <p:grpSpPr>
          <a:xfrm>
            <a:off x="3070177" y="4267718"/>
            <a:ext cx="15666344" cy="6712994"/>
            <a:chOff x="3070177" y="6477518"/>
            <a:chExt cx="15666344" cy="671299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104A38-5ECA-7482-3372-6A0FB59B63D0}"/>
                </a:ext>
              </a:extLst>
            </p:cNvPr>
            <p:cNvSpPr/>
            <p:nvPr/>
          </p:nvSpPr>
          <p:spPr>
            <a:xfrm>
              <a:off x="8722397" y="6730888"/>
              <a:ext cx="296927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infection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0F8396-7EE9-C344-2810-336F3F8B4429}"/>
                </a:ext>
              </a:extLst>
            </p:cNvPr>
            <p:cNvSpPr/>
            <p:nvPr/>
          </p:nvSpPr>
          <p:spPr>
            <a:xfrm>
              <a:off x="10865886" y="10393253"/>
              <a:ext cx="1236593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D1C044-BDE2-E6C8-8872-639F996284AC}"/>
                </a:ext>
              </a:extLst>
            </p:cNvPr>
            <p:cNvSpPr/>
            <p:nvPr/>
          </p:nvSpPr>
          <p:spPr>
            <a:xfrm>
              <a:off x="8768613" y="8089627"/>
              <a:ext cx="2245033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30FB9920-814F-9043-1CC5-42D3E1FD0E15}"/>
                </a:ext>
              </a:extLst>
            </p:cNvPr>
            <p:cNvSpPr/>
            <p:nvPr/>
          </p:nvSpPr>
          <p:spPr>
            <a:xfrm>
              <a:off x="8686829" y="11037723"/>
              <a:ext cx="1786939" cy="56135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4098DF-A17F-7D49-7D28-FBA54B901EAF}"/>
                </a:ext>
              </a:extLst>
            </p:cNvPr>
            <p:cNvSpPr/>
            <p:nvPr/>
          </p:nvSpPr>
          <p:spPr>
            <a:xfrm>
              <a:off x="9609421" y="12028406"/>
              <a:ext cx="1998517" cy="80701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severity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FB5AC85F-5F10-B38A-C867-D9564F7CD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3551" y="7134394"/>
              <a:ext cx="2297919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42A9E7CE-679B-E5DD-E328-90900E0818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744" y="7134394"/>
              <a:ext cx="2995282" cy="53077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47B3FA1-BD7A-A464-4F4F-62F9AF9F5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8651" y="7134394"/>
              <a:ext cx="1342093" cy="3903328"/>
            </a:xfrm>
            <a:prstGeom prst="curvedConnector4">
              <a:avLst>
                <a:gd name="adj1" fmla="val -23326"/>
                <a:gd name="adj2" fmla="val 55169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FE00D798-9E69-F0C0-829B-2AE7051648F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120531" y="11283980"/>
              <a:ext cx="1231647" cy="25720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E925E55E-33EF-8CB9-3901-6C0384092FA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38422" y="8848418"/>
              <a:ext cx="1496614" cy="159305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FFD40D63-FB4E-FE0A-173D-095D639E7EC0}"/>
                </a:ext>
              </a:extLst>
            </p:cNvPr>
            <p:cNvCxnSpPr>
              <a:cxnSpLocks/>
            </p:cNvCxnSpPr>
            <p:nvPr/>
          </p:nvCxnSpPr>
          <p:spPr>
            <a:xfrm>
              <a:off x="12101553" y="10796759"/>
              <a:ext cx="369207" cy="69837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48AF0E0B-7565-E989-0AF8-39C4CC270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607011" y="12431913"/>
              <a:ext cx="3079015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9DF314BA-82F2-05A1-0879-F807EADE5AA6}"/>
                </a:ext>
              </a:extLst>
            </p:cNvPr>
            <p:cNvCxnSpPr>
              <a:cxnSpLocks/>
            </p:cNvCxnSpPr>
            <p:nvPr/>
          </p:nvCxnSpPr>
          <p:spPr>
            <a:xfrm>
              <a:off x="11012719" y="8493134"/>
              <a:ext cx="1458041" cy="300199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0AAE8002-236B-A3BA-F7AE-656433A435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0094" y="11599075"/>
              <a:ext cx="798406" cy="83284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52263D64-AD17-7D87-5793-A5C5182E3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134" y="8493134"/>
              <a:ext cx="2371552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C4FB97-AD26-69AA-D638-990D20C3C60E}"/>
                </a:ext>
              </a:extLst>
            </p:cNvPr>
            <p:cNvSpPr txBox="1"/>
            <p:nvPr/>
          </p:nvSpPr>
          <p:spPr>
            <a:xfrm>
              <a:off x="8070131" y="12798418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F50767-2613-B69C-8595-CE536478E6A5}"/>
                </a:ext>
              </a:extLst>
            </p:cNvPr>
            <p:cNvSpPr txBox="1"/>
            <p:nvPr/>
          </p:nvSpPr>
          <p:spPr>
            <a:xfrm>
              <a:off x="13476148" y="12798418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t+1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39095-4375-6910-6D6B-71C2CF28577C}"/>
                </a:ext>
              </a:extLst>
            </p:cNvPr>
            <p:cNvSpPr/>
            <p:nvPr/>
          </p:nvSpPr>
          <p:spPr>
            <a:xfrm>
              <a:off x="8462119" y="9797067"/>
              <a:ext cx="1812284" cy="563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A1E91EEC-41F2-76B3-97BB-F1E1EBC109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50170" y="10420556"/>
              <a:ext cx="677090" cy="55724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6099C405-082D-F7CB-2F13-F6C1DB3EB6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78555" y="9085418"/>
              <a:ext cx="900429" cy="5228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9BB2C90-40AD-00E9-29C7-D8C3ED946094}"/>
                </a:ext>
              </a:extLst>
            </p:cNvPr>
            <p:cNvSpPr/>
            <p:nvPr/>
          </p:nvSpPr>
          <p:spPr>
            <a:xfrm>
              <a:off x="11607938" y="11495131"/>
              <a:ext cx="1727498" cy="59404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6372AE93-43F2-BE31-BF23-9169ECCE04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664709" y="11419920"/>
              <a:ext cx="439988" cy="160450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BE9D50-7B84-BB95-006E-F764C37E0AFD}"/>
                </a:ext>
              </a:extLst>
            </p:cNvPr>
            <p:cNvSpPr/>
            <p:nvPr/>
          </p:nvSpPr>
          <p:spPr>
            <a:xfrm>
              <a:off x="3455204" y="6741140"/>
              <a:ext cx="296927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infection_prev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901FE12-A702-C5D5-7B6C-25E1B110CC60}"/>
                </a:ext>
              </a:extLst>
            </p:cNvPr>
            <p:cNvSpPr/>
            <p:nvPr/>
          </p:nvSpPr>
          <p:spPr>
            <a:xfrm>
              <a:off x="5475837" y="10403505"/>
              <a:ext cx="1236593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C6E63-6695-A467-A4D8-E929684DB767}"/>
                </a:ext>
              </a:extLst>
            </p:cNvPr>
            <p:cNvSpPr/>
            <p:nvPr/>
          </p:nvSpPr>
          <p:spPr>
            <a:xfrm>
              <a:off x="3070177" y="8099880"/>
              <a:ext cx="332688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9548E9D4-476B-AFC1-8864-E4537AE6466D}"/>
                </a:ext>
              </a:extLst>
            </p:cNvPr>
            <p:cNvSpPr/>
            <p:nvPr/>
          </p:nvSpPr>
          <p:spPr>
            <a:xfrm>
              <a:off x="3294887" y="11047975"/>
              <a:ext cx="1786939" cy="561351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9F7F2E-7E5D-03C1-5496-76B0F74A6C06}"/>
                </a:ext>
              </a:extLst>
            </p:cNvPr>
            <p:cNvSpPr/>
            <p:nvPr/>
          </p:nvSpPr>
          <p:spPr>
            <a:xfrm>
              <a:off x="4217478" y="12038659"/>
              <a:ext cx="1998517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severity</a:t>
              </a:r>
            </a:p>
          </p:txBody>
        </p: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D268F1A8-D785-634A-1E1C-68288CF283C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79" y="7144648"/>
              <a:ext cx="3184943" cy="5287266"/>
            </a:xfrm>
            <a:prstGeom prst="curvedConnector3">
              <a:avLst>
                <a:gd name="adj1" fmla="val 31652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1C3A16AA-377B-D457-931C-25F6B65CC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7621" y="7144649"/>
              <a:ext cx="1466843" cy="3903328"/>
            </a:xfrm>
            <a:prstGeom prst="curvedConnector4">
              <a:avLst>
                <a:gd name="adj1" fmla="val -21343"/>
                <a:gd name="adj2" fmla="val 5516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4B0CF17C-872D-9431-E046-B3C721860C3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30465" y="11293288"/>
              <a:ext cx="1231647" cy="259100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16751DFC-3B9A-CEEC-E7DB-477FE79F407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43142" y="8952512"/>
              <a:ext cx="1496614" cy="14053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7C77A542-1709-3CE5-CDB4-C2A614443F6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201" y="10807011"/>
              <a:ext cx="369207" cy="6983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1C0AE066-9F22-E9A4-EBDA-F435969E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5995" y="12431914"/>
              <a:ext cx="3393425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18D92295-E046-9B9F-D830-72D274085AAE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62" y="8503387"/>
              <a:ext cx="684577" cy="300199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0EB83638-EB55-5E31-A9C2-C77819C8C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19078" y="11609327"/>
              <a:ext cx="798405" cy="832841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98FB398-C3F0-C16D-E159-1B587CF45FD6}"/>
                </a:ext>
              </a:extLst>
            </p:cNvPr>
            <p:cNvSpPr/>
            <p:nvPr/>
          </p:nvSpPr>
          <p:spPr>
            <a:xfrm>
              <a:off x="3070177" y="9807320"/>
              <a:ext cx="1812284" cy="5635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3E4B9462-E206-439E-8B31-4276FE6653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9157" y="10430811"/>
              <a:ext cx="677090" cy="55724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06A74AF2-8A56-D4FA-6468-6585ECECC9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2328" y="9000888"/>
              <a:ext cx="900429" cy="71243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100ED8-14FF-D0D5-1E62-720307E292BF}"/>
                </a:ext>
              </a:extLst>
            </p:cNvPr>
            <p:cNvSpPr/>
            <p:nvPr/>
          </p:nvSpPr>
          <p:spPr>
            <a:xfrm>
              <a:off x="6217888" y="11505383"/>
              <a:ext cx="1727498" cy="594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67BD0006-2F3D-C152-99F9-A134ED86EF3B}"/>
                </a:ext>
              </a:extLst>
            </p:cNvPr>
            <p:cNvCxnSpPr>
              <a:cxnSpLocks/>
              <a:stCxn id="63" idx="5"/>
              <a:endCxn id="29" idx="2"/>
            </p:cNvCxnSpPr>
            <p:nvPr/>
          </p:nvCxnSpPr>
          <p:spPr>
            <a:xfrm rot="16200000" flipH="1">
              <a:off x="8441169" y="11263659"/>
              <a:ext cx="419483" cy="1917021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4B9102E-67CD-92D5-5213-D2ECBE67529C}"/>
                </a:ext>
              </a:extLst>
            </p:cNvPr>
            <p:cNvSpPr/>
            <p:nvPr/>
          </p:nvSpPr>
          <p:spPr>
            <a:xfrm>
              <a:off x="14273752" y="6741140"/>
              <a:ext cx="2969274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infection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B1F70B6-F601-BA92-745C-4ED08D4E5944}"/>
                </a:ext>
              </a:extLst>
            </p:cNvPr>
            <p:cNvSpPr/>
            <p:nvPr/>
          </p:nvSpPr>
          <p:spPr>
            <a:xfrm>
              <a:off x="16365591" y="10403505"/>
              <a:ext cx="1236593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4B5A14-0935-27EC-4B75-5594B5377B56}"/>
                </a:ext>
              </a:extLst>
            </p:cNvPr>
            <p:cNvSpPr/>
            <p:nvPr/>
          </p:nvSpPr>
          <p:spPr>
            <a:xfrm>
              <a:off x="14131450" y="8099880"/>
              <a:ext cx="2283282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id="{FD80D00A-98B1-8A91-7BB3-CAFC836B17F3}"/>
                </a:ext>
              </a:extLst>
            </p:cNvPr>
            <p:cNvSpPr/>
            <p:nvPr/>
          </p:nvSpPr>
          <p:spPr>
            <a:xfrm>
              <a:off x="14087914" y="11047975"/>
              <a:ext cx="1786939" cy="561351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ADDDFAB-5FCB-F24C-A3B4-9D68EA0A969B}"/>
                </a:ext>
              </a:extLst>
            </p:cNvPr>
            <p:cNvSpPr/>
            <p:nvPr/>
          </p:nvSpPr>
          <p:spPr>
            <a:xfrm>
              <a:off x="14686953" y="12038659"/>
              <a:ext cx="2889675" cy="80701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severity_next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7949D7B3-AEEB-1F73-AE9A-2AB28D6E8DD9}"/>
                </a:ext>
              </a:extLst>
            </p:cNvPr>
            <p:cNvCxnSpPr>
              <a:cxnSpLocks/>
              <a:stCxn id="65" idx="6"/>
              <a:endCxn id="68" idx="5"/>
            </p:cNvCxnSpPr>
            <p:nvPr/>
          </p:nvCxnSpPr>
          <p:spPr>
            <a:xfrm flipH="1">
              <a:off x="15750663" y="7144647"/>
              <a:ext cx="1492363" cy="3903328"/>
            </a:xfrm>
            <a:prstGeom prst="curvedConnector4">
              <a:avLst>
                <a:gd name="adj1" fmla="val -20978"/>
                <a:gd name="adj2" fmla="val 5516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41E2BE3B-52BC-ECD2-D5D7-DB54ACCD653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rot="5400000" flipH="1" flipV="1">
              <a:off x="15682958" y="11356025"/>
              <a:ext cx="1231647" cy="13361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01DCFDD2-DEE4-DB8D-39A5-3DB01234A157}"/>
                </a:ext>
              </a:extLst>
            </p:cNvPr>
            <p:cNvCxnSpPr>
              <a:cxnSpLocks/>
              <a:stCxn id="66" idx="0"/>
              <a:endCxn id="67" idx="4"/>
            </p:cNvCxnSpPr>
            <p:nvPr/>
          </p:nvCxnSpPr>
          <p:spPr>
            <a:xfrm rot="16200000" flipV="1">
              <a:off x="15380183" y="8799798"/>
              <a:ext cx="1496614" cy="171079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42F4D060-262B-8324-1F24-55DBDD2EC218}"/>
                </a:ext>
              </a:extLst>
            </p:cNvPr>
            <p:cNvCxnSpPr>
              <a:cxnSpLocks/>
              <a:stCxn id="66" idx="6"/>
              <a:endCxn id="79" idx="0"/>
            </p:cNvCxnSpPr>
            <p:nvPr/>
          </p:nvCxnSpPr>
          <p:spPr>
            <a:xfrm>
              <a:off x="17602185" y="10807011"/>
              <a:ext cx="270587" cy="6983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6E3AB5AC-7DE6-5F10-FD9A-5501E8893183}"/>
                </a:ext>
              </a:extLst>
            </p:cNvPr>
            <p:cNvCxnSpPr>
              <a:cxnSpLocks/>
              <a:stCxn id="67" idx="6"/>
              <a:endCxn id="79" idx="0"/>
            </p:cNvCxnSpPr>
            <p:nvPr/>
          </p:nvCxnSpPr>
          <p:spPr>
            <a:xfrm>
              <a:off x="16414732" y="8503386"/>
              <a:ext cx="1458040" cy="3001997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B04BB9F6-1FD9-B875-A29C-8F6459995F5D}"/>
                </a:ext>
              </a:extLst>
            </p:cNvPr>
            <p:cNvCxnSpPr>
              <a:cxnSpLocks/>
              <a:stCxn id="69" idx="2"/>
              <a:endCxn id="68" idx="2"/>
            </p:cNvCxnSpPr>
            <p:nvPr/>
          </p:nvCxnSpPr>
          <p:spPr>
            <a:xfrm rot="10800000">
              <a:off x="14212105" y="11609327"/>
              <a:ext cx="474848" cy="83283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3E96807-34B6-7E4E-C083-D3087BAB28DA}"/>
                </a:ext>
              </a:extLst>
            </p:cNvPr>
            <p:cNvSpPr/>
            <p:nvPr/>
          </p:nvSpPr>
          <p:spPr>
            <a:xfrm>
              <a:off x="13863204" y="9807320"/>
              <a:ext cx="1812284" cy="5635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FDAB3D9A-CD1C-6A4C-B212-8132998461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52182" y="10430810"/>
              <a:ext cx="677090" cy="55724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96A4FE1-2DCE-99B6-B88F-17E579698B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71008" y="9105236"/>
              <a:ext cx="900429" cy="5037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51CE30B-E616-3C82-AC38-55A7D1A8412E}"/>
                </a:ext>
              </a:extLst>
            </p:cNvPr>
            <p:cNvSpPr/>
            <p:nvPr/>
          </p:nvSpPr>
          <p:spPr>
            <a:xfrm>
              <a:off x="17009023" y="11505383"/>
              <a:ext cx="1727498" cy="594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6E900A0A-AEE3-8762-7E6A-A9B01D2810EE}"/>
                </a:ext>
              </a:extLst>
            </p:cNvPr>
            <p:cNvCxnSpPr>
              <a:cxnSpLocks/>
              <a:stCxn id="17" idx="6"/>
              <a:endCxn id="65" idx="2"/>
            </p:cNvCxnSpPr>
            <p:nvPr/>
          </p:nvCxnSpPr>
          <p:spPr>
            <a:xfrm>
              <a:off x="11691671" y="7134394"/>
              <a:ext cx="2582080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C649E000-C1B2-BDDC-E2D8-0EADD117504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3646" y="8493135"/>
              <a:ext cx="3117804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0AC09E-09DE-3E24-3E81-051978AA9CD5}"/>
                </a:ext>
              </a:extLst>
            </p:cNvPr>
            <p:cNvCxnSpPr>
              <a:cxnSpLocks/>
            </p:cNvCxnSpPr>
            <p:nvPr/>
          </p:nvCxnSpPr>
          <p:spPr>
            <a:xfrm>
              <a:off x="7999292" y="6477518"/>
              <a:ext cx="16935" cy="6712994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16017A-18FA-93F6-1C59-29078EAED760}"/>
                </a:ext>
              </a:extLst>
            </p:cNvPr>
            <p:cNvSpPr txBox="1"/>
            <p:nvPr/>
          </p:nvSpPr>
          <p:spPr>
            <a:xfrm>
              <a:off x="3387268" y="12798417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t-1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105B6E-E090-09C4-5AFB-19BA9167D7C2}"/>
                </a:ext>
              </a:extLst>
            </p:cNvPr>
            <p:cNvCxnSpPr>
              <a:cxnSpLocks/>
            </p:cNvCxnSpPr>
            <p:nvPr/>
          </p:nvCxnSpPr>
          <p:spPr>
            <a:xfrm>
              <a:off x="13407952" y="6477518"/>
              <a:ext cx="16935" cy="6712994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95DE73-70E9-4C4A-6564-1AF84B501CCD}"/>
              </a:ext>
            </a:extLst>
          </p:cNvPr>
          <p:cNvGrpSpPr/>
          <p:nvPr/>
        </p:nvGrpSpPr>
        <p:grpSpPr>
          <a:xfrm>
            <a:off x="11086842" y="15458918"/>
            <a:ext cx="10345413" cy="4782694"/>
            <a:chOff x="11086842" y="15458918"/>
            <a:chExt cx="10345413" cy="4782694"/>
          </a:xfrm>
        </p:grpSpPr>
        <p:pic>
          <p:nvPicPr>
            <p:cNvPr id="12" name="Picture 11" descr="Calendar&#10;&#10;Description automatically generated">
              <a:extLst>
                <a:ext uri="{FF2B5EF4-FFF2-40B4-BE49-F238E27FC236}">
                  <a16:creationId xmlns:a16="http://schemas.microsoft.com/office/drawing/2014/main" id="{9796C593-D7D5-D399-A193-BC09CF8A0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9498" y="16055203"/>
              <a:ext cx="9480102" cy="365791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D7769B-4EAE-8FE8-34A1-7EBA123E575A}"/>
                </a:ext>
              </a:extLst>
            </p:cNvPr>
            <p:cNvGrpSpPr/>
            <p:nvPr/>
          </p:nvGrpSpPr>
          <p:grpSpPr>
            <a:xfrm>
              <a:off x="11760197" y="17513201"/>
              <a:ext cx="9138847" cy="1031847"/>
              <a:chOff x="11760197" y="17513201"/>
              <a:chExt cx="9138847" cy="103184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11A0BD8-1739-24B6-0ADD-46C7B8D72D94}"/>
                  </a:ext>
                </a:extLst>
              </p:cNvPr>
              <p:cNvCxnSpPr/>
              <p:nvPr/>
            </p:nvCxnSpPr>
            <p:spPr>
              <a:xfrm flipH="1">
                <a:off x="11760197" y="17954355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132E689-A22A-A9A7-0E49-C08DFC50DEAD}"/>
                  </a:ext>
                </a:extLst>
              </p:cNvPr>
              <p:cNvCxnSpPr/>
              <p:nvPr/>
            </p:nvCxnSpPr>
            <p:spPr>
              <a:xfrm flipH="1">
                <a:off x="14904447" y="17874146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8B33CEB-5481-922A-A697-2F76DADBCEAE}"/>
                  </a:ext>
                </a:extLst>
              </p:cNvPr>
              <p:cNvCxnSpPr/>
              <p:nvPr/>
            </p:nvCxnSpPr>
            <p:spPr>
              <a:xfrm flipH="1">
                <a:off x="18040703" y="17513201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03304E2-E0E5-608C-4742-F8C717C5A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75465" y="18545048"/>
                <a:ext cx="72189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48E2B1C-A662-2BCF-D94A-BA9EB2B79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5953" y="1821102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ECF7F87-FC84-1096-E38E-F312B563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073" y="1820300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B3AA8C-B922-4A3F-D70B-1BA74943D7E1}"/>
                </a:ext>
              </a:extLst>
            </p:cNvPr>
            <p:cNvSpPr txBox="1"/>
            <p:nvPr/>
          </p:nvSpPr>
          <p:spPr>
            <a:xfrm>
              <a:off x="12822987" y="19656837"/>
              <a:ext cx="7183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No data for extreme values – extrapolate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5E80CD-0A44-475B-EEE8-AB3CDED9D8B3}"/>
                </a:ext>
              </a:extLst>
            </p:cNvPr>
            <p:cNvSpPr txBox="1"/>
            <p:nvPr/>
          </p:nvSpPr>
          <p:spPr>
            <a:xfrm>
              <a:off x="11086842" y="15458918"/>
              <a:ext cx="10345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/>
                <a:t>Conditional Probability Table from Bayes Net model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75D635-330F-F6B6-8A4E-44FD8267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2" y="31385494"/>
            <a:ext cx="3693560" cy="165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97E21F-7F3A-D2B9-8B49-3FAEDB93474A}"/>
              </a:ext>
            </a:extLst>
          </p:cNvPr>
          <p:cNvGrpSpPr/>
          <p:nvPr/>
        </p:nvGrpSpPr>
        <p:grpSpPr>
          <a:xfrm>
            <a:off x="1209618" y="25115929"/>
            <a:ext cx="9386998" cy="6211158"/>
            <a:chOff x="901083" y="245425"/>
            <a:chExt cx="9291427" cy="593326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3D1877-F965-819C-C0B1-06A9800B673A}"/>
                </a:ext>
              </a:extLst>
            </p:cNvPr>
            <p:cNvSpPr/>
            <p:nvPr/>
          </p:nvSpPr>
          <p:spPr>
            <a:xfrm>
              <a:off x="5085672" y="469366"/>
              <a:ext cx="2198285" cy="7132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infection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DDDCCDB-47AC-C991-D4CB-3C2A13902CDF}"/>
                </a:ext>
              </a:extLst>
            </p:cNvPr>
            <p:cNvSpPr/>
            <p:nvPr/>
          </p:nvSpPr>
          <p:spPr>
            <a:xfrm>
              <a:off x="6672592" y="3706340"/>
              <a:ext cx="915505" cy="7132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2627BD-566F-BB35-F97D-F86B4015EE4D}"/>
                </a:ext>
              </a:extLst>
            </p:cNvPr>
            <p:cNvSpPr/>
            <p:nvPr/>
          </p:nvSpPr>
          <p:spPr>
            <a:xfrm>
              <a:off x="5119888" y="1670284"/>
              <a:ext cx="1662098" cy="7132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FB7084D-3A94-F813-53B7-B49ACACF78A3}"/>
                </a:ext>
              </a:extLst>
            </p:cNvPr>
            <p:cNvSpPr/>
            <p:nvPr/>
          </p:nvSpPr>
          <p:spPr>
            <a:xfrm>
              <a:off x="5059340" y="4275954"/>
              <a:ext cx="1322950" cy="496149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322DED4-FF32-3CC8-5B12-1CB85B3266A4}"/>
                </a:ext>
              </a:extLst>
            </p:cNvPr>
            <p:cNvSpPr/>
            <p:nvPr/>
          </p:nvSpPr>
          <p:spPr>
            <a:xfrm>
              <a:off x="5742376" y="5151567"/>
              <a:ext cx="1479591" cy="71327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severity</a:t>
              </a:r>
            </a:p>
          </p:txBody>
        </p: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2C3BF110-363D-5F90-6013-6B845BF735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3735" y="826004"/>
              <a:ext cx="1701251" cy="906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C1DC1789-C9B2-0D65-1713-45A6265A45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32745" y="4512060"/>
              <a:ext cx="1088589" cy="190422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19EE4A0E-86F0-7AA0-316B-1E7EC1D76262}"/>
                </a:ext>
              </a:extLst>
            </p:cNvPr>
            <p:cNvCxnSpPr>
              <a:cxnSpLocks/>
              <a:endCxn id="84" idx="5"/>
            </p:cNvCxnSpPr>
            <p:nvPr/>
          </p:nvCxnSpPr>
          <p:spPr>
            <a:xfrm rot="16200000" flipV="1">
              <a:off x="6120502" y="2697178"/>
              <a:ext cx="1427237" cy="5910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641D6E82-2DA8-E16B-AF74-9A89C2C1D0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50598" y="4772103"/>
              <a:ext cx="591095" cy="736106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E3F805C-7E2B-661B-F8AA-57F113EF4B9F}"/>
                </a:ext>
              </a:extLst>
            </p:cNvPr>
            <p:cNvSpPr txBox="1"/>
            <p:nvPr/>
          </p:nvSpPr>
          <p:spPr>
            <a:xfrm>
              <a:off x="4602771" y="5832140"/>
              <a:ext cx="2114461" cy="326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689C060-4DEF-ACE2-A95C-EC01A0CF2E79}"/>
                </a:ext>
              </a:extLst>
            </p:cNvPr>
            <p:cNvSpPr/>
            <p:nvPr/>
          </p:nvSpPr>
          <p:spPr>
            <a:xfrm>
              <a:off x="4892977" y="3179402"/>
              <a:ext cx="1341714" cy="49810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4D51D601-3A84-A3A3-DD3E-15B975AA62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7652" y="3770455"/>
              <a:ext cx="598445" cy="4125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19E1C14B-9BC3-0413-071D-A3B8128FAD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58779" y="2587929"/>
              <a:ext cx="795842" cy="3871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7FA6475-CAAE-1E59-49EC-DF11F07DCD8D}"/>
                </a:ext>
              </a:extLst>
            </p:cNvPr>
            <p:cNvSpPr/>
            <p:nvPr/>
          </p:nvSpPr>
          <p:spPr>
            <a:xfrm>
              <a:off x="1186136" y="478427"/>
              <a:ext cx="2198285" cy="7132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infection_prev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323A7B6-EC05-F05F-4C79-F4F956DF69EF}"/>
                </a:ext>
              </a:extLst>
            </p:cNvPr>
            <p:cNvSpPr/>
            <p:nvPr/>
          </p:nvSpPr>
          <p:spPr>
            <a:xfrm>
              <a:off x="2603008" y="3515561"/>
              <a:ext cx="994597" cy="913116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err="1">
                  <a:solidFill>
                    <a:schemeClr val="tx1"/>
                  </a:solidFill>
                </a:rPr>
                <a:t>drug_prev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4325CE0-DF8B-5ECF-C1A4-2C2A833896C5}"/>
                </a:ext>
              </a:extLst>
            </p:cNvPr>
            <p:cNvSpPr/>
            <p:nvPr/>
          </p:nvSpPr>
          <p:spPr>
            <a:xfrm>
              <a:off x="901083" y="1679347"/>
              <a:ext cx="2463040" cy="7132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383C55EF-1437-C9D1-F774-9238A69FDF5F}"/>
                </a:ext>
              </a:extLst>
            </p:cNvPr>
            <p:cNvSpPr/>
            <p:nvPr/>
          </p:nvSpPr>
          <p:spPr>
            <a:xfrm>
              <a:off x="1270518" y="4145505"/>
              <a:ext cx="1322950" cy="496149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err="1">
                  <a:solidFill>
                    <a:schemeClr val="tx1"/>
                  </a:solidFill>
                </a:rPr>
                <a:t>Outcome_prev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90D30EB-D880-EDDE-CF00-5FD0F797BEE1}"/>
                </a:ext>
              </a:extLst>
            </p:cNvPr>
            <p:cNvSpPr/>
            <p:nvPr/>
          </p:nvSpPr>
          <p:spPr>
            <a:xfrm>
              <a:off x="1750485" y="5160629"/>
              <a:ext cx="1479591" cy="713275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Severity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_</a:t>
              </a:r>
              <a:r>
                <a:rPr lang="en-US" sz="1600" err="1">
                  <a:solidFill>
                    <a:schemeClr val="tx1"/>
                  </a:solidFill>
                </a:rPr>
                <a:t>prev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01F1D137-0A81-7B1A-14B7-A6FD11A2296D}"/>
                </a:ext>
              </a:extLst>
            </p:cNvPr>
            <p:cNvCxnSpPr>
              <a:cxnSpLocks/>
              <a:endCxn id="103" idx="5"/>
            </p:cNvCxnSpPr>
            <p:nvPr/>
          </p:nvCxnSpPr>
          <p:spPr>
            <a:xfrm rot="5400000">
              <a:off x="1271702" y="2032796"/>
              <a:ext cx="3310438" cy="914980"/>
            </a:xfrm>
            <a:prstGeom prst="curvedConnector3">
              <a:avLst>
                <a:gd name="adj1" fmla="val 76102"/>
              </a:avLst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299E1BE1-A98B-BE53-EB3F-CA239C5485F0}"/>
                </a:ext>
              </a:extLst>
            </p:cNvPr>
            <p:cNvCxnSpPr>
              <a:cxnSpLocks/>
              <a:stCxn id="102" idx="6"/>
              <a:endCxn id="82" idx="1"/>
            </p:cNvCxnSpPr>
            <p:nvPr/>
          </p:nvCxnSpPr>
          <p:spPr>
            <a:xfrm>
              <a:off x="3364123" y="2035985"/>
              <a:ext cx="3442542" cy="1774812"/>
            </a:xfrm>
            <a:prstGeom prst="curvedConnector2">
              <a:avLst/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71A59026-74C1-AABB-9D45-74346653F00A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rot="16200000" flipV="1">
              <a:off x="1134714" y="4901496"/>
              <a:ext cx="875617" cy="355933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38569B9-F403-76CF-F7E1-8BF2A0675E1E}"/>
                </a:ext>
              </a:extLst>
            </p:cNvPr>
            <p:cNvSpPr/>
            <p:nvPr/>
          </p:nvSpPr>
          <p:spPr>
            <a:xfrm>
              <a:off x="1067422" y="2977587"/>
              <a:ext cx="1622557" cy="633503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toxicity_prev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DE4FA320-B12B-40AD-7E97-6F3CAEB6DB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69421" y="3636225"/>
              <a:ext cx="534415" cy="484146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61365AE7-E968-017A-034A-E97F4BA494C3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rot="10800000" flipV="1">
              <a:off x="1305041" y="2392621"/>
              <a:ext cx="794355" cy="677739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309E70A-A917-2443-5278-3CA408232302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26" y="245425"/>
              <a:ext cx="12538" cy="5933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A801708-B46D-CEDE-616F-68C7A2252324}"/>
                </a:ext>
              </a:extLst>
            </p:cNvPr>
            <p:cNvSpPr txBox="1"/>
            <p:nvPr/>
          </p:nvSpPr>
          <p:spPr>
            <a:xfrm>
              <a:off x="1135840" y="5832140"/>
              <a:ext cx="2114461" cy="326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t-1</a:t>
              </a:r>
            </a:p>
          </p:txBody>
        </p: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98D5D6F6-EF16-9FD3-C615-E288B095FD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90539" y="3756367"/>
              <a:ext cx="1213251" cy="2290426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46438E6F-214C-08DA-2341-D7111323C869}"/>
                </a:ext>
              </a:extLst>
            </p:cNvPr>
            <p:cNvCxnSpPr>
              <a:cxnSpLocks/>
              <a:stCxn id="104" idx="6"/>
              <a:endCxn id="86" idx="2"/>
            </p:cNvCxnSpPr>
            <p:nvPr/>
          </p:nvCxnSpPr>
          <p:spPr>
            <a:xfrm flipV="1">
              <a:off x="3230076" y="5508205"/>
              <a:ext cx="2512300" cy="90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442A9D69-04E5-8E09-CFA0-F8ADC0915866}"/>
                </a:ext>
              </a:extLst>
            </p:cNvPr>
            <p:cNvCxnSpPr>
              <a:cxnSpLocks/>
              <a:stCxn id="108" idx="6"/>
              <a:endCxn id="97" idx="2"/>
            </p:cNvCxnSpPr>
            <p:nvPr/>
          </p:nvCxnSpPr>
          <p:spPr>
            <a:xfrm>
              <a:off x="2689979" y="3294339"/>
              <a:ext cx="2202998" cy="13411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10AF3E6A-B1B0-56EC-F329-F866C202C0EA}"/>
                </a:ext>
              </a:extLst>
            </p:cNvPr>
            <p:cNvCxnSpPr>
              <a:cxnSpLocks/>
              <a:stCxn id="100" idx="6"/>
              <a:endCxn id="84" idx="1"/>
            </p:cNvCxnSpPr>
            <p:nvPr/>
          </p:nvCxnSpPr>
          <p:spPr>
            <a:xfrm>
              <a:off x="3384421" y="835065"/>
              <a:ext cx="1978876" cy="939676"/>
            </a:xfrm>
            <a:prstGeom prst="curvedConnector2">
              <a:avLst/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54158AFE-EE23-38AB-AA33-E05EFEAA47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01496" y="918354"/>
              <a:ext cx="592102" cy="92988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>
              <a:extLst>
                <a:ext uri="{FF2B5EF4-FFF2-40B4-BE49-F238E27FC236}">
                  <a16:creationId xmlns:a16="http://schemas.microsoft.com/office/drawing/2014/main" id="{7C33B326-BB67-1566-3B5A-0D2F917452B9}"/>
                </a:ext>
              </a:extLst>
            </p:cNvPr>
            <p:cNvCxnSpPr>
              <a:cxnSpLocks/>
              <a:stCxn id="100" idx="6"/>
              <a:endCxn id="85" idx="3"/>
            </p:cNvCxnSpPr>
            <p:nvPr/>
          </p:nvCxnSpPr>
          <p:spPr>
            <a:xfrm>
              <a:off x="3384421" y="835065"/>
              <a:ext cx="1674919" cy="368896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DBE02920-98AF-CF1C-C127-E6E2840AE995}"/>
                </a:ext>
              </a:extLst>
            </p:cNvPr>
            <p:cNvCxnSpPr>
              <a:cxnSpLocks/>
              <a:stCxn id="104" idx="0"/>
              <a:endCxn id="101" idx="3"/>
            </p:cNvCxnSpPr>
            <p:nvPr/>
          </p:nvCxnSpPr>
          <p:spPr>
            <a:xfrm rot="5400000" flipH="1" flipV="1">
              <a:off x="2186635" y="4598601"/>
              <a:ext cx="865675" cy="25838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35BCB070-8005-3F70-6D29-F27BB2D8D3BF}"/>
                </a:ext>
              </a:extLst>
            </p:cNvPr>
            <p:cNvCxnSpPr>
              <a:cxnSpLocks/>
              <a:stCxn id="100" idx="2"/>
              <a:endCxn id="104" idx="2"/>
            </p:cNvCxnSpPr>
            <p:nvPr/>
          </p:nvCxnSpPr>
          <p:spPr>
            <a:xfrm rot="10800000" flipH="1" flipV="1">
              <a:off x="1186135" y="835065"/>
              <a:ext cx="564349" cy="4682202"/>
            </a:xfrm>
            <a:prstGeom prst="curvedConnector3">
              <a:avLst>
                <a:gd name="adj1" fmla="val -134856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20">
              <a:extLst>
                <a:ext uri="{FF2B5EF4-FFF2-40B4-BE49-F238E27FC236}">
                  <a16:creationId xmlns:a16="http://schemas.microsoft.com/office/drawing/2014/main" id="{C4D8D8EC-8B8D-DCA4-481F-85E289970617}"/>
                </a:ext>
              </a:extLst>
            </p:cNvPr>
            <p:cNvCxnSpPr>
              <a:cxnSpLocks/>
              <a:stCxn id="108" idx="4"/>
              <a:endCxn id="101" idx="1"/>
            </p:cNvCxnSpPr>
            <p:nvPr/>
          </p:nvCxnSpPr>
          <p:spPr>
            <a:xfrm rot="16200000" flipH="1">
              <a:off x="2294585" y="3195206"/>
              <a:ext cx="38194" cy="869962"/>
            </a:xfrm>
            <a:prstGeom prst="curvedConnector5">
              <a:avLst>
                <a:gd name="adj1" fmla="val 598523"/>
                <a:gd name="adj2" fmla="val 53173"/>
                <a:gd name="adj3" fmla="val 53961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99D08F65-00B9-7561-8981-953832FCE0ED}"/>
                </a:ext>
              </a:extLst>
            </p:cNvPr>
            <p:cNvCxnSpPr>
              <a:cxnSpLocks/>
              <a:stCxn id="101" idx="0"/>
              <a:endCxn id="102" idx="5"/>
            </p:cNvCxnSpPr>
            <p:nvPr/>
          </p:nvCxnSpPr>
          <p:spPr>
            <a:xfrm rot="16200000" flipV="1">
              <a:off x="2438165" y="2853419"/>
              <a:ext cx="1227396" cy="968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35F969CD-A571-5BC2-11B4-CF6DADA7A407}"/>
                </a:ext>
              </a:extLst>
            </p:cNvPr>
            <p:cNvCxnSpPr>
              <a:cxnSpLocks/>
              <a:stCxn id="108" idx="1"/>
              <a:endCxn id="102" idx="4"/>
            </p:cNvCxnSpPr>
            <p:nvPr/>
          </p:nvCxnSpPr>
          <p:spPr>
            <a:xfrm rot="5400000" flipH="1" flipV="1">
              <a:off x="1379952" y="2317711"/>
              <a:ext cx="677739" cy="82756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8F663BB5-9C4C-34C5-8D20-041182507CEF}"/>
                </a:ext>
              </a:extLst>
            </p:cNvPr>
            <p:cNvCxnSpPr>
              <a:cxnSpLocks/>
              <a:stCxn id="103" idx="3"/>
              <a:endCxn id="102" idx="2"/>
            </p:cNvCxnSpPr>
            <p:nvPr/>
          </p:nvCxnSpPr>
          <p:spPr>
            <a:xfrm rot="10800000">
              <a:off x="901084" y="2035986"/>
              <a:ext cx="369435" cy="2357595"/>
            </a:xfrm>
            <a:prstGeom prst="curvedConnector3">
              <a:avLst>
                <a:gd name="adj1" fmla="val 163447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5F3293C8-018A-63F6-E1D9-61450BE8FFE8}"/>
                </a:ext>
              </a:extLst>
            </p:cNvPr>
            <p:cNvCxnSpPr>
              <a:cxnSpLocks/>
              <a:stCxn id="104" idx="7"/>
              <a:endCxn id="85" idx="3"/>
            </p:cNvCxnSpPr>
            <p:nvPr/>
          </p:nvCxnSpPr>
          <p:spPr>
            <a:xfrm rot="5400000" flipH="1" flipV="1">
              <a:off x="3665839" y="3871586"/>
              <a:ext cx="741057" cy="2045945"/>
            </a:xfrm>
            <a:prstGeom prst="curvedConnector2">
              <a:avLst/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DCF24AB3-5874-0E22-807F-9E60B54CDA69}"/>
                </a:ext>
              </a:extLst>
            </p:cNvPr>
            <p:cNvCxnSpPr>
              <a:cxnSpLocks/>
              <a:stCxn id="84" idx="5"/>
              <a:endCxn id="85" idx="5"/>
            </p:cNvCxnSpPr>
            <p:nvPr/>
          </p:nvCxnSpPr>
          <p:spPr>
            <a:xfrm rot="5400000">
              <a:off x="5399989" y="3137366"/>
              <a:ext cx="1996852" cy="2803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A5CE88D3-687F-E3D1-DE9B-C2FB31A8FD57}"/>
                </a:ext>
              </a:extLst>
            </p:cNvPr>
            <p:cNvCxnSpPr>
              <a:cxnSpLocks/>
              <a:stCxn id="102" idx="6"/>
              <a:endCxn id="86" idx="2"/>
            </p:cNvCxnSpPr>
            <p:nvPr/>
          </p:nvCxnSpPr>
          <p:spPr>
            <a:xfrm>
              <a:off x="3364123" y="2035985"/>
              <a:ext cx="2378253" cy="3472220"/>
            </a:xfrm>
            <a:prstGeom prst="curvedConnector3">
              <a:avLst>
                <a:gd name="adj1" fmla="val 18580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E487546B-29E1-AAF8-20F8-CBD9E6389736}"/>
                </a:ext>
              </a:extLst>
            </p:cNvPr>
            <p:cNvSpPr txBox="1"/>
            <p:nvPr/>
          </p:nvSpPr>
          <p:spPr>
            <a:xfrm>
              <a:off x="7296555" y="4558969"/>
              <a:ext cx="2895955" cy="923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Recovered arcs</a:t>
              </a:r>
            </a:p>
            <a:p>
              <a:r>
                <a:rPr lang="en-US" dirty="0"/>
                <a:t>Missed arcs</a:t>
              </a:r>
            </a:p>
            <a:p>
              <a:r>
                <a:rPr lang="en-US" dirty="0"/>
                <a:t>Extra suggested arcs</a:t>
              </a:r>
            </a:p>
          </p:txBody>
        </p:sp>
        <p:cxnSp>
          <p:nvCxnSpPr>
            <p:cNvPr id="1025" name="Connector: Curved 1024">
              <a:extLst>
                <a:ext uri="{FF2B5EF4-FFF2-40B4-BE49-F238E27FC236}">
                  <a16:creationId xmlns:a16="http://schemas.microsoft.com/office/drawing/2014/main" id="{83080005-DE85-B868-07FB-FB6F18220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6010" y="4727180"/>
              <a:ext cx="880343" cy="124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Connector: Curved 1026">
              <a:extLst>
                <a:ext uri="{FF2B5EF4-FFF2-40B4-BE49-F238E27FC236}">
                  <a16:creationId xmlns:a16="http://schemas.microsoft.com/office/drawing/2014/main" id="{DBB02214-30B8-C6FE-F28E-C460B92EC6C9}"/>
                </a:ext>
              </a:extLst>
            </p:cNvPr>
            <p:cNvCxnSpPr>
              <a:cxnSpLocks/>
            </p:cNvCxnSpPr>
            <p:nvPr/>
          </p:nvCxnSpPr>
          <p:spPr>
            <a:xfrm>
              <a:off x="9272785" y="5317847"/>
              <a:ext cx="664307" cy="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Connector: Curved 1027">
              <a:extLst>
                <a:ext uri="{FF2B5EF4-FFF2-40B4-BE49-F238E27FC236}">
                  <a16:creationId xmlns:a16="http://schemas.microsoft.com/office/drawing/2014/main" id="{2660108A-02D1-380E-7334-18B2495A42AB}"/>
                </a:ext>
              </a:extLst>
            </p:cNvPr>
            <p:cNvCxnSpPr>
              <a:cxnSpLocks/>
            </p:cNvCxnSpPr>
            <p:nvPr/>
          </p:nvCxnSpPr>
          <p:spPr>
            <a:xfrm>
              <a:off x="9076010" y="4998057"/>
              <a:ext cx="880343" cy="12700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9" name="Connector: Curved 1028">
              <a:extLst>
                <a:ext uri="{FF2B5EF4-FFF2-40B4-BE49-F238E27FC236}">
                  <a16:creationId xmlns:a16="http://schemas.microsoft.com/office/drawing/2014/main" id="{C35B47A7-EFA6-500B-07F4-89E93CD24005}"/>
                </a:ext>
              </a:extLst>
            </p:cNvPr>
            <p:cNvCxnSpPr>
              <a:cxnSpLocks/>
              <a:endCxn id="85" idx="5"/>
            </p:cNvCxnSpPr>
            <p:nvPr/>
          </p:nvCxnSpPr>
          <p:spPr>
            <a:xfrm rot="5400000">
              <a:off x="5011258" y="2325181"/>
              <a:ext cx="3197768" cy="703778"/>
            </a:xfrm>
            <a:prstGeom prst="curvedConnector3">
              <a:avLst>
                <a:gd name="adj1" fmla="val 70774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Connector: Curved 1029">
              <a:extLst>
                <a:ext uri="{FF2B5EF4-FFF2-40B4-BE49-F238E27FC236}">
                  <a16:creationId xmlns:a16="http://schemas.microsoft.com/office/drawing/2014/main" id="{701E25FE-84C1-0692-4FBC-54D580EDE720}"/>
                </a:ext>
              </a:extLst>
            </p:cNvPr>
            <p:cNvCxnSpPr>
              <a:cxnSpLocks/>
              <a:stCxn id="100" idx="5"/>
              <a:endCxn id="101" idx="7"/>
            </p:cNvCxnSpPr>
            <p:nvPr/>
          </p:nvCxnSpPr>
          <p:spPr>
            <a:xfrm rot="16200000" flipH="1">
              <a:off x="1976201" y="2173534"/>
              <a:ext cx="2562039" cy="389460"/>
            </a:xfrm>
            <a:prstGeom prst="curvedConnector3">
              <a:avLst>
                <a:gd name="adj1" fmla="val 50305"/>
              </a:avLst>
            </a:prstGeom>
            <a:ln w="25400">
              <a:solidFill>
                <a:schemeClr val="accent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Connector: Curved 1030">
              <a:extLst>
                <a:ext uri="{FF2B5EF4-FFF2-40B4-BE49-F238E27FC236}">
                  <a16:creationId xmlns:a16="http://schemas.microsoft.com/office/drawing/2014/main" id="{D25AC2AB-C315-0C18-CA05-DE4F551ACCFE}"/>
                </a:ext>
              </a:extLst>
            </p:cNvPr>
            <p:cNvCxnSpPr>
              <a:cxnSpLocks/>
              <a:stCxn id="100" idx="6"/>
              <a:endCxn id="86" idx="2"/>
            </p:cNvCxnSpPr>
            <p:nvPr/>
          </p:nvCxnSpPr>
          <p:spPr>
            <a:xfrm>
              <a:off x="3384421" y="835065"/>
              <a:ext cx="2357955" cy="4673140"/>
            </a:xfrm>
            <a:prstGeom prst="curvedConnector3">
              <a:avLst>
                <a:gd name="adj1" fmla="val 25142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Connector: Curved 1031">
              <a:extLst>
                <a:ext uri="{FF2B5EF4-FFF2-40B4-BE49-F238E27FC236}">
                  <a16:creationId xmlns:a16="http://schemas.microsoft.com/office/drawing/2014/main" id="{68887C81-ACE0-0ABC-E878-7A28F59A2BCD}"/>
                </a:ext>
              </a:extLst>
            </p:cNvPr>
            <p:cNvCxnSpPr>
              <a:cxnSpLocks/>
              <a:stCxn id="102" idx="6"/>
              <a:endCxn id="84" idx="2"/>
            </p:cNvCxnSpPr>
            <p:nvPr/>
          </p:nvCxnSpPr>
          <p:spPr>
            <a:xfrm flipV="1">
              <a:off x="3364123" y="2026922"/>
              <a:ext cx="1755765" cy="90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21D0CBBA-FBB1-1BFB-0C96-E614C6514FB6}"/>
              </a:ext>
            </a:extLst>
          </p:cNvPr>
          <p:cNvGrpSpPr/>
          <p:nvPr/>
        </p:nvGrpSpPr>
        <p:grpSpPr>
          <a:xfrm>
            <a:off x="10927536" y="21732237"/>
            <a:ext cx="10873678" cy="7062785"/>
            <a:chOff x="10561776" y="21731384"/>
            <a:chExt cx="10873678" cy="7062785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62E16D7-F6C8-4335-07DD-68F1D7C8A223}"/>
                </a:ext>
              </a:extLst>
            </p:cNvPr>
            <p:cNvSpPr txBox="1">
              <a:spLocks/>
            </p:cNvSpPr>
            <p:nvPr/>
          </p:nvSpPr>
          <p:spPr>
            <a:xfrm>
              <a:off x="11027544" y="21731384"/>
              <a:ext cx="9091749" cy="21738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219456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9728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9456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4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9184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38912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48640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58368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8096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77824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5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With causal models we can </a:t>
              </a:r>
              <a:r>
                <a:rPr lang="en-US" sz="5400" dirty="0">
                  <a:latin typeface="Calibri" panose="020F0502020204030204" pitchFamily="34" charset="0"/>
                  <a:ea typeface="Calibri" panose="020F0502020204030204" pitchFamily="34" charset="0"/>
                </a:rPr>
                <a:t>build better simulators</a:t>
              </a:r>
              <a:endParaRPr lang="en-US" sz="54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2A7021-BFC8-AD9F-45F8-4CF8082A794E}"/>
                </a:ext>
              </a:extLst>
            </p:cNvPr>
            <p:cNvGrpSpPr/>
            <p:nvPr/>
          </p:nvGrpSpPr>
          <p:grpSpPr>
            <a:xfrm>
              <a:off x="10561776" y="23452807"/>
              <a:ext cx="10873678" cy="3823292"/>
              <a:chOff x="1099930" y="1271620"/>
              <a:chExt cx="9445267" cy="3128240"/>
            </a:xfrm>
          </p:grpSpPr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94C1695E-F332-A3D8-9BEF-9AB240951278}"/>
                  </a:ext>
                </a:extLst>
              </p:cNvPr>
              <p:cNvSpPr/>
              <p:nvPr/>
            </p:nvSpPr>
            <p:spPr>
              <a:xfrm>
                <a:off x="3393104" y="2429654"/>
                <a:ext cx="5796237" cy="516226"/>
              </a:xfrm>
              <a:prstGeom prst="rightArrow">
                <a:avLst>
                  <a:gd name="adj1" fmla="val 70494"/>
                  <a:gd name="adj2" fmla="val 3536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Magnetic Disk 89">
                <a:extLst>
                  <a:ext uri="{FF2B5EF4-FFF2-40B4-BE49-F238E27FC236}">
                    <a16:creationId xmlns:a16="http://schemas.microsoft.com/office/drawing/2014/main" id="{A8C6E0D6-70A3-36CA-E7B3-D2888102E8E5}"/>
                  </a:ext>
                </a:extLst>
              </p:cNvPr>
              <p:cNvSpPr/>
              <p:nvPr/>
            </p:nvSpPr>
            <p:spPr>
              <a:xfrm>
                <a:off x="1156619" y="1271620"/>
                <a:ext cx="1600128" cy="1126140"/>
              </a:xfrm>
              <a:prstGeom prst="flowChartMagneticDisk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B050"/>
                    </a:solidFill>
                  </a:rPr>
                  <a:t>Your data</a:t>
                </a:r>
              </a:p>
            </p:txBody>
          </p:sp>
          <p:pic>
            <p:nvPicPr>
              <p:cNvPr id="1033" name="Picture 4" descr="The experts professional people help solve problem. The words the experts  lifted by three people who are mentors, teachers, | CanStock">
                <a:extLst>
                  <a:ext uri="{FF2B5EF4-FFF2-40B4-BE49-F238E27FC236}">
                    <a16:creationId xmlns:a16="http://schemas.microsoft.com/office/drawing/2014/main" id="{74A5358F-3610-F3BF-A4F9-3A77AFBFF4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930" y="2685360"/>
                <a:ext cx="1704975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33">
                <a:extLst>
                  <a:ext uri="{FF2B5EF4-FFF2-40B4-BE49-F238E27FC236}">
                    <a16:creationId xmlns:a16="http://schemas.microsoft.com/office/drawing/2014/main" id="{34CFF036-397F-FE1D-ADE8-BAA0BF43E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8002" y="1627937"/>
                <a:ext cx="2638793" cy="211484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</p:pic>
          <p:pic>
            <p:nvPicPr>
              <p:cNvPr id="1035" name="Picture 14" descr="python - Drawing a neural network - Stack Overflow">
                <a:extLst>
                  <a:ext uri="{FF2B5EF4-FFF2-40B4-BE49-F238E27FC236}">
                    <a16:creationId xmlns:a16="http://schemas.microsoft.com/office/drawing/2014/main" id="{67917C56-036E-DDEA-8D34-BB6309A98A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4" t="16542" r="11657" b="14225"/>
              <a:stretch/>
            </p:blipFill>
            <p:spPr bwMode="auto">
              <a:xfrm>
                <a:off x="6854529" y="1726691"/>
                <a:ext cx="1927042" cy="1815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6" name="Arrow: Curved Left 1035">
                <a:extLst>
                  <a:ext uri="{FF2B5EF4-FFF2-40B4-BE49-F238E27FC236}">
                    <a16:creationId xmlns:a16="http://schemas.microsoft.com/office/drawing/2014/main" id="{46834119-86BA-B703-44EC-E221D2707DC1}"/>
                  </a:ext>
                </a:extLst>
              </p:cNvPr>
              <p:cNvSpPr/>
              <p:nvPr/>
            </p:nvSpPr>
            <p:spPr>
              <a:xfrm rot="17716463">
                <a:off x="3383330" y="1060228"/>
                <a:ext cx="326864" cy="1105186"/>
              </a:xfrm>
              <a:prstGeom prst="curvedLeftArrow">
                <a:avLst>
                  <a:gd name="adj1" fmla="val 25000"/>
                  <a:gd name="adj2" fmla="val 54062"/>
                  <a:gd name="adj3" fmla="val 608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7" name="Arrow: Curved Left 1036">
                <a:extLst>
                  <a:ext uri="{FF2B5EF4-FFF2-40B4-BE49-F238E27FC236}">
                    <a16:creationId xmlns:a16="http://schemas.microsoft.com/office/drawing/2014/main" id="{AD1F546C-3353-B8E3-8CB3-02BF3900BBC7}"/>
                  </a:ext>
                </a:extLst>
              </p:cNvPr>
              <p:cNvSpPr/>
              <p:nvPr/>
            </p:nvSpPr>
            <p:spPr>
              <a:xfrm rot="3883537" flipV="1">
                <a:off x="3305695" y="2990017"/>
                <a:ext cx="326864" cy="1105186"/>
              </a:xfrm>
              <a:prstGeom prst="curvedLeftArrow">
                <a:avLst>
                  <a:gd name="adj1" fmla="val 25000"/>
                  <a:gd name="adj2" fmla="val 54062"/>
                  <a:gd name="adj3" fmla="val 6080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E561C02B-7A05-585B-3B05-E99B43C298FB}"/>
                  </a:ext>
                </a:extLst>
              </p:cNvPr>
              <p:cNvSpPr txBox="1"/>
              <p:nvPr/>
            </p:nvSpPr>
            <p:spPr>
              <a:xfrm>
                <a:off x="7488382" y="3407099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Simulator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7AB3E78D-5848-4466-6011-ED7B783A3B91}"/>
                      </a:ext>
                    </a:extLst>
                  </p:cNvPr>
                  <p:cNvSpPr/>
                  <p:nvPr/>
                </p:nvSpPr>
                <p:spPr>
                  <a:xfrm>
                    <a:off x="9113446" y="1834690"/>
                    <a:ext cx="1245854" cy="144655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harsh" dir="t"/>
                    </a:scene3d>
                    <a:sp3d extrusionH="57150" prstMaterial="matte">
                      <a:bevelT w="63500" h="12700" prst="angle"/>
                      <a:contourClr>
                        <a:schemeClr val="bg1">
                          <a:lumMod val="65000"/>
                        </a:schemeClr>
                      </a:contourClr>
                    </a:sp3d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8800" b="1" i="1" cap="none" spc="0" smtClean="0">
                              <a:ln/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𝝅</m:t>
                          </m:r>
                        </m:oMath>
                      </m:oMathPara>
                    </a14:m>
                    <a:endParaRPr lang="en-US" sz="8800" b="1" cap="none" spc="0">
                      <a:ln/>
                      <a:solidFill>
                        <a:schemeClr val="accent3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7AB3E78D-5848-4466-6011-ED7B783A3B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3446" y="1834690"/>
                    <a:ext cx="1245854" cy="14465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06660574-4A01-D9D6-6775-3694EF5617BE}"/>
                  </a:ext>
                </a:extLst>
              </p:cNvPr>
              <p:cNvSpPr txBox="1"/>
              <p:nvPr/>
            </p:nvSpPr>
            <p:spPr>
              <a:xfrm>
                <a:off x="9215161" y="3392095"/>
                <a:ext cx="133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Policy</a:t>
                </a:r>
              </a:p>
            </p:txBody>
          </p:sp>
        </p:grpSp>
        <p:sp>
          <p:nvSpPr>
            <p:cNvPr id="1041" name="Subtitle 2">
              <a:extLst>
                <a:ext uri="{FF2B5EF4-FFF2-40B4-BE49-F238E27FC236}">
                  <a16:creationId xmlns:a16="http://schemas.microsoft.com/office/drawing/2014/main" id="{D798F315-6EDF-679D-4046-06FB6A34CE1B}"/>
                </a:ext>
              </a:extLst>
            </p:cNvPr>
            <p:cNvSpPr txBox="1">
              <a:spLocks/>
            </p:cNvSpPr>
            <p:nvPr/>
          </p:nvSpPr>
          <p:spPr>
            <a:xfrm>
              <a:off x="12557811" y="26641862"/>
              <a:ext cx="8523727" cy="21523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2194560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9728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9456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4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9184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38912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48640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58368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8096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778240" indent="0" algn="ctr" defTabSz="219456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38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400" dirty="0">
                  <a:latin typeface="Calibri" panose="020F0502020204030204" pitchFamily="34" charset="0"/>
                  <a:ea typeface="Calibri" panose="020F0502020204030204" pitchFamily="34" charset="0"/>
                </a:rPr>
                <a:t>to find fair, explainable, optimal policies</a:t>
              </a:r>
              <a:endParaRPr lang="en-US" sz="5400" dirty="0"/>
            </a:p>
          </p:txBody>
        </p:sp>
      </p:grpSp>
      <p:pic>
        <p:nvPicPr>
          <p:cNvPr id="1043" name="Picture 1042" descr="Shape&#10;&#10;Description automatically generated with low confidence">
            <a:extLst>
              <a:ext uri="{FF2B5EF4-FFF2-40B4-BE49-F238E27FC236}">
                <a16:creationId xmlns:a16="http://schemas.microsoft.com/office/drawing/2014/main" id="{758CC30A-D710-71E7-9DF8-6DE5E1107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521" y="29768088"/>
            <a:ext cx="3064693" cy="3064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156DE-066B-9663-57C7-FF379C5121D9}"/>
              </a:ext>
            </a:extLst>
          </p:cNvPr>
          <p:cNvSpPr txBox="1"/>
          <p:nvPr/>
        </p:nvSpPr>
        <p:spPr>
          <a:xfrm>
            <a:off x="7671394" y="27931066"/>
            <a:ext cx="2207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DECI model</a:t>
            </a:r>
            <a:endParaRPr lang="en-US" sz="2400" i="1" dirty="0"/>
          </a:p>
        </p:txBody>
      </p:sp>
      <p:sp>
        <p:nvSpPr>
          <p:cNvPr id="1044" name="Subtitle 2">
            <a:extLst>
              <a:ext uri="{FF2B5EF4-FFF2-40B4-BE49-F238E27FC236}">
                <a16:creationId xmlns:a16="http://schemas.microsoft.com/office/drawing/2014/main" id="{602894B7-B018-3070-EFAE-75394A80B0BE}"/>
              </a:ext>
            </a:extLst>
          </p:cNvPr>
          <p:cNvSpPr txBox="1">
            <a:spLocks/>
          </p:cNvSpPr>
          <p:nvPr/>
        </p:nvSpPr>
        <p:spPr>
          <a:xfrm>
            <a:off x="939978" y="13868790"/>
            <a:ext cx="8098972" cy="184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Explore policies in simulations</a:t>
            </a:r>
            <a:endParaRPr lang="en-US" sz="5400" dirty="0"/>
          </a:p>
        </p:txBody>
      </p:sp>
      <p:sp>
        <p:nvSpPr>
          <p:cNvPr id="1045" name="Title 1">
            <a:extLst>
              <a:ext uri="{FF2B5EF4-FFF2-40B4-BE49-F238E27FC236}">
                <a16:creationId xmlns:a16="http://schemas.microsoft.com/office/drawing/2014/main" id="{282CBDB6-A167-B9C1-4F94-089F81BA2F56}"/>
              </a:ext>
            </a:extLst>
          </p:cNvPr>
          <p:cNvSpPr txBox="1">
            <a:spLocks/>
          </p:cNvSpPr>
          <p:nvPr/>
        </p:nvSpPr>
        <p:spPr>
          <a:xfrm>
            <a:off x="-372343" y="-298498"/>
            <a:ext cx="22941395" cy="5102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Build simulators with causal models extended by domain knowledge</a:t>
            </a:r>
            <a:br>
              <a:rPr lang="en-US" sz="10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10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6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274E6E36A4F48B205F4DDF7ABAE8B" ma:contentTypeVersion="19" ma:contentTypeDescription="Create a new document." ma:contentTypeScope="" ma:versionID="4fc5787407ae759f005e760fc8ea3888">
  <xsd:schema xmlns:xsd="http://www.w3.org/2001/XMLSchema" xmlns:xs="http://www.w3.org/2001/XMLSchema" xmlns:p="http://schemas.microsoft.com/office/2006/metadata/properties" xmlns:ns1="http://schemas.microsoft.com/sharepoint/v3" xmlns:ns3="ccfe6721-b4c7-4faf-bccb-bd29fa70f439" xmlns:ns4="a3063e3a-7708-4d82-98be-69f2344c149e" targetNamespace="http://schemas.microsoft.com/office/2006/metadata/properties" ma:root="true" ma:fieldsID="b1d285a67c996e54691a327d7a9cfbfb" ns1:_="" ns3:_="" ns4:_="">
    <xsd:import namespace="http://schemas.microsoft.com/sharepoint/v3"/>
    <xsd:import namespace="ccfe6721-b4c7-4faf-bccb-bd29fa70f439"/>
    <xsd:import namespace="a3063e3a-7708-4d82-98be-69f2344c14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e6721-b4c7-4faf-bccb-bd29fa70f4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63e3a-7708-4d82-98be-69f2344c1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_activity" ma:index="2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a3063e3a-7708-4d82-98be-69f2344c149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196420B-03BA-429C-A5B4-CEB2448A85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9756DC-1EF3-4526-B472-5238DE7FAE05}">
  <ds:schemaRefs>
    <ds:schemaRef ds:uri="a3063e3a-7708-4d82-98be-69f2344c149e"/>
    <ds:schemaRef ds:uri="ccfe6721-b4c7-4faf-bccb-bd29fa70f4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D9978D-99B7-4D85-BEB3-187E46BA604E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sharepoint/v3"/>
    <ds:schemaRef ds:uri="a3063e3a-7708-4d82-98be-69f2344c149e"/>
    <ds:schemaRef ds:uri="ccfe6721-b4c7-4faf-bccb-bd29fa70f439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177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Horton</dc:creator>
  <cp:lastModifiedBy>Robert Horton</cp:lastModifiedBy>
  <cp:revision>2</cp:revision>
  <dcterms:created xsi:type="dcterms:W3CDTF">2022-11-01T19:14:53Z</dcterms:created>
  <dcterms:modified xsi:type="dcterms:W3CDTF">2022-11-11T00:58:27Z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0x010100C75274E6E36A4F48B205F4DDF7ABAE8B</vt:lpwstr>
  </property>
</Properties>
</file>