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1" r:id="rId8"/>
    <p:sldId id="268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2B375-4C73-4203-BC94-75A7C3852193}" v="11" dt="2023-07-19T17:38:01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7EB8-DD76-D2D2-6AF3-9F5F0C7D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BC62-503A-342D-A12C-32EA39FD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4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3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31DD-36D0-AA77-1000-040D0822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550"/>
            <a:ext cx="9144000" cy="2387600"/>
          </a:xfrm>
        </p:spPr>
        <p:txBody>
          <a:bodyPr/>
          <a:lstStyle/>
          <a:p>
            <a:r>
              <a:rPr lang="en-US" sz="6600" b="1" dirty="0"/>
              <a:t>Multi-Stage Simpson’s Paradox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72A87-292F-E3C0-55A4-393741E8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18" y="4641129"/>
            <a:ext cx="11928763" cy="1655762"/>
          </a:xfrm>
        </p:spPr>
        <p:txBody>
          <a:bodyPr/>
          <a:lstStyle/>
          <a:p>
            <a:r>
              <a:rPr lang="en-US" sz="4000" dirty="0"/>
              <a:t>Bob Horton</a:t>
            </a:r>
          </a:p>
          <a:p>
            <a:r>
              <a:rPr lang="en-US" sz="4000" dirty="0"/>
              <a:t>cybertory@gmail.com</a:t>
            </a:r>
          </a:p>
          <a:p>
            <a:r>
              <a:rPr lang="en-US" sz="4000" dirty="0"/>
              <a:t>https://github.com/rmhorton/multistage_simpson</a:t>
            </a:r>
          </a:p>
        </p:txBody>
      </p:sp>
    </p:spTree>
    <p:extLst>
      <p:ext uri="{BB962C8B-B14F-4D97-AF65-F5344CB8AC3E}">
        <p14:creationId xmlns:p14="http://schemas.microsoft.com/office/powerpoint/2010/main" val="130570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5D8-004A-B461-B0A8-2BF43B4B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419"/>
            <a:ext cx="9144000" cy="1154321"/>
          </a:xfrm>
        </p:spPr>
        <p:txBody>
          <a:bodyPr/>
          <a:lstStyle/>
          <a:p>
            <a:r>
              <a:rPr lang="en-US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57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159-64D0-3564-F4B7-C9EA342D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91"/>
            <a:ext cx="9144000" cy="10077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EA02-7871-D166-E356-C93B60D69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105" y="2320565"/>
            <a:ext cx="7497041" cy="2507816"/>
          </a:xfrm>
        </p:spPr>
        <p:txBody>
          <a:bodyPr/>
          <a:lstStyle/>
          <a:p>
            <a:pPr algn="l"/>
            <a:r>
              <a:rPr lang="en-US" sz="3600" dirty="0"/>
              <a:t>Did the firehose approach 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I'm going home with lots to think about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Maybe</a:t>
            </a:r>
            <a:r>
              <a:rPr lang="en-US" dirty="0"/>
              <a:t>: I don't know yet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it just confused everything</a:t>
            </a:r>
          </a:p>
        </p:txBody>
      </p:sp>
    </p:spTree>
    <p:extLst>
      <p:ext uri="{BB962C8B-B14F-4D97-AF65-F5344CB8AC3E}">
        <p14:creationId xmlns:p14="http://schemas.microsoft.com/office/powerpoint/2010/main" val="206491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159-64D0-3564-F4B7-C9EA342D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91"/>
            <a:ext cx="9144000" cy="1007773"/>
          </a:xfrm>
        </p:spPr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EA02-7871-D166-E356-C93B60D69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109" y="1579273"/>
            <a:ext cx="6560127" cy="4676054"/>
          </a:xfrm>
        </p:spPr>
        <p:txBody>
          <a:bodyPr/>
          <a:lstStyle/>
          <a:p>
            <a:pPr algn="l"/>
            <a:r>
              <a:rPr lang="en-US" dirty="0"/>
              <a:t>EBMs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Python objects in 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extract parameters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smooth the curves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in 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Causal-model based simulations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Temporal unrolling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Incorporating domain knowledge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causal graph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Extrapolation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4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C676C-4EAF-32A6-7AB0-D4DD4469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16" y="343195"/>
            <a:ext cx="5523471" cy="546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D3CF0-D7E7-95E3-9841-6D3CC5B8C8E6}"/>
              </a:ext>
            </a:extLst>
          </p:cNvPr>
          <p:cNvSpPr txBox="1"/>
          <p:nvPr/>
        </p:nvSpPr>
        <p:spPr>
          <a:xfrm>
            <a:off x="4442253" y="5930030"/>
            <a:ext cx="383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Treatment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91C88-4464-EADD-F1D2-38D5FE1D4472}"/>
              </a:ext>
            </a:extLst>
          </p:cNvPr>
          <p:cNvSpPr txBox="1"/>
          <p:nvPr/>
        </p:nvSpPr>
        <p:spPr>
          <a:xfrm rot="16200000">
            <a:off x="1326346" y="2785198"/>
            <a:ext cx="383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7B187-B326-14E0-9933-615B6BEAEB2F}"/>
              </a:ext>
            </a:extLst>
          </p:cNvPr>
          <p:cNvSpPr txBox="1"/>
          <p:nvPr/>
        </p:nvSpPr>
        <p:spPr>
          <a:xfrm>
            <a:off x="9673936" y="1402772"/>
            <a:ext cx="2047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Color by disease severity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25CA4-9533-4A48-BB85-5380E4C18277}"/>
              </a:ext>
            </a:extLst>
          </p:cNvPr>
          <p:cNvCxnSpPr>
            <a:cxnSpLocks/>
          </p:cNvCxnSpPr>
          <p:nvPr/>
        </p:nvCxnSpPr>
        <p:spPr>
          <a:xfrm flipV="1">
            <a:off x="3694670" y="494270"/>
            <a:ext cx="5424617" cy="531770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C676C-4EAF-32A6-7AB0-D4DD4469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16" y="343195"/>
            <a:ext cx="5523471" cy="546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D3CF0-D7E7-95E3-9841-6D3CC5B8C8E6}"/>
              </a:ext>
            </a:extLst>
          </p:cNvPr>
          <p:cNvSpPr txBox="1"/>
          <p:nvPr/>
        </p:nvSpPr>
        <p:spPr>
          <a:xfrm>
            <a:off x="4442253" y="5930030"/>
            <a:ext cx="383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Math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91C88-4464-EADD-F1D2-38D5FE1D4472}"/>
              </a:ext>
            </a:extLst>
          </p:cNvPr>
          <p:cNvSpPr txBox="1"/>
          <p:nvPr/>
        </p:nvSpPr>
        <p:spPr>
          <a:xfrm rot="16200000">
            <a:off x="1326346" y="2785198"/>
            <a:ext cx="383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Verbal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8BF40-1E90-14EC-FE3A-CA8AF6C4A0D9}"/>
              </a:ext>
            </a:extLst>
          </p:cNvPr>
          <p:cNvSpPr txBox="1"/>
          <p:nvPr/>
        </p:nvSpPr>
        <p:spPr>
          <a:xfrm>
            <a:off x="9673936" y="1402772"/>
            <a:ext cx="2047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Color by school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D7528C-C743-80AD-F9A1-79771913A302}"/>
              </a:ext>
            </a:extLst>
          </p:cNvPr>
          <p:cNvCxnSpPr>
            <a:cxnSpLocks/>
          </p:cNvCxnSpPr>
          <p:nvPr/>
        </p:nvCxnSpPr>
        <p:spPr>
          <a:xfrm flipV="1">
            <a:off x="3694670" y="494270"/>
            <a:ext cx="5424617" cy="531770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A40B3-36BC-027C-B36E-E46825D7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19" y="1893282"/>
            <a:ext cx="8575494" cy="4841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BC02-F3CF-4A0E-099F-3615E4F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267524"/>
            <a:ext cx="7294554" cy="14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01FE24-3DAA-994B-C939-E6CE46714BA1}"/>
              </a:ext>
            </a:extLst>
          </p:cNvPr>
          <p:cNvSpPr/>
          <p:nvPr/>
        </p:nvSpPr>
        <p:spPr>
          <a:xfrm>
            <a:off x="3273136" y="4360720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D4380-A961-6464-3298-CC777380A610}"/>
              </a:ext>
            </a:extLst>
          </p:cNvPr>
          <p:cNvSpPr/>
          <p:nvPr/>
        </p:nvSpPr>
        <p:spPr>
          <a:xfrm>
            <a:off x="7441483" y="4360720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AD5C1-4CE0-2309-3752-1B631DA3577D}"/>
              </a:ext>
            </a:extLst>
          </p:cNvPr>
          <p:cNvSpPr/>
          <p:nvPr/>
        </p:nvSpPr>
        <p:spPr>
          <a:xfrm>
            <a:off x="5353190" y="2078839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975B3-1FDF-97D8-16E0-D4835B26D50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384964" y="4927025"/>
            <a:ext cx="3056519" cy="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23BE1-C031-D24C-DE9F-2FEE24713855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3829050" y="3045581"/>
            <a:ext cx="1686963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708F8-662B-1456-55CD-E88BF635EDB0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302195" y="3045581"/>
            <a:ext cx="1695202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2B96A-154F-8728-6802-CBD57B74981A}"/>
              </a:ext>
            </a:extLst>
          </p:cNvPr>
          <p:cNvSpPr txBox="1"/>
          <p:nvPr/>
        </p:nvSpPr>
        <p:spPr>
          <a:xfrm>
            <a:off x="2720428" y="756714"/>
            <a:ext cx="637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Confounder</a:t>
            </a:r>
          </a:p>
        </p:txBody>
      </p:sp>
    </p:spTree>
    <p:extLst>
      <p:ext uri="{BB962C8B-B14F-4D97-AF65-F5344CB8AC3E}">
        <p14:creationId xmlns:p14="http://schemas.microsoft.com/office/powerpoint/2010/main" val="3333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01FE24-3DAA-994B-C939-E6CE46714BA1}"/>
              </a:ext>
            </a:extLst>
          </p:cNvPr>
          <p:cNvSpPr/>
          <p:nvPr/>
        </p:nvSpPr>
        <p:spPr>
          <a:xfrm>
            <a:off x="3273136" y="4346865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D4380-A961-6464-3298-CC777380A610}"/>
              </a:ext>
            </a:extLst>
          </p:cNvPr>
          <p:cNvSpPr/>
          <p:nvPr/>
        </p:nvSpPr>
        <p:spPr>
          <a:xfrm>
            <a:off x="7441483" y="4346865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AD5C1-4CE0-2309-3752-1B631DA3577D}"/>
              </a:ext>
            </a:extLst>
          </p:cNvPr>
          <p:cNvSpPr/>
          <p:nvPr/>
        </p:nvSpPr>
        <p:spPr>
          <a:xfrm>
            <a:off x="5353190" y="2064984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975B3-1FDF-97D8-16E0-D4835B26D50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384964" y="4913170"/>
            <a:ext cx="3056519" cy="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23BE1-C031-D24C-DE9F-2FEE24713855}"/>
              </a:ext>
            </a:extLst>
          </p:cNvPr>
          <p:cNvCxnSpPr>
            <a:cxnSpLocks/>
          </p:cNvCxnSpPr>
          <p:nvPr/>
        </p:nvCxnSpPr>
        <p:spPr>
          <a:xfrm flipV="1">
            <a:off x="3837289" y="3031726"/>
            <a:ext cx="1686963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708F8-662B-1456-55CD-E88BF635EDB0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6302195" y="3031726"/>
            <a:ext cx="1695202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2B96A-154F-8728-6802-CBD57B74981A}"/>
              </a:ext>
            </a:extLst>
          </p:cNvPr>
          <p:cNvSpPr txBox="1"/>
          <p:nvPr/>
        </p:nvSpPr>
        <p:spPr>
          <a:xfrm>
            <a:off x="2720428" y="756714"/>
            <a:ext cx="637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Collider</a:t>
            </a:r>
          </a:p>
        </p:txBody>
      </p:sp>
    </p:spTree>
    <p:extLst>
      <p:ext uri="{BB962C8B-B14F-4D97-AF65-F5344CB8AC3E}">
        <p14:creationId xmlns:p14="http://schemas.microsoft.com/office/powerpoint/2010/main" val="201456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01FE24-3DAA-994B-C939-E6CE46714BA1}"/>
              </a:ext>
            </a:extLst>
          </p:cNvPr>
          <p:cNvSpPr/>
          <p:nvPr/>
        </p:nvSpPr>
        <p:spPr>
          <a:xfrm>
            <a:off x="3273136" y="4360723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D4380-A961-6464-3298-CC777380A610}"/>
              </a:ext>
            </a:extLst>
          </p:cNvPr>
          <p:cNvSpPr/>
          <p:nvPr/>
        </p:nvSpPr>
        <p:spPr>
          <a:xfrm>
            <a:off x="7441483" y="4360723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AD5C1-4CE0-2309-3752-1B631DA3577D}"/>
              </a:ext>
            </a:extLst>
          </p:cNvPr>
          <p:cNvSpPr/>
          <p:nvPr/>
        </p:nvSpPr>
        <p:spPr>
          <a:xfrm>
            <a:off x="5353190" y="2078842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975B3-1FDF-97D8-16E0-D4835B26D50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384964" y="4927028"/>
            <a:ext cx="3056519" cy="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23BE1-C031-D24C-DE9F-2FEE24713855}"/>
              </a:ext>
            </a:extLst>
          </p:cNvPr>
          <p:cNvCxnSpPr>
            <a:cxnSpLocks/>
          </p:cNvCxnSpPr>
          <p:nvPr/>
        </p:nvCxnSpPr>
        <p:spPr>
          <a:xfrm flipV="1">
            <a:off x="3837289" y="3045584"/>
            <a:ext cx="1686963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708F8-662B-1456-55CD-E88BF635EDB0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302195" y="3045584"/>
            <a:ext cx="1695202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2B96A-154F-8728-6802-CBD57B74981A}"/>
              </a:ext>
            </a:extLst>
          </p:cNvPr>
          <p:cNvSpPr txBox="1"/>
          <p:nvPr/>
        </p:nvSpPr>
        <p:spPr>
          <a:xfrm>
            <a:off x="2720428" y="756714"/>
            <a:ext cx="637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15662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01FE24-3DAA-994B-C939-E6CE46714BA1}"/>
              </a:ext>
            </a:extLst>
          </p:cNvPr>
          <p:cNvSpPr/>
          <p:nvPr/>
        </p:nvSpPr>
        <p:spPr>
          <a:xfrm>
            <a:off x="3273136" y="4360723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D4380-A961-6464-3298-CC777380A610}"/>
              </a:ext>
            </a:extLst>
          </p:cNvPr>
          <p:cNvSpPr/>
          <p:nvPr/>
        </p:nvSpPr>
        <p:spPr>
          <a:xfrm>
            <a:off x="7441483" y="4360723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AD5C1-4CE0-2309-3752-1B631DA3577D}"/>
              </a:ext>
            </a:extLst>
          </p:cNvPr>
          <p:cNvSpPr/>
          <p:nvPr/>
        </p:nvSpPr>
        <p:spPr>
          <a:xfrm>
            <a:off x="5353190" y="2078842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975B3-1FDF-97D8-16E0-D4835B26D50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384964" y="4927028"/>
            <a:ext cx="3056519" cy="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23BE1-C031-D24C-DE9F-2FEE24713855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3829050" y="3045584"/>
            <a:ext cx="1686963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708F8-662B-1456-55CD-E88BF635EDB0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6302195" y="3045584"/>
            <a:ext cx="1695202" cy="131513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2B96A-154F-8728-6802-CBD57B74981A}"/>
              </a:ext>
            </a:extLst>
          </p:cNvPr>
          <p:cNvSpPr txBox="1"/>
          <p:nvPr/>
        </p:nvSpPr>
        <p:spPr>
          <a:xfrm>
            <a:off x="2720428" y="759389"/>
            <a:ext cx="637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EC89B-31EE-BA6F-C97D-1F3C48CA13AD}"/>
              </a:ext>
            </a:extLst>
          </p:cNvPr>
          <p:cNvSpPr txBox="1"/>
          <p:nvPr/>
        </p:nvSpPr>
        <p:spPr>
          <a:xfrm>
            <a:off x="663426" y="5683112"/>
            <a:ext cx="1049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We can’t handle loops (think temporal paradoxes in Star Trek). Sometimes we can remove them by unrolling in time, but that is a different topic.</a:t>
            </a:r>
          </a:p>
        </p:txBody>
      </p:sp>
    </p:spTree>
    <p:extLst>
      <p:ext uri="{BB962C8B-B14F-4D97-AF65-F5344CB8AC3E}">
        <p14:creationId xmlns:p14="http://schemas.microsoft.com/office/powerpoint/2010/main" val="2939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01FE24-3DAA-994B-C939-E6CE46714BA1}"/>
              </a:ext>
            </a:extLst>
          </p:cNvPr>
          <p:cNvSpPr/>
          <p:nvPr/>
        </p:nvSpPr>
        <p:spPr>
          <a:xfrm>
            <a:off x="6653647" y="5566074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2D4380-A961-6464-3298-CC777380A610}"/>
              </a:ext>
            </a:extLst>
          </p:cNvPr>
          <p:cNvSpPr/>
          <p:nvPr/>
        </p:nvSpPr>
        <p:spPr>
          <a:xfrm>
            <a:off x="10809471" y="5566074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CAD5C1-4CE0-2309-3752-1B631DA3577D}"/>
              </a:ext>
            </a:extLst>
          </p:cNvPr>
          <p:cNvSpPr/>
          <p:nvPr/>
        </p:nvSpPr>
        <p:spPr>
          <a:xfrm>
            <a:off x="8731559" y="261755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B975B3-1FDF-97D8-16E0-D4835B26D50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765475" y="6132379"/>
            <a:ext cx="3043996" cy="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23BE1-C031-D24C-DE9F-2FEE24713855}"/>
              </a:ext>
            </a:extLst>
          </p:cNvPr>
          <p:cNvCxnSpPr>
            <a:cxnSpLocks/>
            <a:stCxn id="6" idx="2"/>
            <a:endCxn id="10" idx="7"/>
          </p:cNvCxnSpPr>
          <p:nvPr/>
        </p:nvCxnSpPr>
        <p:spPr>
          <a:xfrm flipH="1">
            <a:off x="7743569" y="828060"/>
            <a:ext cx="987990" cy="833578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708F8-662B-1456-55CD-E88BF635EDB0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9843387" y="828060"/>
            <a:ext cx="1128907" cy="72415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2B96A-154F-8728-6802-CBD57B74981A}"/>
              </a:ext>
            </a:extLst>
          </p:cNvPr>
          <p:cNvSpPr txBox="1"/>
          <p:nvPr/>
        </p:nvSpPr>
        <p:spPr>
          <a:xfrm>
            <a:off x="438868" y="1254684"/>
            <a:ext cx="5272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Multi-Stage Simpson’s Paradox Machine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D68C50-5DD5-846A-346A-A022446A00CB}"/>
              </a:ext>
            </a:extLst>
          </p:cNvPr>
          <p:cNvSpPr/>
          <p:nvPr/>
        </p:nvSpPr>
        <p:spPr>
          <a:xfrm>
            <a:off x="6454360" y="1495771"/>
            <a:ext cx="1510402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Z3b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5D0482-C816-63E6-3C04-EAEA19D172CB}"/>
              </a:ext>
            </a:extLst>
          </p:cNvPr>
          <p:cNvSpPr/>
          <p:nvPr/>
        </p:nvSpPr>
        <p:spPr>
          <a:xfrm>
            <a:off x="10809471" y="1386352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E6E362-A3CF-0F89-29D8-BC0C9262610A}"/>
              </a:ext>
            </a:extLst>
          </p:cNvPr>
          <p:cNvSpPr/>
          <p:nvPr/>
        </p:nvSpPr>
        <p:spPr>
          <a:xfrm>
            <a:off x="6454360" y="3298631"/>
            <a:ext cx="1510402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Z5b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77BD5-3B60-E93C-F83E-474B187A241C}"/>
              </a:ext>
            </a:extLst>
          </p:cNvPr>
          <p:cNvSpPr/>
          <p:nvPr/>
        </p:nvSpPr>
        <p:spPr>
          <a:xfrm>
            <a:off x="10809471" y="3310725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EA68F6-2329-577E-2598-274E8509CC7B}"/>
              </a:ext>
            </a:extLst>
          </p:cNvPr>
          <p:cNvSpPr/>
          <p:nvPr/>
        </p:nvSpPr>
        <p:spPr>
          <a:xfrm>
            <a:off x="8731559" y="2106800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2D21C-FF06-51D0-17DF-BC506BA6AF5D}"/>
              </a:ext>
            </a:extLst>
          </p:cNvPr>
          <p:cNvSpPr/>
          <p:nvPr/>
        </p:nvSpPr>
        <p:spPr>
          <a:xfrm>
            <a:off x="8731559" y="4022503"/>
            <a:ext cx="1111828" cy="11326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FB06DA-AA15-FF30-6C38-DA47B51F3345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7209561" y="2628380"/>
            <a:ext cx="0" cy="670251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730935-1A09-0F0B-8DA9-593850D84202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>
            <a:off x="7209561" y="4431240"/>
            <a:ext cx="0" cy="1134834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FD4CFD-A52F-9E60-502C-09189286E86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1365385" y="2518961"/>
            <a:ext cx="0" cy="791764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757A-C361-ADAA-5DA9-69E0E5D04358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11365385" y="4443334"/>
            <a:ext cx="0" cy="1122740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E78AE0-C628-C4AF-3D7C-58B8E05F8F1D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7964762" y="2062076"/>
            <a:ext cx="766797" cy="611029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9C5281-5D34-ED37-2C94-342F0AC26AB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964762" y="3864936"/>
            <a:ext cx="766797" cy="505661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406D97-C04A-79FF-C4DB-D140D451E91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843387" y="3877030"/>
            <a:ext cx="966084" cy="566304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078B1-EC0F-70D1-02B2-2D06D49939FB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>
            <a:off x="9843387" y="1952657"/>
            <a:ext cx="966084" cy="720448"/>
          </a:xfrm>
          <a:prstGeom prst="straightConnector1">
            <a:avLst/>
          </a:prstGeom>
          <a:ln w="7302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0EA53-B951-73A2-FD0F-1E9DE2393A6F}"/>
              </a:ext>
            </a:extLst>
          </p:cNvPr>
          <p:cNvSpPr txBox="1"/>
          <p:nvPr/>
        </p:nvSpPr>
        <p:spPr>
          <a:xfrm rot="5400000">
            <a:off x="8965265" y="5038495"/>
            <a:ext cx="111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374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Multi-Stage Simpson’s Paradox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Feedback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Simpson’s Paradox Machine</dc:title>
  <dc:creator>Robert Horton</dc:creator>
  <cp:lastModifiedBy>Robert Horton</cp:lastModifiedBy>
  <cp:revision>4</cp:revision>
  <cp:lastPrinted>2023-07-19T17:44:21Z</cp:lastPrinted>
  <dcterms:created xsi:type="dcterms:W3CDTF">2023-07-18T21:32:46Z</dcterms:created>
  <dcterms:modified xsi:type="dcterms:W3CDTF">2023-07-19T17:45:28Z</dcterms:modified>
</cp:coreProperties>
</file>