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1107000" y="812520"/>
            <a:ext cx="5345280" cy="4008960"/>
          </a:xfrm>
          <a:prstGeom prst="rect">
            <a:avLst/>
          </a:prstGeom>
          <a:noFill/>
          <a:ln w="0">
            <a:noFill/>
          </a:ln>
        </p:spPr>
        <p:txBody>
          <a:bodyPr lIns="0" rIns="0" tIns="0" bIns="0" anchor="ctr" anchorCtr="1">
            <a:noAutofit/>
          </a:bodyPr>
          <a:p>
            <a:pPr algn="ctr">
              <a:lnSpc>
                <a:spcPct val="150000"/>
              </a:lnSpc>
            </a:pPr>
            <a:r>
              <a:rPr b="1" lang="en-US" sz="2700" spc="-1" strike="noStrike">
                <a:solidFill>
                  <a:srgbClr val="ffffff"/>
                </a:solidFill>
                <a:latin typeface="Source Sans Pro Black"/>
              </a:rPr>
              <a:t>Click to move the slide</a:t>
            </a:r>
            <a:endParaRPr b="1" lang="en-US" sz="2700" spc="-1" strike="noStrike">
              <a:solidFill>
                <a:srgbClr val="ffffff"/>
              </a:solidFill>
              <a:latin typeface="Source Sans Pro Black"/>
            </a:endParaRPr>
          </a:p>
        </p:txBody>
      </p:sp>
      <p:sp>
        <p:nvSpPr>
          <p:cNvPr id="2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2c3e50"/>
                </a:solidFill>
                <a:latin typeface="Source Sans Pro"/>
              </a:rPr>
              <a:t>Click to edit the notes format</a:t>
            </a:r>
            <a:endParaRPr b="0" lang="en-US" sz="2000" spc="-1" strike="noStrike">
              <a:solidFill>
                <a:srgbClr val="2c3e50"/>
              </a:solidFill>
              <a:latin typeface="Source Sans Pro"/>
            </a:endParaRPr>
          </a:p>
        </p:txBody>
      </p:sp>
      <p:sp>
        <p:nvSpPr>
          <p:cNvPr id="252" name="PlaceHolder 3"/>
          <p:cNvSpPr>
            <a:spLocks noGrp="1"/>
          </p:cNvSpPr>
          <p:nvPr>
            <p:ph type="hdr"/>
          </p:nvPr>
        </p:nvSpPr>
        <p:spPr>
          <a:xfrm>
            <a:off x="0" y="0"/>
            <a:ext cx="3280680" cy="534240"/>
          </a:xfrm>
          <a:prstGeom prst="rect">
            <a:avLst/>
          </a:prstGeom>
          <a:noFill/>
          <a:ln w="72000">
            <a:noFill/>
          </a:ln>
        </p:spPr>
        <p:txBody>
          <a:bodyPr lIns="0" rIns="0" tIns="0" bIns="0" anchor="t">
            <a:noAutofit/>
          </a:bodyPr>
          <a:p>
            <a:pPr indent="0">
              <a:buNone/>
            </a:pPr>
            <a:r>
              <a:rPr b="1" lang="en-US" sz="1400" spc="-1" strike="noStrike">
                <a:solidFill>
                  <a:srgbClr val="000000"/>
                </a:solidFill>
                <a:latin typeface="Source Sans Pro Black"/>
              </a:rPr>
              <a:t>&lt;header&gt;</a:t>
            </a:r>
            <a:endParaRPr b="1" lang="en-US" sz="1400" spc="-1" strike="noStrike">
              <a:solidFill>
                <a:srgbClr val="000000"/>
              </a:solidFill>
              <a:latin typeface="Source Sans Pro Black"/>
            </a:endParaRPr>
          </a:p>
        </p:txBody>
      </p:sp>
      <p:sp>
        <p:nvSpPr>
          <p:cNvPr id="253" name="PlaceHolder 4"/>
          <p:cNvSpPr>
            <a:spLocks noGrp="1"/>
          </p:cNvSpPr>
          <p:nvPr>
            <p:ph type="dt" idx="15"/>
          </p:nvPr>
        </p:nvSpPr>
        <p:spPr>
          <a:xfrm>
            <a:off x="4278960" y="0"/>
            <a:ext cx="3280680" cy="534240"/>
          </a:xfrm>
          <a:prstGeom prst="rect">
            <a:avLst/>
          </a:prstGeom>
          <a:noFill/>
          <a:ln w="72000">
            <a:noFill/>
          </a:ln>
        </p:spPr>
        <p:txBody>
          <a:bodyPr lIns="0" rIns="0" tIns="0" bIns="0" anchor="t">
            <a:noAutofit/>
          </a:bodyPr>
          <a:lstStyle>
            <a:lvl1pPr indent="0" algn="r">
              <a:buNone/>
              <a:defRPr b="1" lang="en-US" sz="1400" spc="-1" strike="noStrike">
                <a:solidFill>
                  <a:srgbClr val="000000"/>
                </a:solidFill>
                <a:latin typeface="Source Sans Pro Black"/>
              </a:defRPr>
            </a:lvl1pPr>
          </a:lstStyle>
          <a:p>
            <a:pPr indent="0" algn="r">
              <a:buNone/>
            </a:pPr>
            <a:r>
              <a:rPr b="1" lang="en-US" sz="1400" spc="-1" strike="noStrike">
                <a:solidFill>
                  <a:srgbClr val="000000"/>
                </a:solidFill>
                <a:latin typeface="Source Sans Pro Black"/>
              </a:rPr>
              <a:t>&lt;date/time&gt;</a:t>
            </a:r>
            <a:endParaRPr b="1" lang="en-US" sz="1400" spc="-1" strike="noStrike">
              <a:solidFill>
                <a:srgbClr val="000000"/>
              </a:solidFill>
              <a:latin typeface="Source Sans Pro Black"/>
            </a:endParaRPr>
          </a:p>
        </p:txBody>
      </p:sp>
      <p:sp>
        <p:nvSpPr>
          <p:cNvPr id="254" name="PlaceHolder 5"/>
          <p:cNvSpPr>
            <a:spLocks noGrp="1"/>
          </p:cNvSpPr>
          <p:nvPr>
            <p:ph type="ftr" idx="16"/>
          </p:nvPr>
        </p:nvSpPr>
        <p:spPr>
          <a:xfrm>
            <a:off x="0" y="10157400"/>
            <a:ext cx="3280680" cy="534240"/>
          </a:xfrm>
          <a:prstGeom prst="rect">
            <a:avLst/>
          </a:prstGeom>
          <a:noFill/>
          <a:ln w="72000">
            <a:noFill/>
          </a:ln>
        </p:spPr>
        <p:txBody>
          <a:bodyPr lIns="0" rIns="0" tIns="0" bIns="0" anchor="b">
            <a:noAutofit/>
          </a:bodyPr>
          <a:lstStyle>
            <a:lvl1pPr indent="0">
              <a:buNone/>
              <a:defRPr b="1" lang="en-US" sz="1400" spc="-1" strike="noStrike">
                <a:solidFill>
                  <a:srgbClr val="000000"/>
                </a:solidFill>
                <a:latin typeface="Source Sans Pro Black"/>
              </a:defRPr>
            </a:lvl1pPr>
          </a:lstStyle>
          <a:p>
            <a:pPr indent="0">
              <a:buNone/>
            </a:pPr>
            <a:r>
              <a:rPr b="1" lang="en-US" sz="1400" spc="-1" strike="noStrike">
                <a:solidFill>
                  <a:srgbClr val="000000"/>
                </a:solidFill>
                <a:latin typeface="Source Sans Pro Black"/>
              </a:rPr>
              <a:t>&lt;footer&gt;</a:t>
            </a:r>
            <a:endParaRPr b="1" lang="en-US" sz="1400" spc="-1" strike="noStrike">
              <a:solidFill>
                <a:srgbClr val="000000"/>
              </a:solidFill>
              <a:latin typeface="Source Sans Pro Black"/>
            </a:endParaRPr>
          </a:p>
        </p:txBody>
      </p:sp>
      <p:sp>
        <p:nvSpPr>
          <p:cNvPr id="255" name="PlaceHolder 6"/>
          <p:cNvSpPr>
            <a:spLocks noGrp="1"/>
          </p:cNvSpPr>
          <p:nvPr>
            <p:ph type="sldNum" idx="17"/>
          </p:nvPr>
        </p:nvSpPr>
        <p:spPr>
          <a:xfrm>
            <a:off x="4278960" y="10157400"/>
            <a:ext cx="3280680" cy="534240"/>
          </a:xfrm>
          <a:prstGeom prst="rect">
            <a:avLst/>
          </a:prstGeom>
          <a:noFill/>
          <a:ln w="72000">
            <a:noFill/>
          </a:ln>
        </p:spPr>
        <p:txBody>
          <a:bodyPr lIns="0" rIns="0" tIns="0" bIns="0" anchor="b">
            <a:noAutofit/>
          </a:bodyPr>
          <a:lstStyle>
            <a:lvl1pPr indent="0" algn="r">
              <a:buNone/>
              <a:defRPr b="1" lang="en-US" sz="1400" spc="-1" strike="noStrike">
                <a:solidFill>
                  <a:srgbClr val="000000"/>
                </a:solidFill>
                <a:latin typeface="Source Sans Pro Black"/>
              </a:defRPr>
            </a:lvl1pPr>
          </a:lstStyle>
          <a:p>
            <a:pPr indent="0" algn="r">
              <a:buNone/>
            </a:pPr>
            <a:fld id="{8BE41DC5-D49F-48BD-A970-2612363399AF}" type="slidenum">
              <a:rPr b="1" lang="en-US" sz="1400" spc="-1" strike="noStrike">
                <a:solidFill>
                  <a:srgbClr val="000000"/>
                </a:solidFill>
                <a:latin typeface="Source Sans Pro Black"/>
              </a:rPr>
              <a:t>&lt;number&gt;</a:t>
            </a:fld>
            <a:endParaRPr b="1" lang="en-US" sz="1400" spc="-1" strike="noStrike">
              <a:solidFill>
                <a:srgbClr val="000000"/>
              </a:solidFill>
              <a:latin typeface="Source Sans Pro Black"/>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756000" y="1336320"/>
            <a:ext cx="6047640" cy="3608280"/>
          </a:xfrm>
          <a:prstGeom prst="rect">
            <a:avLst/>
          </a:prstGeom>
          <a:ln w="0">
            <a:noFill/>
          </a:ln>
        </p:spPr>
      </p:sp>
      <p:sp>
        <p:nvSpPr>
          <p:cNvPr id="382"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878c97"/>
                </a:solidFill>
                <a:latin typeface="Arial"/>
              </a:rPr>
              <a:t>Glass-box models are models that are interpretable due to their structure. Examples include </a:t>
            </a:r>
            <a:r>
              <a:rPr b="0" lang="en-US" sz="2000" spc="-1" strike="noStrike">
                <a:solidFill>
                  <a:srgbClr val="000000"/>
                </a:solidFill>
                <a:latin typeface="Arial"/>
              </a:rPr>
              <a:t>linear models, rule lists, generalized additive models, and GA</a:t>
            </a:r>
            <a:r>
              <a:rPr b="0" lang="en-US" sz="2000" spc="-1" strike="noStrike" baseline="30000">
                <a:solidFill>
                  <a:srgbClr val="000000"/>
                </a:solidFill>
                <a:latin typeface="Arial"/>
              </a:rPr>
              <a:t>2</a:t>
            </a:r>
            <a:r>
              <a:rPr b="0" lang="en-US" sz="2000" spc="-1" strike="noStrike">
                <a:solidFill>
                  <a:srgbClr val="000000"/>
                </a:solidFill>
                <a:latin typeface="Arial"/>
              </a:rPr>
              <a:t>Ms (EBMs).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878c97"/>
                </a:solidFill>
                <a:latin typeface="Arial"/>
              </a:rPr>
              <a:t>EBMs rival the prediction abilities of the best full-complexity models such as random forests and gradient boosting machines, while being highly interpretable.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878c97"/>
                </a:solidFill>
                <a:latin typeface="Arial"/>
              </a:rPr>
              <a:t>An EBM model consists of a constant term, arbitrary functions of individual features, and functions of feature pairs.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383" name="PlaceHolder 3"/>
          <p:cNvSpPr>
            <a:spLocks noGrp="1"/>
          </p:cNvSpPr>
          <p:nvPr>
            <p:ph type="sldNum" idx="19"/>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AE6A6126-B8F8-4852-A953-1769F6B5163D}"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756000" y="1336320"/>
            <a:ext cx="6047640" cy="3608280"/>
          </a:xfrm>
          <a:prstGeom prst="rect">
            <a:avLst/>
          </a:prstGeom>
          <a:ln w="0">
            <a:noFill/>
          </a:ln>
        </p:spPr>
      </p:sp>
      <p:sp>
        <p:nvSpPr>
          <p:cNvPr id="385"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EBM models are easy to interpret:</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EBM algorithm found median temperature to be the most important feature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Furthermore, EBM found that a temperature that is too low or too high predicts a higher likelihood of ventilation, while having a normal temperature lowers the predicted likelihood of ventilation.</a:t>
            </a:r>
            <a:endParaRPr b="0" lang="en-US" sz="2000" spc="-1" strike="noStrike">
              <a:solidFill>
                <a:srgbClr val="000000"/>
              </a:solidFill>
              <a:latin typeface="Arial"/>
            </a:endParaRPr>
          </a:p>
        </p:txBody>
      </p:sp>
      <p:sp>
        <p:nvSpPr>
          <p:cNvPr id="386" name="PlaceHolder 3"/>
          <p:cNvSpPr>
            <a:spLocks noGrp="1"/>
          </p:cNvSpPr>
          <p:nvPr>
            <p:ph type="sldNum" idx="20"/>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1E41DD40-699A-4536-B172-219A933B764C}"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756000" y="1336320"/>
            <a:ext cx="6047640" cy="3608280"/>
          </a:xfrm>
          <a:prstGeom prst="rect">
            <a:avLst/>
          </a:prstGeom>
          <a:ln w="0">
            <a:noFill/>
          </a:ln>
        </p:spPr>
      </p:sp>
      <p:sp>
        <p:nvSpPr>
          <p:cNvPr id="388"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EBMs can help us better understand our data.</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model shows that if marital_status is Unknown or missing, it tends to predict a higher chance of ventilation. This may be because patients in imminent need of ventilation coming into the ER are too sick to provide their marital status.</a:t>
            </a:r>
            <a:endParaRPr b="0" lang="en-US" sz="2000" spc="-1" strike="noStrike">
              <a:solidFill>
                <a:srgbClr val="000000"/>
              </a:solidFill>
              <a:latin typeface="Arial"/>
            </a:endParaRPr>
          </a:p>
        </p:txBody>
      </p:sp>
      <p:sp>
        <p:nvSpPr>
          <p:cNvPr id="389" name="PlaceHolder 3"/>
          <p:cNvSpPr>
            <a:spLocks noGrp="1"/>
          </p:cNvSpPr>
          <p:nvPr>
            <p:ph type="sldNum" idx="21"/>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20E4F116-8188-4DF0-A206-98C77B542DF9}"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756000" y="1336320"/>
            <a:ext cx="6047640" cy="3608280"/>
          </a:xfrm>
          <a:prstGeom prst="rect">
            <a:avLst/>
          </a:prstGeom>
          <a:ln w="0">
            <a:noFill/>
          </a:ln>
        </p:spPr>
      </p:sp>
      <p:sp>
        <p:nvSpPr>
          <p:cNvPr id="391"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EBMs can help us better understand our data.</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model shows that if marital_status is Unknown or missing, it tends to predict a higher chance of ventilation. This may be because patients in imminent need of ventilation coming into the ER are too sick to provide their marital status.</a:t>
            </a:r>
            <a:endParaRPr b="0" lang="en-US" sz="2000" spc="-1" strike="noStrike">
              <a:solidFill>
                <a:srgbClr val="000000"/>
              </a:solidFill>
              <a:latin typeface="Arial"/>
            </a:endParaRPr>
          </a:p>
        </p:txBody>
      </p:sp>
      <p:sp>
        <p:nvSpPr>
          <p:cNvPr id="392" name="PlaceHolder 3"/>
          <p:cNvSpPr>
            <a:spLocks noGrp="1"/>
          </p:cNvSpPr>
          <p:nvPr>
            <p:ph type="sldNum" idx="22"/>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94AF205B-DD63-4F5A-9DD5-AC0DF5506300}"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756000" y="1336320"/>
            <a:ext cx="6047640" cy="3608280"/>
          </a:xfrm>
          <a:prstGeom prst="rect">
            <a:avLst/>
          </a:prstGeom>
          <a:ln w="0">
            <a:noFill/>
          </a:ln>
        </p:spPr>
      </p:sp>
      <p:sp>
        <p:nvSpPr>
          <p:cNvPr id="394"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EBMs can help us better understand our data.</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model shows that if marital_status is Unknown or missing, it tends to predict a higher chance of ventilation. This may be because patients in imminent need of ventilation coming into the ER are too sick to provide their marital status.</a:t>
            </a:r>
            <a:endParaRPr b="0" lang="en-US" sz="2000" spc="-1" strike="noStrike">
              <a:solidFill>
                <a:srgbClr val="000000"/>
              </a:solidFill>
              <a:latin typeface="Arial"/>
            </a:endParaRPr>
          </a:p>
        </p:txBody>
      </p:sp>
      <p:sp>
        <p:nvSpPr>
          <p:cNvPr id="395" name="PlaceHolder 3"/>
          <p:cNvSpPr>
            <a:spLocks noGrp="1"/>
          </p:cNvSpPr>
          <p:nvPr>
            <p:ph type="sldNum" idx="23"/>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729077FA-D0A5-4AEB-818B-F0F2BA881432}"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756000" y="1336320"/>
            <a:ext cx="6047640" cy="3608280"/>
          </a:xfrm>
          <a:prstGeom prst="rect">
            <a:avLst/>
          </a:prstGeom>
          <a:ln w="0">
            <a:noFill/>
          </a:ln>
        </p:spPr>
      </p:sp>
      <p:sp>
        <p:nvSpPr>
          <p:cNvPr id="397"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EBMs can help us better understand our data.</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model shows that if marital_status is Unknown or missing, it tends to predict a higher chance of ventilation. This may be because patients in imminent need of ventilation coming into the ER are too sick to provide their marital status.</a:t>
            </a:r>
            <a:endParaRPr b="0" lang="en-US" sz="2000" spc="-1" strike="noStrike">
              <a:solidFill>
                <a:srgbClr val="000000"/>
              </a:solidFill>
              <a:latin typeface="Arial"/>
            </a:endParaRPr>
          </a:p>
        </p:txBody>
      </p:sp>
      <p:sp>
        <p:nvSpPr>
          <p:cNvPr id="398" name="PlaceHolder 3"/>
          <p:cNvSpPr>
            <a:spLocks noGrp="1"/>
          </p:cNvSpPr>
          <p:nvPr>
            <p:ph type="sldNum" idx="24"/>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1ABB148C-7602-451E-8892-D2E2565420D4}"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107000" y="812520"/>
            <a:ext cx="5345280" cy="4008960"/>
          </a:xfrm>
          <a:prstGeom prst="rect">
            <a:avLst/>
          </a:prstGeom>
          <a:ln w="0">
            <a:noFill/>
          </a:ln>
        </p:spPr>
      </p:sp>
      <p:sp>
        <p:nvSpPr>
          <p:cNvPr id="3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endParaRPr b="0" lang="en-US" sz="2000" spc="-1" strike="noStrike">
              <a:solidFill>
                <a:srgbClr val="000000"/>
              </a:solidFill>
              <a:latin typeface="Source Sans Pro"/>
            </a:endParaRPr>
          </a:p>
          <a:p>
            <a:pPr marL="216000" indent="0">
              <a:buNone/>
            </a:pPr>
            <a:endParaRPr b="0" lang="en-US" sz="2000" spc="-1" strike="noStrike">
              <a:solidFill>
                <a:srgbClr val="000000"/>
              </a:solidFill>
              <a:latin typeface="Source Sans Pro"/>
            </a:endParaRPr>
          </a:p>
          <a:p>
            <a:pPr marL="216000" indent="0">
              <a:buNone/>
            </a:pPr>
            <a:r>
              <a:rPr b="0" lang="en-US" sz="2000" spc="-1" strike="noStrike">
                <a:solidFill>
                  <a:srgbClr val="000000"/>
                </a:solidFill>
                <a:latin typeface="Source Sans Pro"/>
              </a:rPr>
              <a:t>https://online.hbs.edu/blog/post/descriptive-analytics</a:t>
            </a:r>
            <a:endParaRPr b="0" lang="en-US" sz="2000" spc="-1" strike="noStrike">
              <a:solidFill>
                <a:srgbClr val="000000"/>
              </a:solidFill>
              <a:latin typeface="Source Sans Pro"/>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756000" y="1336320"/>
            <a:ext cx="6047640" cy="3608280"/>
          </a:xfrm>
          <a:prstGeom prst="rect">
            <a:avLst/>
          </a:prstGeom>
          <a:ln w="0">
            <a:noFill/>
          </a:ln>
        </p:spPr>
      </p:sp>
      <p:sp>
        <p:nvSpPr>
          <p:cNvPr id="379" name="PlaceHolder 2"/>
          <p:cNvSpPr>
            <a:spLocks noGrp="1"/>
          </p:cNvSpPr>
          <p:nvPr>
            <p:ph type="body"/>
          </p:nvPr>
        </p:nvSpPr>
        <p:spPr>
          <a:xfrm>
            <a:off x="756000" y="5145480"/>
            <a:ext cx="6047640" cy="420948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In this slide, we can see all the Entities in Synthea. The Yellow attributes are primary keys in each table and the blue ones are the foreign keys for defining relationships between the tables. With this information, you can draw its ERD (Entity-Relationship Diagram). Note that some tables are fine without any primary key, as no other table is referring to them [they are the many-side of the relationships] -- e.g., Medication table.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Note that CODE columns (in green) usually map to standard clinical vocabularies or ontologies such as SNOMED or ICD10. These tables are "denormalized" in that the code descriptions are copied into the tables, so you don't need to look them up every time. The downside of this denormalization is that the description for a given code is repeated each time the code appears, and it is possible for multiple descriptions to be stored for a code.</a:t>
            </a:r>
            <a:endParaRPr b="0" lang="en-US" sz="2000" spc="-1" strike="noStrike">
              <a:solidFill>
                <a:srgbClr val="000000"/>
              </a:solidFill>
              <a:latin typeface="Arial"/>
            </a:endParaRPr>
          </a:p>
        </p:txBody>
      </p:sp>
      <p:sp>
        <p:nvSpPr>
          <p:cNvPr id="380" name="PlaceHolder 3"/>
          <p:cNvSpPr>
            <a:spLocks noGrp="1"/>
          </p:cNvSpPr>
          <p:nvPr>
            <p:ph type="sldNum" idx="18"/>
          </p:nvPr>
        </p:nvSpPr>
        <p:spPr>
          <a:xfrm>
            <a:off x="4282200" y="10155600"/>
            <a:ext cx="3275640" cy="5360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Source Sans Pro"/>
              </a:defRPr>
            </a:lvl1pPr>
          </a:lstStyle>
          <a:p>
            <a:pPr indent="0" algn="r">
              <a:lnSpc>
                <a:spcPct val="100000"/>
              </a:lnSpc>
              <a:buNone/>
            </a:pPr>
            <a:fld id="{EE8ED1AD-A651-4C30-A0E8-31C64E057488}" type="slidenum">
              <a:rPr b="0" lang="en-US" sz="1200" spc="-1" strike="noStrike">
                <a:solidFill>
                  <a:srgbClr val="000000"/>
                </a:solidFill>
                <a:latin typeface="Source Sans Pro"/>
              </a:rPr>
              <a:t>&lt;number&gt;</a:t>
            </a:fld>
            <a:endParaRPr b="0" lang="en-US" sz="1200" spc="-1" strike="noStrike">
              <a:solidFill>
                <a:srgbClr val="000000"/>
              </a:solidFill>
              <a:latin typeface="Source Sans Pro"/>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0"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31"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3"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34"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35"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36"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8"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39"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0"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1"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2"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3"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688F95E-93EE-4433-A0CC-FA63485C1D6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52"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EA24F15-D8BF-4C0C-8BD7-885235D1DD8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54"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EF9F4E7-947D-41A8-929F-11C68F530F3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56"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7"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06B81C6-3984-4F2F-B4EB-B7950A1C96D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02374F9-2D11-449F-9027-A3A116C3CEF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0A6340C-3078-4167-B116-BFB4FC9872C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61"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2"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3"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F6D7507-376C-40CB-B049-0C74E58246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9"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65"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6"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7"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EB40B73-8FAA-4E57-8975-E0D190CC65F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69"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0"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1"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3ACA95E-538D-414B-B6C0-1A713ECF8A2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73"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4"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B8CCA2A-5BA2-4EE8-88C8-E145413680B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76"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7"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8"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9"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E58CEF4-D58E-4E9B-BC28-9B2BE6E824B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81"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82"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83"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84"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85"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86"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511CDAE-AD2A-4950-AA56-0A421848903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9176F1A-AF9E-4D77-975E-24ADD5FD917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95"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7CCE790-92CA-455C-A3B1-CF17667D75B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97"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D1D848A-5A30-4BE7-9EEA-F0FC4F7440D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99"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00"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588C9AF-8E3E-49F4-9C23-067C59495C5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F4900AC-DCA9-4782-B155-7D7198391FE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1"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A03D6ED-7D3F-48F4-821A-4FBEC3C8714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04"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05"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06"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E964BDA-B34F-4AE3-A47A-0633218E9CC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08"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09"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10"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6C951CA-4FDA-43C6-AD58-5A06F280468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12"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13"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14"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86181CF-40D9-4664-86CE-5E448F05858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16"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17"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334DED7-F2B9-4464-B1C8-3C2DAA91926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19"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0"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1"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2"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84700B1-B40B-487A-93C3-E7C7052E901D}"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24"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5"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6"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7"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8"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29"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8D45B7C-1EA7-4540-9D18-CB7AAF1ED1B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853558E-72FA-4AC5-BC99-9BB324D3A00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36"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0BF9635-3F38-40D2-9D1A-DB52DC55372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38"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54C6CC6-171D-418A-A6A7-3140B549510C}"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3"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4"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40"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41"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A12C1D2-D580-47DA-A5C2-39A318B8846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ED400D3-D4B1-446D-9316-11045FC2484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7F528AB-45C8-4AD3-A031-02A9CA0BD3B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45"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46"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47"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024B40B-03C9-4E73-A180-D859800CD53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49"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50"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51"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C5C8681-2F2F-48F7-A541-5FFC475DAEC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53"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54"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55"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8E0533E-740A-4640-8951-F0E4168DCBA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57"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58"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6E7A53C-C115-430F-AFF3-1DED901DE44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60"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1"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2"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3"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88BF3EF8-399C-4168-B510-FC4B025D83FA}"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65"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6"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7"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8"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69"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70"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159A424-2B6F-4A50-98D4-87545902D5BA}"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74"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76"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78"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79"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83"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84"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85"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87"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88"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89"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91"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92"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93"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95"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96"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98"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99"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0"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1"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03"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4"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5"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6"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7"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8"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6C0FDE8-C065-4AE3-95A6-50C77587086A}"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15" name="PlaceHolder 2"/>
          <p:cNvSpPr>
            <a:spLocks noGrp="1"/>
          </p:cNvSpPr>
          <p:nvPr>
            <p:ph type="subTitle"/>
          </p:nvPr>
        </p:nvSpPr>
        <p:spPr>
          <a:xfrm>
            <a:off x="503640" y="132624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167A3DD-77F3-46CA-954D-24614709EFF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17" name="PlaceHolder 2"/>
          <p:cNvSpPr>
            <a:spLocks noGrp="1"/>
          </p:cNvSpPr>
          <p:nvPr>
            <p:ph/>
          </p:nvPr>
        </p:nvSpPr>
        <p:spPr>
          <a:xfrm>
            <a:off x="503640" y="1326240"/>
            <a:ext cx="907164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571D692-63D8-4615-B250-E2294A4E686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19"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20"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E8E490B-431E-4C0A-B867-21D9818E22B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3601EC4-C8CF-41FE-83FD-8D39229EA58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50364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22CE952-4EDA-4132-AEAA-D15E9BA219F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24"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25"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26"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5681BBD-9A70-4D3D-AFAF-871DF265D44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28"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29"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30"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C56F945B-761F-45B7-B6B8-52C22DD7C1F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32"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33"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34"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7DDD692-F44E-42DD-A584-84B70175794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18"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19" name="PlaceHolder 3"/>
          <p:cNvSpPr>
            <a:spLocks noGrp="1"/>
          </p:cNvSpPr>
          <p:nvPr>
            <p:ph/>
          </p:nvPr>
        </p:nvSpPr>
        <p:spPr>
          <a:xfrm>
            <a:off x="515232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0"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36" name="PlaceHolder 2"/>
          <p:cNvSpPr>
            <a:spLocks noGrp="1"/>
          </p:cNvSpPr>
          <p:nvPr>
            <p:ph/>
          </p:nvPr>
        </p:nvSpPr>
        <p:spPr>
          <a:xfrm>
            <a:off x="503640" y="132624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37" name="PlaceHolder 3"/>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B9B8A7C-E55D-4A51-94A3-EFF0F37792B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39"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0"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1" name="PlaceHolder 4"/>
          <p:cNvSpPr>
            <a:spLocks noGrp="1"/>
          </p:cNvSpPr>
          <p:nvPr>
            <p:ph/>
          </p:nvPr>
        </p:nvSpPr>
        <p:spPr>
          <a:xfrm>
            <a:off x="50364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2" name="PlaceHolder 5"/>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28C63BBF-B699-42BF-9E65-6AEFCF51A1BF}"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44"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5"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6"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7"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8"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9"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7095E122-AD77-42D4-90D5-731BF6E583BD}"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2" name="PlaceHolder 2"/>
          <p:cNvSpPr>
            <a:spLocks noGrp="1"/>
          </p:cNvSpPr>
          <p:nvPr>
            <p:ph/>
          </p:nvPr>
        </p:nvSpPr>
        <p:spPr>
          <a:xfrm>
            <a:off x="503640" y="1326240"/>
            <a:ext cx="4426920" cy="328824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3"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4" name="PlaceHolder 4"/>
          <p:cNvSpPr>
            <a:spLocks noGrp="1"/>
          </p:cNvSpPr>
          <p:nvPr>
            <p:ph/>
          </p:nvPr>
        </p:nvSpPr>
        <p:spPr>
          <a:xfrm>
            <a:off x="5152320" y="304380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endParaRPr b="0" lang="en-US" sz="1740" spc="-1" strike="noStrike">
              <a:solidFill>
                <a:srgbClr val="000000"/>
              </a:solidFill>
              <a:latin typeface="Calibri"/>
            </a:endParaRPr>
          </a:p>
        </p:txBody>
      </p:sp>
      <p:sp>
        <p:nvSpPr>
          <p:cNvPr id="26" name="PlaceHolder 2"/>
          <p:cNvSpPr>
            <a:spLocks noGrp="1"/>
          </p:cNvSpPr>
          <p:nvPr>
            <p:ph/>
          </p:nvPr>
        </p:nvSpPr>
        <p:spPr>
          <a:xfrm>
            <a:off x="50364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7" name="PlaceHolder 3"/>
          <p:cNvSpPr>
            <a:spLocks noGrp="1"/>
          </p:cNvSpPr>
          <p:nvPr>
            <p:ph/>
          </p:nvPr>
        </p:nvSpPr>
        <p:spPr>
          <a:xfrm>
            <a:off x="5152320" y="1326240"/>
            <a:ext cx="442692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28" name="PlaceHolder 4"/>
          <p:cNvSpPr>
            <a:spLocks noGrp="1"/>
          </p:cNvSpPr>
          <p:nvPr>
            <p:ph/>
          </p:nvPr>
        </p:nvSpPr>
        <p:spPr>
          <a:xfrm>
            <a:off x="503640" y="3043800"/>
            <a:ext cx="9071640" cy="1568160"/>
          </a:xfrm>
          <a:prstGeom prst="rect">
            <a:avLst/>
          </a:prstGeom>
          <a:noFill/>
          <a:ln w="0">
            <a:noFill/>
          </a:ln>
        </p:spPr>
        <p:txBody>
          <a:bodyPr lIns="0" rIns="0" tIns="0" bIns="0" anchor="t">
            <a:normAutofit/>
          </a:bodyPr>
          <a:p>
            <a:pPr indent="0">
              <a:lnSpc>
                <a:spcPct val="90000"/>
              </a:lnSpc>
              <a:spcBef>
                <a:spcPts val="1168"/>
              </a:spcBef>
              <a:buNone/>
            </a:pPr>
            <a:endParaRPr b="0" lang="en-US" sz="231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3" name="PlaceHolder 2"/>
          <p:cNvSpPr>
            <a:spLocks noGrp="1"/>
          </p:cNvSpPr>
          <p:nvPr>
            <p:ph type="body"/>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Click to edit the outline text format</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Second Outline Level</a:t>
            </a:r>
            <a:endParaRPr b="0" lang="en-US"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Third Outline Level</a:t>
            </a:r>
            <a:endParaRPr b="0" lang="en-US"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US" sz="1500" spc="-1" strike="noStrike">
                <a:solidFill>
                  <a:srgbClr val="2c3e50"/>
                </a:solidFill>
                <a:latin typeface="Source Sans Pro"/>
              </a:rPr>
              <a:t>Fourth Outline Level</a:t>
            </a:r>
            <a:endParaRPr b="0" lang="en-US"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US" sz="1500" spc="-1" strike="noStrike">
                <a:solidFill>
                  <a:srgbClr val="2c3e50"/>
                </a:solidFill>
                <a:latin typeface="Source Sans Pro"/>
              </a:rPr>
              <a:t>Fifth Outline Level</a:t>
            </a:r>
            <a:endParaRPr b="0" lang="en-US"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US" sz="1500" spc="-1" strike="noStrike">
                <a:solidFill>
                  <a:srgbClr val="2c3e50"/>
                </a:solidFill>
                <a:latin typeface="Source Sans Pro"/>
              </a:rPr>
              <a:t>Sixth Outline Level</a:t>
            </a:r>
            <a:endParaRPr b="0" lang="en-US"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US" sz="1500" spc="-1" strike="noStrike">
                <a:solidFill>
                  <a:srgbClr val="2c3e50"/>
                </a:solidFill>
                <a:latin typeface="Source Sans Pro"/>
              </a:rPr>
              <a:t>Seventh Outline Level</a:t>
            </a:r>
            <a:endParaRPr b="0" lang="en-US" sz="1500" spc="-1" strike="noStrike">
              <a:solidFill>
                <a:srgbClr val="2c3e50"/>
              </a:solidFill>
              <a:latin typeface="Source Sans Pro"/>
            </a:endParaRPr>
          </a:p>
        </p:txBody>
      </p:sp>
      <p:sp>
        <p:nvSpPr>
          <p:cNvPr id="4" name="PlaceHolder 3"/>
          <p:cNvSpPr>
            <a:spLocks noGrp="1"/>
          </p:cNvSpPr>
          <p:nvPr>
            <p:ph type="dt" idx="1"/>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4"/>
          <p:cNvSpPr>
            <a:spLocks noGrp="1"/>
          </p:cNvSpPr>
          <p:nvPr>
            <p:ph type="ftr" idx="2"/>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fld id="{D741B1AA-2547-46FE-B5F1-4FBFD7DD4331}"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46" name="PlaceHolder 1"/>
          <p:cNvSpPr>
            <a:spLocks noGrp="1"/>
          </p:cNvSpPr>
          <p:nvPr>
            <p:ph type="title"/>
          </p:nvPr>
        </p:nvSpPr>
        <p:spPr>
          <a:xfrm>
            <a:off x="360000" y="2835000"/>
            <a:ext cx="9360000" cy="718920"/>
          </a:xfrm>
          <a:prstGeom prst="rect">
            <a:avLst/>
          </a:prstGeom>
          <a:noFill/>
          <a:ln w="0">
            <a:noFill/>
          </a:ln>
        </p:spPr>
        <p:txBody>
          <a:bodyPr lIns="0" rIns="0" tIns="0" bIns="0" anchor="ctr" anchorCtr="1">
            <a:noAutofit/>
          </a:bodyPr>
          <a:p>
            <a:pPr indent="0" algn="ctr">
              <a:lnSpc>
                <a:spcPct val="150000"/>
              </a:lnSpc>
              <a:buNone/>
            </a:pP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47" name="PlaceHolder 2"/>
          <p:cNvSpPr>
            <a:spLocks noGrp="1"/>
          </p:cNvSpPr>
          <p:nvPr>
            <p:ph type="body"/>
          </p:nvPr>
        </p:nvSpPr>
        <p:spPr>
          <a:xfrm>
            <a:off x="360000" y="3915000"/>
            <a:ext cx="9360000" cy="1485000"/>
          </a:xfrm>
          <a:prstGeom prst="rect">
            <a:avLst/>
          </a:prstGeom>
          <a:noFill/>
          <a:ln w="0">
            <a:noFill/>
          </a:ln>
        </p:spPr>
        <p:txBody>
          <a:bodyPr lIns="0" rIns="0" tIns="0" bIns="0" anchor="t">
            <a:normAutofit fontScale="75000"/>
          </a:bodyPr>
          <a:p>
            <a:pPr marL="324000" indent="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648000" indent="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972000" indent="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296000" indent="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1620000" indent="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1944000" indent="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2268000" indent="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48" name="PlaceHolder 3"/>
          <p:cNvSpPr>
            <a:spLocks noGrp="1"/>
          </p:cNvSpPr>
          <p:nvPr>
            <p:ph type="dt" idx="3"/>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49" name="PlaceHolder 4"/>
          <p:cNvSpPr>
            <a:spLocks noGrp="1"/>
          </p:cNvSpPr>
          <p:nvPr>
            <p:ph type="ftr" idx="4"/>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50" name="PlaceHolder 5"/>
          <p:cNvSpPr>
            <a:spLocks noGrp="1"/>
          </p:cNvSpPr>
          <p:nvPr>
            <p:ph type="sldNum" idx="5"/>
          </p:nvPr>
        </p:nvSpPr>
        <p:spPr>
          <a:xfrm>
            <a:off x="9180000" y="5130000"/>
            <a:ext cx="720000" cy="540000"/>
          </a:xfrm>
          <a:prstGeom prst="rect">
            <a:avLst/>
          </a:prstGeom>
          <a:noFill/>
          <a:ln w="72000">
            <a:noFill/>
          </a:ln>
        </p:spPr>
        <p:txBody>
          <a:bodyPr lIns="0" rIns="0" tIns="0" bIns="0" anchor="ctr">
            <a:noAutofit/>
          </a:bodyPr>
          <a:lstStyle>
            <a:lvl1pPr indent="0" algn="ctr">
              <a:buNone/>
              <a:defRPr b="1" lang="en-US" sz="1800" spc="-1" strike="noStrike">
                <a:solidFill>
                  <a:srgbClr val="ffffff"/>
                </a:solidFill>
                <a:latin typeface="Source Sans Pro Black"/>
              </a:defRPr>
            </a:lvl1pPr>
          </a:lstStyle>
          <a:p>
            <a:pPr indent="0" algn="ctr">
              <a:buNone/>
            </a:pPr>
            <a:fld id="{CDFFFD0C-453E-4BA8-A5B0-E4A45A835FE0}"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wrap="none" lIns="120600" rIns="120600" tIns="75600" bIns="75600" anchor="ctr">
            <a:noAutofit/>
          </a:bodyPr>
          <a:p>
            <a:pPr algn="ctr"/>
            <a:endParaRPr b="0" lang="en-US" sz="1800" spc="-1" strike="noStrike">
              <a:solidFill>
                <a:srgbClr val="2c3e50"/>
              </a:solidFill>
              <a:latin typeface="Source Sans Pro"/>
            </a:endParaRPr>
          </a:p>
        </p:txBody>
      </p:sp>
      <p:sp>
        <p:nvSpPr>
          <p:cNvPr id="8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indent="0" algn="ctr">
              <a:buNone/>
            </a:pPr>
            <a:r>
              <a:rPr b="1" lang="en-US" sz="2700" spc="-1" strike="noStrike">
                <a:solidFill>
                  <a:srgbClr val="2c3e50"/>
                </a:solidFill>
                <a:latin typeface="Source Sans Pro Black"/>
              </a:rPr>
              <a:t>Click to edit the title text format</a:t>
            </a:r>
            <a:endParaRPr b="1" lang="en-US" sz="2700" spc="-1" strike="noStrike">
              <a:solidFill>
                <a:srgbClr val="2c3e50"/>
              </a:solidFill>
              <a:latin typeface="Source Sans Pro Black"/>
            </a:endParaRPr>
          </a:p>
        </p:txBody>
      </p:sp>
      <p:sp>
        <p:nvSpPr>
          <p:cNvPr id="90" name="PlaceHolder 2"/>
          <p:cNvSpPr>
            <a:spLocks noGrp="1"/>
          </p:cNvSpPr>
          <p:nvPr>
            <p:ph type="body"/>
          </p:nvPr>
        </p:nvSpPr>
        <p:spPr>
          <a:xfrm>
            <a:off x="3420000" y="3240000"/>
            <a:ext cx="6300000" cy="1620000"/>
          </a:xfrm>
          <a:prstGeom prst="rect">
            <a:avLst/>
          </a:prstGeom>
          <a:noFill/>
          <a:ln w="0">
            <a:noFill/>
          </a:ln>
        </p:spPr>
        <p:txBody>
          <a:bodyPr lIns="0" rIns="0" tIns="0" bIns="0" anchor="t">
            <a:normAutofit fontScale="81000"/>
          </a:bodyPr>
          <a:p>
            <a:pPr marL="349920" indent="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699840" indent="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049760" indent="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399680" indent="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1749600" indent="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099520" indent="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2449440" indent="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91" name="PlaceHolder 3"/>
          <p:cNvSpPr>
            <a:spLocks noGrp="1"/>
          </p:cNvSpPr>
          <p:nvPr>
            <p:ph type="dt" idx="6"/>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92" name="PlaceHolder 4"/>
          <p:cNvSpPr>
            <a:spLocks noGrp="1"/>
          </p:cNvSpPr>
          <p:nvPr>
            <p:ph type="ftr" idx="7"/>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3" name="PlaceHolder 5"/>
          <p:cNvSpPr>
            <a:spLocks noGrp="1"/>
          </p:cNvSpPr>
          <p:nvPr>
            <p:ph type="sldNum" idx="8"/>
          </p:nvPr>
        </p:nvSpPr>
        <p:spPr>
          <a:xfrm>
            <a:off x="9180000" y="5130000"/>
            <a:ext cx="720000" cy="540000"/>
          </a:xfrm>
          <a:prstGeom prst="rect">
            <a:avLst/>
          </a:prstGeom>
          <a:noFill/>
          <a:ln w="72000">
            <a:noFill/>
          </a:ln>
        </p:spPr>
        <p:txBody>
          <a:bodyPr lIns="0" rIns="0" tIns="0" bIns="0" anchor="ctr">
            <a:noAutofit/>
          </a:bodyPr>
          <a:lstStyle>
            <a:lvl1pPr indent="0" algn="ctr">
              <a:buNone/>
              <a:defRPr b="1" lang="en-US" sz="1800" spc="-1" strike="noStrike">
                <a:solidFill>
                  <a:srgbClr val="ffffff"/>
                </a:solidFill>
                <a:latin typeface="Source Sans Pro Black"/>
              </a:defRPr>
            </a:lvl1pPr>
          </a:lstStyle>
          <a:p>
            <a:pPr indent="0" algn="ctr">
              <a:buNone/>
            </a:pPr>
            <a:fld id="{2B0CE377-B8E5-46C4-92B7-35A1675AD79B}"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dt" idx="9"/>
          </p:nvPr>
        </p:nvSpPr>
        <p:spPr>
          <a:xfrm>
            <a:off x="692640" y="5255280"/>
            <a:ext cx="2267640" cy="301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Source Sans Pro"/>
            </a:endParaRPr>
          </a:p>
        </p:txBody>
      </p:sp>
      <p:sp>
        <p:nvSpPr>
          <p:cNvPr id="131" name="PlaceHolder 2"/>
          <p:cNvSpPr>
            <a:spLocks noGrp="1"/>
          </p:cNvSpPr>
          <p:nvPr>
            <p:ph type="ftr" idx="10"/>
          </p:nvPr>
        </p:nvSpPr>
        <p:spPr>
          <a:xfrm>
            <a:off x="3338640" y="5255280"/>
            <a:ext cx="3401640" cy="301680"/>
          </a:xfrm>
          <a:prstGeom prst="rect">
            <a:avLst/>
          </a:prstGeom>
          <a:noFill/>
          <a:ln w="0">
            <a:noFill/>
          </a:ln>
        </p:spPr>
        <p:txBody>
          <a:bodyPr anchor="ctr">
            <a:noAutofit/>
          </a:bodyPr>
          <a:lstStyle>
            <a:lvl1pPr indent="0" algn="ctr">
              <a:buNone/>
              <a:defRPr b="0" lang="en-US" sz="1400" spc="-1" strike="noStrike">
                <a:solidFill>
                  <a:srgbClr val="000000"/>
                </a:solidFill>
                <a:latin typeface="Source Sans Pro"/>
              </a:defRPr>
            </a:lvl1pPr>
          </a:lstStyle>
          <a:p>
            <a:pPr indent="0" algn="ctr">
              <a:buNone/>
            </a:pPr>
            <a:r>
              <a:rPr b="0" lang="en-US" sz="1400" spc="-1" strike="noStrike">
                <a:solidFill>
                  <a:srgbClr val="000000"/>
                </a:solidFill>
                <a:latin typeface="Source Sans Pro"/>
              </a:rPr>
              <a:t>&lt;footer&gt;</a:t>
            </a:r>
            <a:endParaRPr b="0" lang="en-US" sz="1400" spc="-1" strike="noStrike">
              <a:solidFill>
                <a:srgbClr val="000000"/>
              </a:solidFill>
              <a:latin typeface="Source Sans Pro"/>
            </a:endParaRPr>
          </a:p>
        </p:txBody>
      </p:sp>
      <p:sp>
        <p:nvSpPr>
          <p:cNvPr id="132" name="PlaceHolder 3"/>
          <p:cNvSpPr>
            <a:spLocks noGrp="1"/>
          </p:cNvSpPr>
          <p:nvPr>
            <p:ph type="sldNum" idx="11"/>
          </p:nvPr>
        </p:nvSpPr>
        <p:spPr>
          <a:xfrm>
            <a:off x="7118640" y="5255280"/>
            <a:ext cx="2267640" cy="301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8CDDF117-CBBC-4C73-AE07-C3E4F3570F85}" type="slidenum">
              <a:rPr b="0" lang="en-US" sz="1200" spc="-1" strike="noStrike">
                <a:solidFill>
                  <a:srgbClr val="8b8b8b"/>
                </a:solidFill>
                <a:latin typeface="Calibri"/>
              </a:rPr>
              <a:t>&lt;number&gt;</a:t>
            </a:fld>
            <a:endParaRPr b="0" lang="en-US" sz="1200" spc="-1" strike="noStrike">
              <a:solidFill>
                <a:srgbClr val="000000"/>
              </a:solidFill>
              <a:latin typeface="Source Sans Pro"/>
            </a:endParaRPr>
          </a:p>
        </p:txBody>
      </p:sp>
      <p:sp>
        <p:nvSpPr>
          <p:cNvPr id="133" name="PlaceHolder 4"/>
          <p:cNvSpPr>
            <a:spLocks noGrp="1"/>
          </p:cNvSpPr>
          <p:nvPr>
            <p:ph type="title"/>
          </p:nvPr>
        </p:nvSpPr>
        <p:spPr>
          <a:xfrm>
            <a:off x="503640" y="226080"/>
            <a:ext cx="9071640" cy="946440"/>
          </a:xfrm>
          <a:prstGeom prst="rect">
            <a:avLst/>
          </a:prstGeom>
          <a:noFill/>
          <a:ln w="0">
            <a:noFill/>
          </a:ln>
        </p:spPr>
        <p:txBody>
          <a:bodyPr lIns="0" rIns="0" tIns="0" bIns="0" anchor="ctr">
            <a:noAutofit/>
          </a:bodyPr>
          <a:p>
            <a:pPr indent="0">
              <a:buNone/>
            </a:pPr>
            <a:r>
              <a:rPr b="0" lang="en-US" sz="1740" spc="-1" strike="noStrike">
                <a:solidFill>
                  <a:srgbClr val="000000"/>
                </a:solidFill>
                <a:latin typeface="Calibri"/>
              </a:rPr>
              <a:t>Click to edit the title text format</a:t>
            </a:r>
            <a:endParaRPr b="0" lang="en-US" sz="1740" spc="-1" strike="noStrike">
              <a:solidFill>
                <a:srgbClr val="000000"/>
              </a:solidFill>
              <a:latin typeface="Calibri"/>
            </a:endParaRPr>
          </a:p>
        </p:txBody>
      </p:sp>
      <p:sp>
        <p:nvSpPr>
          <p:cNvPr id="134" name="PlaceHolder 5"/>
          <p:cNvSpPr>
            <a:spLocks noGrp="1"/>
          </p:cNvSpPr>
          <p:nvPr>
            <p:ph type="body"/>
          </p:nvPr>
        </p:nvSpPr>
        <p:spPr>
          <a:xfrm>
            <a:off x="503640" y="1326240"/>
            <a:ext cx="9071640" cy="3288240"/>
          </a:xfrm>
          <a:prstGeom prst="rect">
            <a:avLst/>
          </a:prstGeom>
          <a:noFill/>
          <a:ln w="0">
            <a:noFill/>
          </a:ln>
        </p:spPr>
        <p:txBody>
          <a:bodyPr lIns="0" rIns="0" tIns="0" bIns="0" anchor="t">
            <a:normAutofit/>
          </a:bodyPr>
          <a:p>
            <a:pPr marL="432000" indent="-324000">
              <a:lnSpc>
                <a:spcPct val="90000"/>
              </a:lnSpc>
              <a:spcBef>
                <a:spcPts val="1168"/>
              </a:spcBef>
              <a:buClr>
                <a:srgbClr val="000000"/>
              </a:buClr>
              <a:buSzPct val="45000"/>
              <a:buFont typeface="Wingdings" charset="2"/>
              <a:buChar char=""/>
            </a:pPr>
            <a:r>
              <a:rPr b="0" lang="en-US" sz="2310" spc="-1" strike="noStrike">
                <a:solidFill>
                  <a:srgbClr val="000000"/>
                </a:solidFill>
                <a:latin typeface="Calibri"/>
              </a:rPr>
              <a:t>Click to edit the outline text format</a:t>
            </a:r>
            <a:endParaRPr b="0" lang="en-US" sz="2310" spc="-1" strike="noStrike">
              <a:solidFill>
                <a:srgbClr val="000000"/>
              </a:solidFill>
              <a:latin typeface="Calibri"/>
            </a:endParaRPr>
          </a:p>
          <a:p>
            <a:pPr lvl="1" marL="864000" indent="-324000">
              <a:lnSpc>
                <a:spcPct val="90000"/>
              </a:lnSpc>
              <a:spcBef>
                <a:spcPts val="935"/>
              </a:spcBef>
              <a:buClr>
                <a:srgbClr val="000000"/>
              </a:buClr>
              <a:buSzPct val="75000"/>
              <a:buFont typeface="Symbol" charset="2"/>
              <a:buChar char=""/>
            </a:pPr>
            <a:r>
              <a:rPr b="0" lang="en-US" sz="1650" spc="-1" strike="noStrike">
                <a:solidFill>
                  <a:srgbClr val="000000"/>
                </a:solidFill>
                <a:latin typeface="Calibri"/>
              </a:rPr>
              <a:t>Second Outline Level</a:t>
            </a:r>
            <a:endParaRPr b="0" lang="en-US" sz="1650" spc="-1" strike="noStrike">
              <a:solidFill>
                <a:srgbClr val="000000"/>
              </a:solidFill>
              <a:latin typeface="Calibri"/>
            </a:endParaRPr>
          </a:p>
          <a:p>
            <a:pPr lvl="2" marL="1296000" indent="-288000">
              <a:lnSpc>
                <a:spcPct val="90000"/>
              </a:lnSpc>
              <a:spcBef>
                <a:spcPts val="703"/>
              </a:spcBef>
              <a:buClr>
                <a:srgbClr val="000000"/>
              </a:buClr>
              <a:buSzPct val="45000"/>
              <a:buFont typeface="Wingdings" charset="2"/>
              <a:buChar char=""/>
            </a:pPr>
            <a:r>
              <a:rPr b="0" lang="en-US" sz="1490" spc="-1" strike="noStrike">
                <a:solidFill>
                  <a:srgbClr val="000000"/>
                </a:solidFill>
                <a:latin typeface="Calibri"/>
              </a:rPr>
              <a:t>Third Outline Level</a:t>
            </a:r>
            <a:endParaRPr b="0" lang="en-US" sz="1490" spc="-1" strike="noStrike">
              <a:solidFill>
                <a:srgbClr val="000000"/>
              </a:solidFill>
              <a:latin typeface="Calibri"/>
            </a:endParaRPr>
          </a:p>
          <a:p>
            <a:pPr lvl="3" marL="1728000" indent="-216000">
              <a:lnSpc>
                <a:spcPct val="90000"/>
              </a:lnSpc>
              <a:spcBef>
                <a:spcPts val="468"/>
              </a:spcBef>
              <a:buClr>
                <a:srgbClr val="000000"/>
              </a:buClr>
              <a:buSzPct val="75000"/>
              <a:buFont typeface="Symbol" charset="2"/>
              <a:buChar char=""/>
            </a:pPr>
            <a:r>
              <a:rPr b="0" lang="en-US" sz="1490" spc="-1" strike="noStrike">
                <a:solidFill>
                  <a:srgbClr val="000000"/>
                </a:solidFill>
                <a:latin typeface="Calibri"/>
              </a:rPr>
              <a:t>Fourth Outline Level</a:t>
            </a:r>
            <a:endParaRPr b="0" lang="en-US" sz="1490" spc="-1" strike="noStrike">
              <a:solidFill>
                <a:srgbClr val="000000"/>
              </a:solidFill>
              <a:latin typeface="Calibri"/>
            </a:endParaRPr>
          </a:p>
          <a:p>
            <a:pPr lvl="4" marL="2160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Fifth Outline Level</a:t>
            </a:r>
            <a:endParaRPr b="0" lang="en-US" sz="1650" spc="-1" strike="noStrike">
              <a:solidFill>
                <a:srgbClr val="000000"/>
              </a:solidFill>
              <a:latin typeface="Calibri"/>
            </a:endParaRPr>
          </a:p>
          <a:p>
            <a:pPr lvl="5" marL="2592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Sixth Outline Level</a:t>
            </a:r>
            <a:endParaRPr b="0" lang="en-US" sz="1650" spc="-1" strike="noStrike">
              <a:solidFill>
                <a:srgbClr val="000000"/>
              </a:solidFill>
              <a:latin typeface="Calibri"/>
            </a:endParaRPr>
          </a:p>
          <a:p>
            <a:pPr lvl="6" marL="3024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Seventh Outline Level</a:t>
            </a:r>
            <a:endParaRPr b="0" lang="en-US" sz="16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7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PlaceHolder 1"/>
          <p:cNvSpPr>
            <a:spLocks noGrp="1"/>
          </p:cNvSpPr>
          <p:nvPr>
            <p:ph type="title"/>
          </p:nvPr>
        </p:nvSpPr>
        <p:spPr>
          <a:xfrm>
            <a:off x="692640" y="301680"/>
            <a:ext cx="8693640" cy="109548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210" name="PlaceHolder 2"/>
          <p:cNvSpPr>
            <a:spLocks noGrp="1"/>
          </p:cNvSpPr>
          <p:nvPr>
            <p:ph type="dt" idx="12"/>
          </p:nvPr>
        </p:nvSpPr>
        <p:spPr>
          <a:xfrm>
            <a:off x="692640" y="5255280"/>
            <a:ext cx="2267640" cy="301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Source Sans Pro"/>
            </a:endParaRPr>
          </a:p>
        </p:txBody>
      </p:sp>
      <p:sp>
        <p:nvSpPr>
          <p:cNvPr id="211" name="PlaceHolder 3"/>
          <p:cNvSpPr>
            <a:spLocks noGrp="1"/>
          </p:cNvSpPr>
          <p:nvPr>
            <p:ph type="ftr" idx="13"/>
          </p:nvPr>
        </p:nvSpPr>
        <p:spPr>
          <a:xfrm>
            <a:off x="3338640" y="5255280"/>
            <a:ext cx="3401640" cy="301680"/>
          </a:xfrm>
          <a:prstGeom prst="rect">
            <a:avLst/>
          </a:prstGeom>
          <a:noFill/>
          <a:ln w="0">
            <a:noFill/>
          </a:ln>
        </p:spPr>
        <p:txBody>
          <a:bodyPr anchor="ctr">
            <a:noAutofit/>
          </a:bodyPr>
          <a:lstStyle>
            <a:lvl1pPr indent="0" algn="ctr">
              <a:buNone/>
              <a:defRPr b="0" lang="en-US" sz="1400" spc="-1" strike="noStrike">
                <a:solidFill>
                  <a:srgbClr val="000000"/>
                </a:solidFill>
                <a:latin typeface="Source Sans Pro"/>
              </a:defRPr>
            </a:lvl1pPr>
          </a:lstStyle>
          <a:p>
            <a:pPr indent="0" algn="ctr">
              <a:buNone/>
            </a:pPr>
            <a:r>
              <a:rPr b="0" lang="en-US" sz="1400" spc="-1" strike="noStrike">
                <a:solidFill>
                  <a:srgbClr val="000000"/>
                </a:solidFill>
                <a:latin typeface="Source Sans Pro"/>
              </a:rPr>
              <a:t>&lt;footer&gt;</a:t>
            </a:r>
            <a:endParaRPr b="0" lang="en-US" sz="1400" spc="-1" strike="noStrike">
              <a:solidFill>
                <a:srgbClr val="000000"/>
              </a:solidFill>
              <a:latin typeface="Source Sans Pro"/>
            </a:endParaRPr>
          </a:p>
        </p:txBody>
      </p:sp>
      <p:sp>
        <p:nvSpPr>
          <p:cNvPr id="212" name="PlaceHolder 4"/>
          <p:cNvSpPr>
            <a:spLocks noGrp="1"/>
          </p:cNvSpPr>
          <p:nvPr>
            <p:ph type="sldNum" idx="14"/>
          </p:nvPr>
        </p:nvSpPr>
        <p:spPr>
          <a:xfrm>
            <a:off x="7118640" y="5255280"/>
            <a:ext cx="2267640" cy="301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993514BC-25DD-4096-9F67-B8F74DE95768}" type="slidenum">
              <a:rPr b="0" lang="en-US" sz="1200" spc="-1" strike="noStrike">
                <a:solidFill>
                  <a:srgbClr val="8b8b8b"/>
                </a:solidFill>
                <a:latin typeface="Calibri"/>
              </a:rPr>
              <a:t>&lt;number&gt;</a:t>
            </a:fld>
            <a:endParaRPr b="0" lang="en-US" sz="1200" spc="-1" strike="noStrike">
              <a:solidFill>
                <a:srgbClr val="000000"/>
              </a:solidFill>
              <a:latin typeface="Source Sans Pro"/>
            </a:endParaRPr>
          </a:p>
        </p:txBody>
      </p:sp>
      <p:sp>
        <p:nvSpPr>
          <p:cNvPr id="213" name="PlaceHolder 5"/>
          <p:cNvSpPr>
            <a:spLocks noGrp="1"/>
          </p:cNvSpPr>
          <p:nvPr>
            <p:ph type="body"/>
          </p:nvPr>
        </p:nvSpPr>
        <p:spPr>
          <a:xfrm>
            <a:off x="503640" y="1326240"/>
            <a:ext cx="9071640" cy="3288240"/>
          </a:xfrm>
          <a:prstGeom prst="rect">
            <a:avLst/>
          </a:prstGeom>
          <a:noFill/>
          <a:ln w="0">
            <a:noFill/>
          </a:ln>
        </p:spPr>
        <p:txBody>
          <a:bodyPr lIns="0" rIns="0" tIns="0" bIns="0" anchor="t">
            <a:normAutofit/>
          </a:bodyPr>
          <a:p>
            <a:pPr marL="432000" indent="-324000">
              <a:lnSpc>
                <a:spcPct val="90000"/>
              </a:lnSpc>
              <a:spcBef>
                <a:spcPts val="1168"/>
              </a:spcBef>
              <a:buClr>
                <a:srgbClr val="000000"/>
              </a:buClr>
              <a:buSzPct val="45000"/>
              <a:buFont typeface="Wingdings" charset="2"/>
              <a:buChar char=""/>
            </a:pPr>
            <a:r>
              <a:rPr b="0" lang="en-US" sz="2310" spc="-1" strike="noStrike">
                <a:solidFill>
                  <a:srgbClr val="000000"/>
                </a:solidFill>
                <a:latin typeface="Calibri"/>
              </a:rPr>
              <a:t>Click to edit the outline text format</a:t>
            </a:r>
            <a:endParaRPr b="0" lang="en-US" sz="2310" spc="-1" strike="noStrike">
              <a:solidFill>
                <a:srgbClr val="000000"/>
              </a:solidFill>
              <a:latin typeface="Calibri"/>
            </a:endParaRPr>
          </a:p>
          <a:p>
            <a:pPr lvl="1" marL="864000" indent="-324000">
              <a:lnSpc>
                <a:spcPct val="90000"/>
              </a:lnSpc>
              <a:spcBef>
                <a:spcPts val="935"/>
              </a:spcBef>
              <a:buClr>
                <a:srgbClr val="000000"/>
              </a:buClr>
              <a:buSzPct val="75000"/>
              <a:buFont typeface="Symbol" charset="2"/>
              <a:buChar char=""/>
            </a:pPr>
            <a:r>
              <a:rPr b="0" lang="en-US" sz="1650" spc="-1" strike="noStrike">
                <a:solidFill>
                  <a:srgbClr val="000000"/>
                </a:solidFill>
                <a:latin typeface="Calibri"/>
              </a:rPr>
              <a:t>Second Outline Level</a:t>
            </a:r>
            <a:endParaRPr b="0" lang="en-US" sz="1650" spc="-1" strike="noStrike">
              <a:solidFill>
                <a:srgbClr val="000000"/>
              </a:solidFill>
              <a:latin typeface="Calibri"/>
            </a:endParaRPr>
          </a:p>
          <a:p>
            <a:pPr lvl="2" marL="1296000" indent="-288000">
              <a:lnSpc>
                <a:spcPct val="90000"/>
              </a:lnSpc>
              <a:spcBef>
                <a:spcPts val="703"/>
              </a:spcBef>
              <a:buClr>
                <a:srgbClr val="000000"/>
              </a:buClr>
              <a:buSzPct val="45000"/>
              <a:buFont typeface="Wingdings" charset="2"/>
              <a:buChar char=""/>
            </a:pPr>
            <a:r>
              <a:rPr b="0" lang="en-US" sz="1490" spc="-1" strike="noStrike">
                <a:solidFill>
                  <a:srgbClr val="000000"/>
                </a:solidFill>
                <a:latin typeface="Calibri"/>
              </a:rPr>
              <a:t>Third Outline Level</a:t>
            </a:r>
            <a:endParaRPr b="0" lang="en-US" sz="1490" spc="-1" strike="noStrike">
              <a:solidFill>
                <a:srgbClr val="000000"/>
              </a:solidFill>
              <a:latin typeface="Calibri"/>
            </a:endParaRPr>
          </a:p>
          <a:p>
            <a:pPr lvl="3" marL="1728000" indent="-216000">
              <a:lnSpc>
                <a:spcPct val="90000"/>
              </a:lnSpc>
              <a:spcBef>
                <a:spcPts val="468"/>
              </a:spcBef>
              <a:buClr>
                <a:srgbClr val="000000"/>
              </a:buClr>
              <a:buSzPct val="75000"/>
              <a:buFont typeface="Symbol" charset="2"/>
              <a:buChar char=""/>
            </a:pPr>
            <a:r>
              <a:rPr b="0" lang="en-US" sz="1490" spc="-1" strike="noStrike">
                <a:solidFill>
                  <a:srgbClr val="000000"/>
                </a:solidFill>
                <a:latin typeface="Calibri"/>
              </a:rPr>
              <a:t>Fourth Outline Level</a:t>
            </a:r>
            <a:endParaRPr b="0" lang="en-US" sz="1490" spc="-1" strike="noStrike">
              <a:solidFill>
                <a:srgbClr val="000000"/>
              </a:solidFill>
              <a:latin typeface="Calibri"/>
            </a:endParaRPr>
          </a:p>
          <a:p>
            <a:pPr lvl="4" marL="2160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Fifth Outline Level</a:t>
            </a:r>
            <a:endParaRPr b="0" lang="en-US" sz="1650" spc="-1" strike="noStrike">
              <a:solidFill>
                <a:srgbClr val="000000"/>
              </a:solidFill>
              <a:latin typeface="Calibri"/>
            </a:endParaRPr>
          </a:p>
          <a:p>
            <a:pPr lvl="5" marL="2592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Sixth Outline Level</a:t>
            </a:r>
            <a:endParaRPr b="0" lang="en-US" sz="1650" spc="-1" strike="noStrike">
              <a:solidFill>
                <a:srgbClr val="000000"/>
              </a:solidFill>
              <a:latin typeface="Calibri"/>
            </a:endParaRPr>
          </a:p>
          <a:p>
            <a:pPr lvl="6" marL="3024000" indent="-216000">
              <a:lnSpc>
                <a:spcPct val="90000"/>
              </a:lnSpc>
              <a:spcBef>
                <a:spcPts val="232"/>
              </a:spcBef>
              <a:buClr>
                <a:srgbClr val="000000"/>
              </a:buClr>
              <a:buSzPct val="45000"/>
              <a:buFont typeface="Wingdings" charset="2"/>
              <a:buChar char=""/>
            </a:pPr>
            <a:r>
              <a:rPr b="0" lang="en-US" sz="1650" spc="-1" strike="noStrike">
                <a:solidFill>
                  <a:srgbClr val="000000"/>
                </a:solidFill>
                <a:latin typeface="Calibri"/>
              </a:rPr>
              <a:t>Seventh Outline Level</a:t>
            </a:r>
            <a:endParaRPr b="0" lang="en-US" sz="16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interpret.ml/"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49.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65.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6.png"/><Relationship Id="rId3" Type="http://schemas.openxmlformats.org/officeDocument/2006/relationships/image" Target="../media/image6.png"/><Relationship Id="rId4" Type="http://schemas.openxmlformats.org/officeDocument/2006/relationships/image" Target="../media/image6.png"/><Relationship Id="rId5" Type="http://schemas.openxmlformats.org/officeDocument/2006/relationships/image" Target="../media/image6.png"/><Relationship Id="rId6" Type="http://schemas.openxmlformats.org/officeDocument/2006/relationships/image" Target="../media/image6.png"/><Relationship Id="rId7" Type="http://schemas.openxmlformats.org/officeDocument/2006/relationships/slideLayout" Target="../slideLayouts/slideLayout37.xml"/><Relationship Id="rId8"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0" y="657720"/>
            <a:ext cx="10058400" cy="2314080"/>
          </a:xfrm>
          <a:prstGeom prst="rect">
            <a:avLst/>
          </a:prstGeom>
          <a:noFill/>
          <a:ln w="0">
            <a:noFill/>
          </a:ln>
        </p:spPr>
        <p:txBody>
          <a:bodyPr lIns="0" rIns="0" tIns="0" bIns="0" anchor="ctr" anchorCtr="1">
            <a:noAutofit/>
          </a:bodyPr>
          <a:p>
            <a:pPr indent="0" algn="ctr">
              <a:lnSpc>
                <a:spcPct val="100000"/>
              </a:lnSpc>
              <a:buNone/>
            </a:pPr>
            <a:r>
              <a:rPr b="1" lang="en-US" sz="4400" spc="-1" strike="noStrike">
                <a:solidFill>
                  <a:srgbClr val="ffffff"/>
                </a:solidFill>
                <a:latin typeface="Source Sans Pro Black"/>
              </a:rPr>
              <a:t>Introduction to Data Science</a:t>
            </a:r>
            <a:br>
              <a:rPr sz="4400"/>
            </a:br>
            <a:r>
              <a:rPr b="1" lang="en-US" sz="4400" spc="-1" strike="noStrike">
                <a:solidFill>
                  <a:srgbClr val="ffffff"/>
                </a:solidFill>
                <a:latin typeface="Source Sans Pro Black"/>
              </a:rPr>
              <a:t> for Administrators</a:t>
            </a:r>
            <a:endParaRPr b="1" lang="en-US" sz="4400" spc="-1" strike="noStrike">
              <a:solidFill>
                <a:srgbClr val="ffffff"/>
              </a:solidFill>
              <a:latin typeface="Source Sans Pro Black"/>
            </a:endParaRPr>
          </a:p>
        </p:txBody>
      </p:sp>
      <p:sp>
        <p:nvSpPr>
          <p:cNvPr id="257" name="PlaceHolder 2"/>
          <p:cNvSpPr>
            <a:spLocks noGrp="1"/>
          </p:cNvSpPr>
          <p:nvPr>
            <p:ph type="subTitle"/>
          </p:nvPr>
        </p:nvSpPr>
        <p:spPr>
          <a:xfrm>
            <a:off x="0" y="4001400"/>
            <a:ext cx="10080000" cy="14850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Source Sans Pro"/>
              </a:rPr>
              <a:t>EMRTS</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r>
              <a:rPr b="1" lang="en-US" sz="2700" spc="-1" strike="noStrike">
                <a:solidFill>
                  <a:srgbClr val="ffffff"/>
                </a:solidFill>
                <a:latin typeface="Source Sans Pro Black"/>
              </a:rPr>
              <a:t>Predictive modeling with machine learning: Who is at risk?</a:t>
            </a:r>
            <a:endParaRPr b="1" lang="en-US" sz="2700" spc="-1" strike="noStrike">
              <a:solidFill>
                <a:srgbClr val="ffffff"/>
              </a:solidFill>
              <a:latin typeface="Source Sans Pro Black"/>
            </a:endParaRPr>
          </a:p>
        </p:txBody>
      </p:sp>
      <p:graphicFrame>
        <p:nvGraphicFramePr>
          <p:cNvPr id="321" name=""/>
          <p:cNvGraphicFramePr/>
          <p:nvPr/>
        </p:nvGraphicFramePr>
        <p:xfrm>
          <a:off x="1317240" y="2234160"/>
          <a:ext cx="8055000" cy="1893240"/>
        </p:xfrm>
        <a:graphic>
          <a:graphicData uri="http://schemas.openxmlformats.org/drawingml/2006/table">
            <a:tbl>
              <a:tblPr/>
              <a:tblGrid>
                <a:gridCol w="501120"/>
                <a:gridCol w="548280"/>
                <a:gridCol w="541440"/>
                <a:gridCol w="577080"/>
                <a:gridCol w="772200"/>
                <a:gridCol w="801000"/>
                <a:gridCol w="1132920"/>
                <a:gridCol w="952560"/>
                <a:gridCol w="880200"/>
                <a:gridCol w="1348560"/>
              </a:tblGrid>
              <a:tr h="378720">
                <a:tc>
                  <a:txBody>
                    <a:bodyPr lIns="36000" rIns="36000" tIns="36000" bIns="36000" anchor="t">
                      <a:noAutofit/>
                    </a:bodyPr>
                    <a:p>
                      <a:pPr indent="0" algn="ctr">
                        <a:buNone/>
                      </a:pPr>
                      <a:r>
                        <a:rPr b="0" lang="en-US" sz="1800" spc="-1" strike="noStrike">
                          <a:solidFill>
                            <a:srgbClr val="ffffff"/>
                          </a:solidFill>
                          <a:latin typeface="Arial"/>
                        </a:rPr>
                        <a:t>age</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sex</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BMI</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race</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eyes</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homeless</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married</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HbA1c</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c>
                  <a:txBody>
                    <a:bodyPr lIns="36000" rIns="36000" tIns="36000" bIns="36000" anchor="t">
                      <a:noAutofit/>
                    </a:bodyPr>
                    <a:p>
                      <a:pPr indent="0" algn="ctr">
                        <a:buNone/>
                      </a:pPr>
                      <a:r>
                        <a:rPr b="0" lang="en-US" sz="1800" spc="-1" strike="noStrike">
                          <a:solidFill>
                            <a:srgbClr val="ffffff"/>
                          </a:solidFill>
                          <a:latin typeface="Arial"/>
                        </a:rPr>
                        <a:t>amputation</a:t>
                      </a:r>
                      <a:endParaRPr b="0" lang="en-US" sz="1800" spc="-1" strike="noStrike">
                        <a:solidFill>
                          <a:srgbClr val="ffffff"/>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000000"/>
                    </a:solidFill>
                  </a:tcPr>
                </a:tc>
              </a:tr>
              <a:tr h="378720">
                <a:tc>
                  <a:txBody>
                    <a:bodyPr lIns="36000" rIns="36000" tIns="36000" bIns="36000" anchor="t">
                      <a:noAutofit/>
                    </a:bodyPr>
                    <a:p>
                      <a:pPr indent="0">
                        <a:buNone/>
                      </a:pPr>
                      <a:r>
                        <a:rPr b="0" lang="en-US" sz="1800" spc="-1" strike="noStrike">
                          <a:solidFill>
                            <a:srgbClr val="000000"/>
                          </a:solidFill>
                          <a:latin typeface="Arial"/>
                        </a:rPr>
                        <a:t>42</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F</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25</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W</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brown</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4</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r>
              <a:tr h="378720">
                <a:tc>
                  <a:txBody>
                    <a:bodyPr lIns="36000" rIns="36000" tIns="36000" bIns="36000" anchor="t">
                      <a:noAutofit/>
                    </a:bodyPr>
                    <a:p>
                      <a:pPr indent="0">
                        <a:buNone/>
                      </a:pPr>
                      <a:r>
                        <a:rPr b="0" lang="en-US" sz="1800" spc="-1" strike="noStrike">
                          <a:solidFill>
                            <a:srgbClr val="000000"/>
                          </a:solidFill>
                          <a:latin typeface="Arial"/>
                        </a:rPr>
                        <a:t>81</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M</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32</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B</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green</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yes</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5</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r>
              <a:tr h="378720">
                <a:tc>
                  <a:txBody>
                    <a:bodyPr lIns="36000" rIns="36000" tIns="36000" bIns="36000" anchor="t">
                      <a:noAutofit/>
                    </a:bodyPr>
                    <a:p>
                      <a:pPr indent="0">
                        <a:buNone/>
                      </a:pPr>
                      <a:r>
                        <a:rPr b="0" lang="en-US" sz="1800" spc="-1" strike="noStrike">
                          <a:solidFill>
                            <a:srgbClr val="000000"/>
                          </a:solidFill>
                          <a:latin typeface="Arial"/>
                        </a:rPr>
                        <a:t>68</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F</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29</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N</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blue</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yes</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12</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c>
                  <a:txBody>
                    <a:bodyPr lIns="36000" rIns="36000" tIns="36000" bIns="36000" anchor="t">
                      <a:noAutofit/>
                    </a:bodyPr>
                    <a:p>
                      <a:pPr indent="0">
                        <a:buNone/>
                      </a:pPr>
                      <a:r>
                        <a:rPr b="0" lang="en-US" sz="1800" spc="-1" strike="noStrike">
                          <a:solidFill>
                            <a:srgbClr val="000000"/>
                          </a:solidFill>
                          <a:latin typeface="Arial"/>
                        </a:rPr>
                        <a:t>yes</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cccccc"/>
                    </a:solidFill>
                  </a:tcPr>
                </a:tc>
              </a:tr>
              <a:tr h="378720">
                <a:tc>
                  <a:txBody>
                    <a:bodyPr lIns="36000" rIns="36000" tIns="36000" bIns="36000" anchor="t">
                      <a:noAutofit/>
                    </a:bodyPr>
                    <a:p>
                      <a:pPr indent="0">
                        <a:buNone/>
                      </a:pPr>
                      <a:r>
                        <a:rPr b="0" lang="en-US" sz="1800" spc="-1" strike="noStrike">
                          <a:solidFill>
                            <a:srgbClr val="000000"/>
                          </a:solidFill>
                          <a:latin typeface="Arial"/>
                        </a:rPr>
                        <a:t>55</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F</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41</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A</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brown</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yes</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9</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c>
                  <a:txBody>
                    <a:bodyPr lIns="36000" rIns="36000" tIns="36000" bIns="36000" anchor="t">
                      <a:noAutofit/>
                    </a:bodyPr>
                    <a:p>
                      <a:pPr indent="0">
                        <a:buNone/>
                      </a:pPr>
                      <a:r>
                        <a:rPr b="0" lang="en-US" sz="1800" spc="-1" strike="noStrike">
                          <a:solidFill>
                            <a:srgbClr val="000000"/>
                          </a:solidFill>
                          <a:latin typeface="Arial"/>
                        </a:rPr>
                        <a:t>no</a:t>
                      </a:r>
                      <a:endParaRPr b="0" lang="en-US" sz="1800" spc="-1" strike="noStrike">
                        <a:solidFill>
                          <a:srgbClr val="000000"/>
                        </a:solidFill>
                        <a:latin typeface="Arial"/>
                      </a:endParaRPr>
                    </a:p>
                  </a:txBody>
                  <a:tcPr anchor="t" marL="36000" marR="36000">
                    <a:lnL w="7200">
                      <a:solidFill>
                        <a:srgbClr val="666666"/>
                      </a:solidFill>
                      <a:prstDash val="solid"/>
                    </a:lnL>
                    <a:lnR w="7200">
                      <a:solidFill>
                        <a:srgbClr val="666666"/>
                      </a:solidFill>
                      <a:prstDash val="solid"/>
                    </a:lnR>
                    <a:lnT w="7200">
                      <a:solidFill>
                        <a:srgbClr val="666666"/>
                      </a:solidFill>
                      <a:prstDash val="solid"/>
                    </a:lnT>
                    <a:lnB w="7200">
                      <a:solidFill>
                        <a:srgbClr val="666666"/>
                      </a:solidFill>
                      <a:prstDash val="solid"/>
                    </a:lnB>
                    <a:solidFill>
                      <a:srgbClr val="ffffff"/>
                    </a:solidFill>
                  </a:tcPr>
                </a:tc>
              </a:tr>
            </a:tbl>
          </a:graphicData>
        </a:graphic>
      </p:graphicFrame>
      <p:sp>
        <p:nvSpPr>
          <p:cNvPr id="322" name=""/>
          <p:cNvSpPr/>
          <p:nvPr/>
        </p:nvSpPr>
        <p:spPr>
          <a:xfrm rot="5400000">
            <a:off x="4572000" y="-1257120"/>
            <a:ext cx="228600" cy="6629400"/>
          </a:xfrm>
          <a:custGeom>
            <a:avLst/>
            <a:gdLst>
              <a:gd name="textAreaLeft" fmla="*/ 146160 w 228600"/>
              <a:gd name="textAreaRight" fmla="*/ 228960 w 228600"/>
              <a:gd name="textAreaTop" fmla="*/ 172800 h 6629400"/>
              <a:gd name="textAreaBottom" fmla="*/ 6456600 h 6629400"/>
            </a:gdLst>
            <a:ahLst/>
            <a:rect l="textAreaLeft" t="textAreaTop" r="textAreaRight" b="textAreaBottom"/>
            <a:pathLst>
              <a:path w="21600" h="21600">
                <a:moveTo>
                  <a:pt x="21600" y="0"/>
                </a:moveTo>
                <a:cubicBezTo>
                  <a:pt x="16200" y="0"/>
                  <a:pt x="10800" y="900"/>
                  <a:pt x="10800" y="1800"/>
                </a:cubicBezTo>
                <a:lnTo>
                  <a:pt x="10800" y="9000"/>
                </a:lnTo>
                <a:cubicBezTo>
                  <a:pt x="10800" y="9900"/>
                  <a:pt x="5400" y="10800"/>
                  <a:pt x="0" y="10800"/>
                </a:cubicBezTo>
                <a:cubicBezTo>
                  <a:pt x="5400" y="10800"/>
                  <a:pt x="10800" y="11700"/>
                  <a:pt x="10800" y="12600"/>
                </a:cubicBezTo>
                <a:lnTo>
                  <a:pt x="10800" y="19800"/>
                </a:lnTo>
                <a:cubicBezTo>
                  <a:pt x="10800" y="20700"/>
                  <a:pt x="16200" y="21600"/>
                  <a:pt x="21600" y="21600"/>
                </a:cubicBezTo>
              </a:path>
            </a:pathLst>
          </a:custGeom>
          <a:noFill/>
          <a:ln w="54720">
            <a:solidFill>
              <a:srgbClr val="1abc9c"/>
            </a:solidFill>
            <a:round/>
          </a:ln>
        </p:spPr>
        <p:style>
          <a:lnRef idx="0"/>
          <a:fillRef idx="0"/>
          <a:effectRef idx="0"/>
          <a:fontRef idx="minor"/>
        </p:style>
        <p:txBody>
          <a:bodyPr lIns="111960" rIns="111960" tIns="66960" bIns="66960" anchor="ctr">
            <a:noAutofit/>
          </a:bodyPr>
          <a:p>
            <a:pPr algn="ctr"/>
            <a:endParaRPr b="0" lang="en-US" sz="1800" spc="-1" strike="noStrike">
              <a:solidFill>
                <a:srgbClr val="2c3e50"/>
              </a:solidFill>
              <a:latin typeface="Source Sans Pro"/>
            </a:endParaRPr>
          </a:p>
        </p:txBody>
      </p:sp>
      <p:sp>
        <p:nvSpPr>
          <p:cNvPr id="323" name=""/>
          <p:cNvSpPr/>
          <p:nvPr/>
        </p:nvSpPr>
        <p:spPr>
          <a:xfrm>
            <a:off x="1058400" y="2671200"/>
            <a:ext cx="228600" cy="1371600"/>
          </a:xfrm>
          <a:custGeom>
            <a:avLst/>
            <a:gdLst>
              <a:gd name="textAreaLeft" fmla="*/ 146160 w 228600"/>
              <a:gd name="textAreaRight" fmla="*/ 228960 w 228600"/>
              <a:gd name="textAreaTop" fmla="*/ 35640 h 1371600"/>
              <a:gd name="textAreaBottom" fmla="*/ 1335960 h 1371600"/>
            </a:gdLst>
            <a:ahLst/>
            <a:rect l="textAreaLeft" t="textAreaTop" r="textAreaRight" b="textAreaBottom"/>
            <a:pathLst>
              <a:path w="21600" h="21600">
                <a:moveTo>
                  <a:pt x="21600" y="0"/>
                </a:moveTo>
                <a:cubicBezTo>
                  <a:pt x="16200" y="0"/>
                  <a:pt x="10800" y="900"/>
                  <a:pt x="10800" y="1800"/>
                </a:cubicBezTo>
                <a:lnTo>
                  <a:pt x="10800" y="9000"/>
                </a:lnTo>
                <a:cubicBezTo>
                  <a:pt x="10800" y="9900"/>
                  <a:pt x="5400" y="10800"/>
                  <a:pt x="0" y="10800"/>
                </a:cubicBezTo>
                <a:cubicBezTo>
                  <a:pt x="5400" y="10800"/>
                  <a:pt x="10800" y="11700"/>
                  <a:pt x="10800" y="12600"/>
                </a:cubicBezTo>
                <a:lnTo>
                  <a:pt x="10800" y="19800"/>
                </a:lnTo>
                <a:cubicBezTo>
                  <a:pt x="10800" y="20700"/>
                  <a:pt x="16200" y="21600"/>
                  <a:pt x="21600" y="21600"/>
                </a:cubicBezTo>
              </a:path>
            </a:pathLst>
          </a:custGeom>
          <a:noFill/>
          <a:ln w="54720">
            <a:solidFill>
              <a:srgbClr val="1abc9c"/>
            </a:solidFill>
            <a:round/>
          </a:ln>
        </p:spPr>
        <p:style>
          <a:lnRef idx="0"/>
          <a:fillRef idx="0"/>
          <a:effectRef idx="0"/>
          <a:fontRef idx="minor"/>
        </p:style>
        <p:txBody>
          <a:bodyPr lIns="111960" rIns="111960" tIns="66960" bIns="66960" anchor="ctr">
            <a:noAutofit/>
          </a:bodyPr>
          <a:p>
            <a:pPr algn="ctr"/>
            <a:endParaRPr b="0" lang="en-US" sz="1800" spc="-1" strike="noStrike">
              <a:solidFill>
                <a:srgbClr val="2c3e50"/>
              </a:solidFill>
              <a:latin typeface="Source Sans Pro"/>
            </a:endParaRPr>
          </a:p>
        </p:txBody>
      </p:sp>
      <p:sp>
        <p:nvSpPr>
          <p:cNvPr id="324" name=""/>
          <p:cNvSpPr txBox="1"/>
          <p:nvPr/>
        </p:nvSpPr>
        <p:spPr>
          <a:xfrm>
            <a:off x="4229280" y="1528200"/>
            <a:ext cx="1012680" cy="378720"/>
          </a:xfrm>
          <a:prstGeom prst="rect">
            <a:avLst/>
          </a:prstGeom>
          <a:noFill/>
          <a:ln w="10800">
            <a:noFill/>
          </a:ln>
        </p:spPr>
        <p:txBody>
          <a:bodyPr lIns="90000" rIns="90000" tIns="45000" bIns="45000" anchor="ctr">
            <a:noAutofit/>
          </a:bodyPr>
          <a:p>
            <a:pPr algn="ctr"/>
            <a:r>
              <a:rPr b="1" lang="en-US" sz="1800" spc="-1" strike="noStrike">
                <a:solidFill>
                  <a:srgbClr val="2c3e50"/>
                </a:solidFill>
                <a:latin typeface="Source Sans Pro"/>
              </a:rPr>
              <a:t>features</a:t>
            </a:r>
            <a:endParaRPr b="0" lang="en-US" sz="1800" spc="-1" strike="noStrike">
              <a:solidFill>
                <a:srgbClr val="2c3e50"/>
              </a:solidFill>
              <a:latin typeface="Source Sans Pro"/>
            </a:endParaRPr>
          </a:p>
        </p:txBody>
      </p:sp>
      <p:sp>
        <p:nvSpPr>
          <p:cNvPr id="325" name=""/>
          <p:cNvSpPr txBox="1"/>
          <p:nvPr/>
        </p:nvSpPr>
        <p:spPr>
          <a:xfrm rot="16200000">
            <a:off x="363960" y="3092760"/>
            <a:ext cx="1009800" cy="378720"/>
          </a:xfrm>
          <a:prstGeom prst="rect">
            <a:avLst/>
          </a:prstGeom>
          <a:noFill/>
          <a:ln w="10800">
            <a:noFill/>
          </a:ln>
        </p:spPr>
        <p:txBody>
          <a:bodyPr lIns="90000" rIns="90000" tIns="45000" bIns="45000" anchor="ctr">
            <a:noAutofit/>
          </a:bodyPr>
          <a:p>
            <a:pPr algn="ctr"/>
            <a:r>
              <a:rPr b="1" lang="en-US" sz="1800" spc="-1" strike="noStrike">
                <a:solidFill>
                  <a:srgbClr val="2c3e50"/>
                </a:solidFill>
                <a:latin typeface="Source Sans Pro"/>
              </a:rPr>
              <a:t>patients</a:t>
            </a:r>
            <a:endParaRPr b="0" lang="en-US" sz="1800" spc="-1" strike="noStrike">
              <a:solidFill>
                <a:srgbClr val="2c3e50"/>
              </a:solidFill>
              <a:latin typeface="Source Sans Pro"/>
            </a:endParaRPr>
          </a:p>
        </p:txBody>
      </p:sp>
      <p:sp>
        <p:nvSpPr>
          <p:cNvPr id="326" name=""/>
          <p:cNvSpPr txBox="1"/>
          <p:nvPr/>
        </p:nvSpPr>
        <p:spPr>
          <a:xfrm>
            <a:off x="8187480" y="1756800"/>
            <a:ext cx="1063080" cy="378720"/>
          </a:xfrm>
          <a:prstGeom prst="rect">
            <a:avLst/>
          </a:prstGeom>
          <a:noFill/>
          <a:ln w="10800">
            <a:noFill/>
          </a:ln>
        </p:spPr>
        <p:txBody>
          <a:bodyPr lIns="90000" rIns="90000" tIns="45000" bIns="45000" anchor="ctr">
            <a:noAutofit/>
          </a:bodyPr>
          <a:p>
            <a:pPr algn="ctr"/>
            <a:r>
              <a:rPr b="1" lang="en-US" sz="1800" spc="-1" strike="noStrike">
                <a:solidFill>
                  <a:srgbClr val="2c3e50"/>
                </a:solidFill>
                <a:latin typeface="Source Sans Pro"/>
              </a:rPr>
              <a:t>outcome</a:t>
            </a:r>
            <a:endParaRPr b="0" lang="en-US" sz="18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0" y="0"/>
            <a:ext cx="10080000" cy="914400"/>
          </a:xfrm>
          <a:prstGeom prst="rect">
            <a:avLst/>
          </a:prstGeom>
          <a:noFill/>
          <a:ln w="0">
            <a:noFill/>
          </a:ln>
        </p:spPr>
        <p:txBody>
          <a:bodyPr anchor="ctr">
            <a:normAutofit fontScale="84000"/>
          </a:bodyPr>
          <a:p>
            <a:pPr indent="0" algn="ctr">
              <a:lnSpc>
                <a:spcPct val="90000"/>
              </a:lnSpc>
              <a:buNone/>
            </a:pPr>
            <a:r>
              <a:rPr b="1" lang="en-US" sz="6000" spc="-1" strike="noStrike">
                <a:solidFill>
                  <a:srgbClr val="000000"/>
                </a:solidFill>
                <a:latin typeface="Calibri Light"/>
                <a:ea typeface="Calibri Light"/>
              </a:rPr>
              <a:t>Explainable Boosting Machine (</a:t>
            </a:r>
            <a:r>
              <a:rPr b="1" lang="en-US" sz="6000" spc="-1" strike="noStrike">
                <a:solidFill>
                  <a:srgbClr val="000000"/>
                </a:solidFill>
                <a:latin typeface="Calibri Light"/>
                <a:ea typeface="Calibri Light"/>
              </a:rPr>
              <a:t>EBM)</a:t>
            </a:r>
            <a:endParaRPr b="0" lang="en-US" sz="6000" spc="-1" strike="noStrike">
              <a:solidFill>
                <a:srgbClr val="000000"/>
              </a:solidFill>
              <a:latin typeface="Calibri"/>
            </a:endParaRPr>
          </a:p>
        </p:txBody>
      </p:sp>
      <p:sp>
        <p:nvSpPr>
          <p:cNvPr id="328" name="TextBox 10"/>
          <p:cNvSpPr/>
          <p:nvPr/>
        </p:nvSpPr>
        <p:spPr>
          <a:xfrm>
            <a:off x="1153440" y="5249160"/>
            <a:ext cx="7652880" cy="426600"/>
          </a:xfrm>
          <a:prstGeom prst="rect">
            <a:avLst/>
          </a:prstGeom>
          <a:noFill/>
          <a:ln w="0">
            <a:noFill/>
          </a:ln>
        </p:spPr>
        <p:style>
          <a:lnRef idx="0"/>
          <a:fillRef idx="0"/>
          <a:effectRef idx="0"/>
          <a:fontRef idx="minor"/>
        </p:style>
        <p:txBody>
          <a:bodyPr numCol="1" spcCol="0" lIns="0" rIns="0" tIns="0" bIns="0" anchor="t">
            <a:spAutoFit/>
          </a:bodyPr>
          <a:p>
            <a:pPr>
              <a:lnSpc>
                <a:spcPct val="100000"/>
              </a:lnSpc>
            </a:pPr>
            <a:r>
              <a:rPr b="0" i="1" lang="en-US" sz="1400" spc="-1" strike="noStrike">
                <a:solidFill>
                  <a:srgbClr val="24292e"/>
                </a:solidFill>
                <a:latin typeface="-apple-system"/>
              </a:rPr>
              <a:t>"InterpretML: A Unified Framework for Machine Learning Interpretability" (H. Nori, S. Jenkins, P. Koch, and R. Caruana 2019)</a:t>
            </a:r>
            <a:endParaRPr b="0" lang="en-US" sz="1400" spc="-1" strike="noStrike">
              <a:solidFill>
                <a:srgbClr val="000000"/>
              </a:solidFill>
              <a:latin typeface="Arial"/>
            </a:endParaRPr>
          </a:p>
        </p:txBody>
      </p:sp>
      <p:sp>
        <p:nvSpPr>
          <p:cNvPr id="329" name="Right Brace 4"/>
          <p:cNvSpPr/>
          <p:nvPr/>
        </p:nvSpPr>
        <p:spPr>
          <a:xfrm rot="5400000">
            <a:off x="7707600" y="1826280"/>
            <a:ext cx="230760" cy="1653480"/>
          </a:xfrm>
          <a:prstGeom prst="rightBrace">
            <a:avLst>
              <a:gd name="adj1" fmla="val 8333"/>
              <a:gd name="adj2" fmla="val 50000"/>
            </a:avLst>
          </a:prstGeom>
          <a:noFill/>
          <a:ln w="6480">
            <a:solidFill>
              <a:srgbClr val="4472c4"/>
            </a:solidFill>
            <a:miter/>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libri"/>
            </a:endParaRPr>
          </a:p>
        </p:txBody>
      </p:sp>
      <p:sp>
        <p:nvSpPr>
          <p:cNvPr id="330" name="Right Brace 5"/>
          <p:cNvSpPr/>
          <p:nvPr/>
        </p:nvSpPr>
        <p:spPr>
          <a:xfrm rot="5400000">
            <a:off x="5173200" y="2160720"/>
            <a:ext cx="230760" cy="984240"/>
          </a:xfrm>
          <a:prstGeom prst="rightBrace">
            <a:avLst>
              <a:gd name="adj1" fmla="val 8333"/>
              <a:gd name="adj2" fmla="val 50000"/>
            </a:avLst>
          </a:prstGeom>
          <a:noFill/>
          <a:ln w="6480">
            <a:solidFill>
              <a:srgbClr val="4472c4"/>
            </a:solidFill>
            <a:miter/>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libri"/>
            </a:endParaRPr>
          </a:p>
        </p:txBody>
      </p:sp>
      <p:sp>
        <p:nvSpPr>
          <p:cNvPr id="331" name="TextBox 12"/>
          <p:cNvSpPr/>
          <p:nvPr/>
        </p:nvSpPr>
        <p:spPr>
          <a:xfrm>
            <a:off x="4659120" y="2740320"/>
            <a:ext cx="1306800" cy="915120"/>
          </a:xfrm>
          <a:prstGeom prst="rect">
            <a:avLst/>
          </a:prstGeom>
          <a:noFill/>
          <a:ln w="0">
            <a:noFill/>
          </a:ln>
        </p:spPr>
        <p:style>
          <a:lnRef idx="0"/>
          <a:fillRef idx="0"/>
          <a:effectRef idx="0"/>
          <a:fontRef idx="minor"/>
        </p:style>
        <p:txBody>
          <a:bodyPr numCol="1" spcCol="0" lIns="0" rIns="0" tIns="0" bIns="0" anchor="t">
            <a:spAutoFit/>
          </a:bodyPr>
          <a:p>
            <a:pPr algn="ctr">
              <a:lnSpc>
                <a:spcPct val="100000"/>
              </a:lnSpc>
            </a:pPr>
            <a:r>
              <a:rPr b="0" lang="en-US" sz="2000" spc="-1" strike="noStrike">
                <a:solidFill>
                  <a:srgbClr val="c00000"/>
                </a:solidFill>
                <a:latin typeface="Calibri"/>
              </a:rPr>
              <a:t>functions of individual features</a:t>
            </a:r>
            <a:endParaRPr b="0" lang="en-US" sz="2000" spc="-1" strike="noStrike">
              <a:solidFill>
                <a:srgbClr val="000000"/>
              </a:solidFill>
              <a:latin typeface="Arial"/>
            </a:endParaRPr>
          </a:p>
        </p:txBody>
      </p:sp>
      <p:sp>
        <p:nvSpPr>
          <p:cNvPr id="332" name="TextBox 14"/>
          <p:cNvSpPr/>
          <p:nvPr/>
        </p:nvSpPr>
        <p:spPr>
          <a:xfrm>
            <a:off x="7052040" y="2827800"/>
            <a:ext cx="1478160" cy="915120"/>
          </a:xfrm>
          <a:prstGeom prst="rect">
            <a:avLst/>
          </a:prstGeom>
          <a:noFill/>
          <a:ln w="0">
            <a:noFill/>
          </a:ln>
        </p:spPr>
        <p:style>
          <a:lnRef idx="0"/>
          <a:fillRef idx="0"/>
          <a:effectRef idx="0"/>
          <a:fontRef idx="minor"/>
        </p:style>
        <p:txBody>
          <a:bodyPr numCol="1" spcCol="0" lIns="0" rIns="0" tIns="0" bIns="0" anchor="t">
            <a:spAutoFit/>
          </a:bodyPr>
          <a:p>
            <a:pPr algn="ctr">
              <a:lnSpc>
                <a:spcPct val="100000"/>
              </a:lnSpc>
            </a:pPr>
            <a:r>
              <a:rPr b="0" lang="en-US" sz="2000" spc="-1" strike="noStrike">
                <a:solidFill>
                  <a:srgbClr val="c00000"/>
                </a:solidFill>
                <a:latin typeface="Calibri"/>
              </a:rPr>
              <a:t>'heatmaps' of</a:t>
            </a:r>
            <a:endParaRPr b="0" lang="en-US" sz="2000" spc="-1" strike="noStrike">
              <a:solidFill>
                <a:srgbClr val="000000"/>
              </a:solidFill>
              <a:latin typeface="Arial"/>
            </a:endParaRPr>
          </a:p>
          <a:p>
            <a:pPr algn="ctr">
              <a:lnSpc>
                <a:spcPct val="100000"/>
              </a:lnSpc>
            </a:pPr>
            <a:r>
              <a:rPr b="0" lang="en-US" sz="2000" spc="-1" strike="noStrike">
                <a:solidFill>
                  <a:srgbClr val="c00000"/>
                </a:solidFill>
                <a:latin typeface="Calibri"/>
              </a:rPr>
              <a:t>interacting feature pairs</a:t>
            </a:r>
            <a:endParaRPr b="0" lang="en-US" sz="2000" spc="-1" strike="noStrike">
              <a:solidFill>
                <a:srgbClr val="000000"/>
              </a:solidFill>
              <a:latin typeface="Arial"/>
            </a:endParaRPr>
          </a:p>
        </p:txBody>
      </p:sp>
      <p:sp>
        <p:nvSpPr>
          <p:cNvPr id="333" name="Right Brace 6"/>
          <p:cNvSpPr/>
          <p:nvPr/>
        </p:nvSpPr>
        <p:spPr>
          <a:xfrm rot="5400000">
            <a:off x="2138040" y="2267280"/>
            <a:ext cx="230760" cy="771480"/>
          </a:xfrm>
          <a:prstGeom prst="rightBrace">
            <a:avLst>
              <a:gd name="adj1" fmla="val 8333"/>
              <a:gd name="adj2" fmla="val 50000"/>
            </a:avLst>
          </a:prstGeom>
          <a:noFill/>
          <a:ln w="6480">
            <a:solidFill>
              <a:srgbClr val="4472c4"/>
            </a:solidFill>
            <a:miter/>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Calibri"/>
            </a:endParaRPr>
          </a:p>
        </p:txBody>
      </p:sp>
      <p:sp>
        <p:nvSpPr>
          <p:cNvPr id="334" name="TextBox 16"/>
          <p:cNvSpPr/>
          <p:nvPr/>
        </p:nvSpPr>
        <p:spPr>
          <a:xfrm>
            <a:off x="1710000" y="3003480"/>
            <a:ext cx="1094400" cy="533160"/>
          </a:xfrm>
          <a:prstGeom prst="rect">
            <a:avLst/>
          </a:prstGeom>
          <a:noFill/>
          <a:ln w="0">
            <a:noFill/>
          </a:ln>
        </p:spPr>
        <p:style>
          <a:lnRef idx="0"/>
          <a:fillRef idx="0"/>
          <a:effectRef idx="0"/>
          <a:fontRef idx="minor"/>
        </p:style>
        <p:txBody>
          <a:bodyPr numCol="1" spcCol="0" lIns="0" rIns="0" tIns="0" bIns="0" anchor="t">
            <a:spAutoFit/>
          </a:bodyPr>
          <a:p>
            <a:pPr algn="ctr">
              <a:lnSpc>
                <a:spcPct val="100000"/>
              </a:lnSpc>
            </a:pPr>
            <a:r>
              <a:rPr b="0" lang="en-US" sz="1750" spc="-1" strike="noStrike">
                <a:solidFill>
                  <a:srgbClr val="c00000"/>
                </a:solidFill>
                <a:latin typeface="Calibri"/>
              </a:rPr>
              <a:t>expected outcome</a:t>
            </a:r>
            <a:endParaRPr b="0" lang="en-US" sz="1750" spc="-1" strike="noStrike">
              <a:solidFill>
                <a:srgbClr val="000000"/>
              </a:solidFill>
              <a:latin typeface="Arial"/>
            </a:endParaRPr>
          </a:p>
        </p:txBody>
      </p:sp>
      <p:sp>
        <p:nvSpPr>
          <p:cNvPr id="335" name="TextBox 18"/>
          <p:cNvSpPr/>
          <p:nvPr/>
        </p:nvSpPr>
        <p:spPr>
          <a:xfrm>
            <a:off x="639000" y="3003480"/>
            <a:ext cx="881640" cy="533160"/>
          </a:xfrm>
          <a:prstGeom prst="rect">
            <a:avLst/>
          </a:prstGeom>
          <a:noFill/>
          <a:ln w="0">
            <a:noFill/>
          </a:ln>
        </p:spPr>
        <p:style>
          <a:lnRef idx="0"/>
          <a:fillRef idx="0"/>
          <a:effectRef idx="0"/>
          <a:fontRef idx="minor"/>
        </p:style>
        <p:txBody>
          <a:bodyPr numCol="1" spcCol="0" lIns="0" rIns="0" tIns="0" bIns="0" anchor="t">
            <a:spAutoFit/>
          </a:bodyPr>
          <a:p>
            <a:pPr algn="ctr">
              <a:lnSpc>
                <a:spcPct val="100000"/>
              </a:lnSpc>
            </a:pPr>
            <a:r>
              <a:rPr b="0" lang="en-US" sz="1750" spc="-1" strike="noStrike">
                <a:solidFill>
                  <a:srgbClr val="c00000"/>
                </a:solidFill>
                <a:latin typeface="Calibri"/>
              </a:rPr>
              <a:t>link function</a:t>
            </a:r>
            <a:endParaRPr b="0" lang="en-US" sz="1750" spc="-1" strike="noStrike">
              <a:solidFill>
                <a:srgbClr val="000000"/>
              </a:solidFill>
              <a:latin typeface="Arial"/>
            </a:endParaRPr>
          </a:p>
        </p:txBody>
      </p:sp>
      <p:cxnSp>
        <p:nvCxnSpPr>
          <p:cNvPr id="336" name="Straight Arrow Connector 3"/>
          <p:cNvCxnSpPr/>
          <p:nvPr/>
        </p:nvCxnSpPr>
        <p:spPr>
          <a:xfrm flipV="1">
            <a:off x="1371600" y="2419920"/>
            <a:ext cx="190800" cy="686160"/>
          </a:xfrm>
          <a:prstGeom prst="straightConnector1">
            <a:avLst/>
          </a:prstGeom>
          <a:ln w="6480">
            <a:solidFill>
              <a:srgbClr val="4472c4"/>
            </a:solidFill>
            <a:miter/>
            <a:tailEnd len="med" type="triangle" w="med"/>
          </a:ln>
        </p:spPr>
      </p:cxnSp>
      <p:pic>
        <p:nvPicPr>
          <p:cNvPr id="337" name="Picture 2" descr=""/>
          <p:cNvPicPr/>
          <p:nvPr/>
        </p:nvPicPr>
        <p:blipFill>
          <a:blip r:embed="rId1"/>
          <a:stretch/>
        </p:blipFill>
        <p:spPr>
          <a:xfrm>
            <a:off x="1432800" y="1805760"/>
            <a:ext cx="7230600" cy="614160"/>
          </a:xfrm>
          <a:prstGeom prst="rect">
            <a:avLst/>
          </a:prstGeom>
          <a:ln w="0">
            <a:noFill/>
          </a:ln>
        </p:spPr>
      </p:pic>
      <p:sp>
        <p:nvSpPr>
          <p:cNvPr id="338" name="PlaceHolder 2"/>
          <p:cNvSpPr>
            <a:spLocks noGrp="1"/>
          </p:cNvSpPr>
          <p:nvPr>
            <p:ph/>
          </p:nvPr>
        </p:nvSpPr>
        <p:spPr>
          <a:xfrm>
            <a:off x="1521000" y="4792320"/>
            <a:ext cx="7501320" cy="50796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rgbClr val="000000"/>
                </a:solidFill>
                <a:latin typeface="Calibri"/>
              </a:rPr>
              <a:t>Open-source implementation: </a:t>
            </a:r>
            <a:r>
              <a:rPr b="0" lang="en-US" sz="2800" spc="-1" strike="noStrike" u="sng">
                <a:solidFill>
                  <a:srgbClr val="0563c1"/>
                </a:solidFill>
                <a:uFillTx/>
                <a:latin typeface="Calibri"/>
                <a:hlinkClick r:id="rId2"/>
              </a:rPr>
              <a:t>https://interpret.ml</a:t>
            </a:r>
            <a:endParaRPr b="0" lang="en-US" sz="2800" spc="-1" strike="noStrike">
              <a:solidFill>
                <a:srgbClr val="000000"/>
              </a:solidFill>
              <a:latin typeface="Calibri"/>
            </a:endParaRPr>
          </a:p>
        </p:txBody>
      </p:sp>
      <p:sp>
        <p:nvSpPr>
          <p:cNvPr id="339" name="TextBox 20"/>
          <p:cNvSpPr/>
          <p:nvPr/>
        </p:nvSpPr>
        <p:spPr>
          <a:xfrm>
            <a:off x="3006000" y="3073680"/>
            <a:ext cx="881640" cy="266760"/>
          </a:xfrm>
          <a:prstGeom prst="rect">
            <a:avLst/>
          </a:prstGeom>
          <a:noFill/>
          <a:ln w="0">
            <a:noFill/>
          </a:ln>
        </p:spPr>
        <p:style>
          <a:lnRef idx="0"/>
          <a:fillRef idx="0"/>
          <a:effectRef idx="0"/>
          <a:fontRef idx="minor"/>
        </p:style>
        <p:txBody>
          <a:bodyPr numCol="1" spcCol="0" lIns="0" rIns="0" tIns="0" bIns="0" anchor="t">
            <a:spAutoFit/>
          </a:bodyPr>
          <a:p>
            <a:pPr algn="ctr">
              <a:lnSpc>
                <a:spcPct val="100000"/>
              </a:lnSpc>
            </a:pPr>
            <a:r>
              <a:rPr b="0" lang="en-US" sz="1750" spc="-1" strike="noStrike">
                <a:solidFill>
                  <a:srgbClr val="c00000"/>
                </a:solidFill>
                <a:latin typeface="Calibri"/>
              </a:rPr>
              <a:t>constant</a:t>
            </a:r>
            <a:endParaRPr b="0" lang="en-US" sz="1750" spc="-1" strike="noStrike">
              <a:solidFill>
                <a:srgbClr val="000000"/>
              </a:solidFill>
              <a:latin typeface="Arial"/>
            </a:endParaRPr>
          </a:p>
        </p:txBody>
      </p:sp>
      <p:cxnSp>
        <p:nvCxnSpPr>
          <p:cNvPr id="340" name="Straight Arrow Connector 4"/>
          <p:cNvCxnSpPr/>
          <p:nvPr/>
        </p:nvCxnSpPr>
        <p:spPr>
          <a:xfrm flipV="1">
            <a:off x="3429000" y="2419920"/>
            <a:ext cx="360" cy="591480"/>
          </a:xfrm>
          <a:prstGeom prst="straightConnector1">
            <a:avLst/>
          </a:prstGeom>
          <a:ln w="6480">
            <a:solidFill>
              <a:srgbClr val="4472c4"/>
            </a:solidFill>
            <a:miter/>
            <a:tailEnd len="med" type="triangle" w="med"/>
          </a:ln>
        </p:spPr>
      </p:cxnSp>
      <p:pic>
        <p:nvPicPr>
          <p:cNvPr id="341" name="Picture 5" descr=""/>
          <p:cNvPicPr/>
          <p:nvPr/>
        </p:nvPicPr>
        <p:blipFill>
          <a:blip r:embed="rId3"/>
          <a:stretch/>
        </p:blipFill>
        <p:spPr>
          <a:xfrm>
            <a:off x="4051080" y="3600360"/>
            <a:ext cx="2223720" cy="1000080"/>
          </a:xfrm>
          <a:prstGeom prst="rect">
            <a:avLst/>
          </a:prstGeom>
          <a:ln w="0">
            <a:noFill/>
          </a:ln>
        </p:spPr>
      </p:pic>
      <p:pic>
        <p:nvPicPr>
          <p:cNvPr id="342" name="Picture 6" descr=""/>
          <p:cNvPicPr/>
          <p:nvPr/>
        </p:nvPicPr>
        <p:blipFill>
          <a:blip r:embed="rId4"/>
          <a:srcRect l="8939" t="55714" r="10920" b="12764"/>
          <a:stretch/>
        </p:blipFill>
        <p:spPr>
          <a:xfrm>
            <a:off x="6550560" y="3924720"/>
            <a:ext cx="2478960" cy="662760"/>
          </a:xfrm>
          <a:prstGeom prst="rect">
            <a:avLst/>
          </a:prstGeom>
          <a:ln w="0">
            <a:noFill/>
          </a:ln>
        </p:spPr>
      </p:pic>
      <p:sp>
        <p:nvSpPr>
          <p:cNvPr id="343" name=""/>
          <p:cNvSpPr txBox="1"/>
          <p:nvPr/>
        </p:nvSpPr>
        <p:spPr>
          <a:xfrm>
            <a:off x="457200" y="495000"/>
            <a:ext cx="9186120" cy="1105200"/>
          </a:xfrm>
          <a:prstGeom prst="rect">
            <a:avLst/>
          </a:prstGeom>
          <a:noFill/>
          <a:ln w="10800">
            <a:noFill/>
          </a:ln>
        </p:spPr>
        <p:txBody>
          <a:bodyPr lIns="90000" rIns="90000" tIns="45000" bIns="45000" anchor="ctr">
            <a:noAutofit/>
          </a:bodyPr>
          <a:p>
            <a:pPr algn="ctr"/>
            <a:r>
              <a:rPr b="0" lang="en-US" sz="2800" spc="-1" strike="noStrike">
                <a:solidFill>
                  <a:srgbClr val="000000"/>
                </a:solidFill>
                <a:latin typeface="Calibri Light"/>
                <a:ea typeface="Calibri Light"/>
              </a:rPr>
              <a:t>a fast implementation of GA</a:t>
            </a:r>
            <a:r>
              <a:rPr b="0" lang="en-US" sz="2800" spc="-1" strike="noStrike" baseline="30000">
                <a:solidFill>
                  <a:srgbClr val="000000"/>
                </a:solidFill>
                <a:latin typeface="Calibri Light"/>
                <a:ea typeface="Calibri Light"/>
              </a:rPr>
              <a:t>2</a:t>
            </a:r>
            <a:r>
              <a:rPr b="0" lang="en-US" sz="2800" spc="-1" strike="noStrike">
                <a:solidFill>
                  <a:srgbClr val="000000"/>
                </a:solidFill>
                <a:latin typeface="Calibri Light"/>
                <a:ea typeface="Calibri Light"/>
              </a:rPr>
              <a:t>M </a:t>
            </a:r>
            <a:br>
              <a:rPr sz="2800"/>
            </a:br>
            <a:r>
              <a:rPr b="0" i="1" lang="en-US" sz="2800" spc="-1" strike="noStrike">
                <a:solidFill>
                  <a:srgbClr val="000000"/>
                </a:solidFill>
                <a:latin typeface="Calibri Light"/>
                <a:ea typeface="Calibri Light"/>
              </a:rPr>
              <a:t>Generalized Additive Model Plus Interactions</a:t>
            </a:r>
            <a:endParaRPr b="0" lang="en-US" sz="2800" spc="-1" strike="noStrike">
              <a:solidFill>
                <a:srgbClr val="2c3e50"/>
              </a:solidFill>
              <a:latin typeface="Source Sans Pro"/>
            </a:endParaRPr>
          </a:p>
        </p:txBody>
      </p:sp>
    </p:spTree>
  </p:cSld>
  <p:transition>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41"/>
                                        </p:tgtEl>
                                        <p:attrNameLst>
                                          <p:attrName>style.visibility</p:attrName>
                                        </p:attrNameLst>
                                      </p:cBhvr>
                                      <p:to>
                                        <p:strVal val="visible"/>
                                      </p:to>
                                    </p:set>
                                    <p:animEffect filter="fade" transition="in">
                                      <p:cBhvr additive="repl">
                                        <p:cTn id="7" dur="500"/>
                                        <p:tgtEl>
                                          <p:spTgt spid="341"/>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342"/>
                                        </p:tgtEl>
                                        <p:attrNameLst>
                                          <p:attrName>style.visibility</p:attrName>
                                        </p:attrNameLst>
                                      </p:cBhvr>
                                      <p:to>
                                        <p:strVal val="visible"/>
                                      </p:to>
                                    </p:set>
                                    <p:animEffect filter="fade" transition="in">
                                      <p:cBhvr additive="repl">
                                        <p:cTn id="12"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692640" y="183960"/>
            <a:ext cx="8693640" cy="76320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Interpreting an EBM Model</a:t>
            </a:r>
            <a:endParaRPr b="0" lang="en-US" sz="4400" spc="-1" strike="noStrike">
              <a:solidFill>
                <a:srgbClr val="000000"/>
              </a:solidFill>
              <a:latin typeface="Calibri"/>
            </a:endParaRPr>
          </a:p>
        </p:txBody>
      </p:sp>
      <p:pic>
        <p:nvPicPr>
          <p:cNvPr id="345" name="Picture 1" descr=""/>
          <p:cNvPicPr/>
          <p:nvPr/>
        </p:nvPicPr>
        <p:blipFill>
          <a:blip r:embed="rId1"/>
          <a:stretch/>
        </p:blipFill>
        <p:spPr>
          <a:xfrm>
            <a:off x="466200" y="1017000"/>
            <a:ext cx="4855320" cy="3456000"/>
          </a:xfrm>
          <a:prstGeom prst="rect">
            <a:avLst/>
          </a:prstGeom>
          <a:ln w="0">
            <a:noFill/>
          </a:ln>
        </p:spPr>
      </p:pic>
      <p:sp>
        <p:nvSpPr>
          <p:cNvPr id="346" name="TextBox 2"/>
          <p:cNvSpPr/>
          <p:nvPr/>
        </p:nvSpPr>
        <p:spPr>
          <a:xfrm>
            <a:off x="6040440" y="1194120"/>
            <a:ext cx="3484440" cy="915120"/>
          </a:xfrm>
          <a:prstGeom prst="rect">
            <a:avLst/>
          </a:prstGeom>
          <a:noFill/>
          <a:ln w="0">
            <a:noFill/>
          </a:ln>
        </p:spPr>
        <p:style>
          <a:lnRef idx="0"/>
          <a:fillRef idx="0"/>
          <a:effectRef idx="0"/>
          <a:fontRef idx="minor"/>
        </p:style>
        <p:txBody>
          <a:bodyPr lIns="0" rIns="0" tIns="0" bIns="0" anchor="t">
            <a:spAutoFit/>
          </a:bodyPr>
          <a:p>
            <a:pPr>
              <a:lnSpc>
                <a:spcPct val="100000"/>
              </a:lnSpc>
            </a:pPr>
            <a:r>
              <a:rPr b="0" i="1" lang="en-US" sz="2000" spc="-1" strike="noStrike">
                <a:solidFill>
                  <a:srgbClr val="000000"/>
                </a:solidFill>
                <a:latin typeface="Calibri"/>
              </a:rPr>
              <a:t>Use case: use COVID-19 patient data to predict the likelihood of ventilation within 72 hours</a:t>
            </a:r>
            <a:endParaRPr b="0" lang="en-US" sz="2000" spc="-1" strike="noStrike">
              <a:solidFill>
                <a:srgbClr val="000000"/>
              </a:solidFill>
              <a:latin typeface="Arial"/>
            </a:endParaRPr>
          </a:p>
        </p:txBody>
      </p:sp>
      <p:grpSp>
        <p:nvGrpSpPr>
          <p:cNvPr id="347" name="Group 2"/>
          <p:cNvGrpSpPr/>
          <p:nvPr/>
        </p:nvGrpSpPr>
        <p:grpSpPr>
          <a:xfrm>
            <a:off x="4553640" y="2991240"/>
            <a:ext cx="5409720" cy="2197800"/>
            <a:chOff x="4553640" y="2991240"/>
            <a:chExt cx="5409720" cy="2197800"/>
          </a:xfrm>
        </p:grpSpPr>
        <p:pic>
          <p:nvPicPr>
            <p:cNvPr id="348" name="Picture 3" descr=""/>
            <p:cNvPicPr/>
            <p:nvPr/>
          </p:nvPicPr>
          <p:blipFill>
            <a:blip r:embed="rId2"/>
            <a:srcRect l="0" t="18917" r="0" b="0"/>
            <a:stretch/>
          </p:blipFill>
          <p:spPr>
            <a:xfrm>
              <a:off x="4553640" y="2991240"/>
              <a:ext cx="5409720" cy="1972800"/>
            </a:xfrm>
            <a:prstGeom prst="rect">
              <a:avLst/>
            </a:prstGeom>
            <a:ln w="0">
              <a:noFill/>
            </a:ln>
          </p:spPr>
        </p:pic>
        <p:pic>
          <p:nvPicPr>
            <p:cNvPr id="349" name="Picture 4" descr=""/>
            <p:cNvPicPr/>
            <p:nvPr/>
          </p:nvPicPr>
          <p:blipFill>
            <a:blip r:embed="rId3"/>
            <a:srcRect l="0" t="0" r="58896" b="90771"/>
            <a:stretch/>
          </p:blipFill>
          <p:spPr>
            <a:xfrm>
              <a:off x="6402600" y="4964400"/>
              <a:ext cx="2223720" cy="224640"/>
            </a:xfrm>
            <a:prstGeom prst="rect">
              <a:avLst/>
            </a:prstGeom>
            <a:ln w="0">
              <a:noFill/>
            </a:ln>
          </p:spPr>
        </p:pic>
      </p:grpSp>
      <p:sp>
        <p:nvSpPr>
          <p:cNvPr id="350" name="Rectangle 2"/>
          <p:cNvSpPr/>
          <p:nvPr/>
        </p:nvSpPr>
        <p:spPr>
          <a:xfrm>
            <a:off x="4553640" y="2991240"/>
            <a:ext cx="5361480" cy="2261160"/>
          </a:xfrm>
          <a:prstGeom prst="rect">
            <a:avLst/>
          </a:prstGeom>
          <a:noFill/>
          <a:ln w="12600">
            <a:solidFill>
              <a:srgbClr val="325490"/>
            </a:solidFill>
            <a:miter/>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Calibri"/>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Picture 7" descr=""/>
          <p:cNvPicPr/>
          <p:nvPr/>
        </p:nvPicPr>
        <p:blipFill>
          <a:blip r:embed="rId1"/>
          <a:stretch/>
        </p:blipFill>
        <p:spPr>
          <a:xfrm>
            <a:off x="1263960" y="948600"/>
            <a:ext cx="7551720" cy="3772080"/>
          </a:xfrm>
          <a:prstGeom prst="rect">
            <a:avLst/>
          </a:prstGeom>
          <a:ln w="0">
            <a:noFill/>
          </a:ln>
        </p:spPr>
      </p:pic>
      <p:sp>
        <p:nvSpPr>
          <p:cNvPr id="352" name="Title 5"/>
          <p:cNvSpPr/>
          <p:nvPr/>
        </p:nvSpPr>
        <p:spPr>
          <a:xfrm>
            <a:off x="486000" y="378000"/>
            <a:ext cx="9109440" cy="45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pc="-52" strike="noStrike">
                <a:solidFill>
                  <a:srgbClr val="000000"/>
                </a:solidFill>
                <a:latin typeface="Calibri Light"/>
              </a:rPr>
              <a:t>Missingness is meaningful</a:t>
            </a:r>
            <a:endParaRPr b="0" lang="en-US" sz="3600" spc="-1" strike="noStrike">
              <a:solidFill>
                <a:srgbClr val="2c3e50"/>
              </a:solidFill>
              <a:latin typeface="Source Sans Pro"/>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0" y="657720"/>
            <a:ext cx="10058400" cy="2314080"/>
          </a:xfrm>
          <a:prstGeom prst="rect">
            <a:avLst/>
          </a:prstGeom>
          <a:noFill/>
          <a:ln w="0">
            <a:noFill/>
          </a:ln>
        </p:spPr>
        <p:txBody>
          <a:bodyPr lIns="0" rIns="0" tIns="0" bIns="0" anchor="ctr" anchorCtr="1">
            <a:noAutofit/>
          </a:bodyPr>
          <a:p>
            <a:pPr indent="0" algn="ctr">
              <a:lnSpc>
                <a:spcPct val="100000"/>
              </a:lnSpc>
              <a:buNone/>
            </a:pPr>
            <a:r>
              <a:rPr b="1" lang="en-US" sz="4400" spc="-1" strike="noStrike">
                <a:solidFill>
                  <a:srgbClr val="ffffff"/>
                </a:solidFill>
                <a:latin typeface="Source Sans Pro Black"/>
              </a:rPr>
              <a:t>Hands-on Workshop on Statistical Analysis of a Policy Experiment</a:t>
            </a:r>
            <a:br>
              <a:rPr sz="4400"/>
            </a:br>
            <a:br>
              <a:rPr sz="2700"/>
            </a:br>
            <a:r>
              <a:rPr b="1" i="1" lang="en-US" sz="3000" spc="-1" strike="noStrike">
                <a:solidFill>
                  <a:srgbClr val="ffffff"/>
                </a:solidFill>
                <a:latin typeface="Source Sans Pro Black"/>
              </a:rPr>
              <a:t>How can we tell if a healthcare policy is effective?</a:t>
            </a:r>
            <a:endParaRPr b="1" lang="en-US" sz="3000" spc="-1" strike="noStrike">
              <a:solidFill>
                <a:srgbClr val="ffffff"/>
              </a:solidFill>
              <a:latin typeface="Source Sans Pro Black"/>
            </a:endParaRPr>
          </a:p>
        </p:txBody>
      </p:sp>
      <p:sp>
        <p:nvSpPr>
          <p:cNvPr id="354" name="PlaceHolder 2"/>
          <p:cNvSpPr>
            <a:spLocks noGrp="1"/>
          </p:cNvSpPr>
          <p:nvPr>
            <p:ph type="subTitle"/>
          </p:nvPr>
        </p:nvSpPr>
        <p:spPr>
          <a:xfrm>
            <a:off x="0" y="3915000"/>
            <a:ext cx="10080000" cy="14850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Source Sans Pro"/>
              </a:rPr>
              <a:t>It’s complicated</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
          <p:cNvSpPr txBox="1"/>
          <p:nvPr/>
        </p:nvSpPr>
        <p:spPr>
          <a:xfrm>
            <a:off x="889200" y="3886920"/>
            <a:ext cx="3503160" cy="37872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All of these mice get the treatment.</a:t>
            </a:r>
            <a:endParaRPr b="0" lang="en-US" sz="1800" spc="-1" strike="noStrike">
              <a:solidFill>
                <a:srgbClr val="2c3e50"/>
              </a:solidFill>
              <a:latin typeface="Source Sans Pro"/>
            </a:endParaRPr>
          </a:p>
        </p:txBody>
      </p:sp>
      <p:sp>
        <p:nvSpPr>
          <p:cNvPr id="356" name=""/>
          <p:cNvSpPr txBox="1"/>
          <p:nvPr/>
        </p:nvSpPr>
        <p:spPr>
          <a:xfrm>
            <a:off x="5943600" y="3886920"/>
            <a:ext cx="3771360" cy="37872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None of these mice get the treatment.</a:t>
            </a:r>
            <a:endParaRPr b="0" lang="en-US" sz="1800" spc="-1" strike="noStrike">
              <a:solidFill>
                <a:srgbClr val="2c3e50"/>
              </a:solidFill>
              <a:latin typeface="Source Sans Pro"/>
            </a:endParaRPr>
          </a:p>
        </p:txBody>
      </p:sp>
      <p:sp>
        <p:nvSpPr>
          <p:cNvPr id="357" name="Title 4"/>
          <p:cNvSpPr/>
          <p:nvPr/>
        </p:nvSpPr>
        <p:spPr>
          <a:xfrm>
            <a:off x="0" y="378000"/>
            <a:ext cx="10080000" cy="457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600" spc="-52" strike="noStrike">
                <a:solidFill>
                  <a:srgbClr val="000000"/>
                </a:solidFill>
                <a:latin typeface="Calibri Light"/>
              </a:rPr>
              <a:t>Animal experiments are easy</a:t>
            </a:r>
            <a:endParaRPr b="0" lang="en-US" sz="3600" spc="-1" strike="noStrike">
              <a:solidFill>
                <a:srgbClr val="2c3e50"/>
              </a:solidFill>
              <a:latin typeface="Source Sans Pro"/>
            </a:endParaRPr>
          </a:p>
        </p:txBody>
      </p:sp>
      <p:sp>
        <p:nvSpPr>
          <p:cNvPr id="358" name=""/>
          <p:cNvSpPr/>
          <p:nvPr/>
        </p:nvSpPr>
        <p:spPr>
          <a:xfrm>
            <a:off x="757800" y="1371600"/>
            <a:ext cx="3657600" cy="22860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pic>
        <p:nvPicPr>
          <p:cNvPr id="359" name="" descr=""/>
          <p:cNvPicPr/>
          <p:nvPr/>
        </p:nvPicPr>
        <p:blipFill>
          <a:blip r:embed="rId1"/>
          <a:stretch/>
        </p:blipFill>
        <p:spPr>
          <a:xfrm>
            <a:off x="1143000" y="2304720"/>
            <a:ext cx="1237680" cy="922680"/>
          </a:xfrm>
          <a:prstGeom prst="rect">
            <a:avLst/>
          </a:prstGeom>
          <a:ln w="10800">
            <a:noFill/>
          </a:ln>
        </p:spPr>
      </p:pic>
      <p:pic>
        <p:nvPicPr>
          <p:cNvPr id="360" name="" descr=""/>
          <p:cNvPicPr/>
          <p:nvPr/>
        </p:nvPicPr>
        <p:blipFill>
          <a:blip r:embed="rId2"/>
          <a:stretch/>
        </p:blipFill>
        <p:spPr>
          <a:xfrm flipH="1">
            <a:off x="1828800" y="1627200"/>
            <a:ext cx="1143000" cy="922680"/>
          </a:xfrm>
          <a:prstGeom prst="rect">
            <a:avLst/>
          </a:prstGeom>
          <a:ln w="10800">
            <a:noFill/>
          </a:ln>
        </p:spPr>
      </p:pic>
      <p:pic>
        <p:nvPicPr>
          <p:cNvPr id="361" name="" descr=""/>
          <p:cNvPicPr/>
          <p:nvPr/>
        </p:nvPicPr>
        <p:blipFill>
          <a:blip r:embed="rId3"/>
          <a:stretch/>
        </p:blipFill>
        <p:spPr>
          <a:xfrm>
            <a:off x="2877120" y="2313000"/>
            <a:ext cx="1237680" cy="922680"/>
          </a:xfrm>
          <a:prstGeom prst="rect">
            <a:avLst/>
          </a:prstGeom>
          <a:ln w="10800">
            <a:noFill/>
          </a:ln>
        </p:spPr>
      </p:pic>
      <p:sp>
        <p:nvSpPr>
          <p:cNvPr id="362" name=""/>
          <p:cNvSpPr/>
          <p:nvPr/>
        </p:nvSpPr>
        <p:spPr>
          <a:xfrm>
            <a:off x="5977800" y="1371600"/>
            <a:ext cx="3657600" cy="22860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pic>
        <p:nvPicPr>
          <p:cNvPr id="363" name="" descr=""/>
          <p:cNvPicPr/>
          <p:nvPr/>
        </p:nvPicPr>
        <p:blipFill>
          <a:blip r:embed="rId4"/>
          <a:stretch/>
        </p:blipFill>
        <p:spPr>
          <a:xfrm>
            <a:off x="7220520" y="1570320"/>
            <a:ext cx="1237680" cy="922680"/>
          </a:xfrm>
          <a:prstGeom prst="rect">
            <a:avLst/>
          </a:prstGeom>
          <a:ln w="10800">
            <a:noFill/>
          </a:ln>
        </p:spPr>
      </p:pic>
      <p:pic>
        <p:nvPicPr>
          <p:cNvPr id="364" name="" descr=""/>
          <p:cNvPicPr/>
          <p:nvPr/>
        </p:nvPicPr>
        <p:blipFill>
          <a:blip r:embed="rId5"/>
          <a:stretch/>
        </p:blipFill>
        <p:spPr>
          <a:xfrm flipH="1">
            <a:off x="6629400" y="2493000"/>
            <a:ext cx="1143000" cy="922680"/>
          </a:xfrm>
          <a:prstGeom prst="rect">
            <a:avLst/>
          </a:prstGeom>
          <a:ln w="10800">
            <a:noFill/>
          </a:ln>
        </p:spPr>
      </p:pic>
      <p:pic>
        <p:nvPicPr>
          <p:cNvPr id="365" name="" descr=""/>
          <p:cNvPicPr/>
          <p:nvPr/>
        </p:nvPicPr>
        <p:blipFill>
          <a:blip r:embed="rId6"/>
          <a:stretch/>
        </p:blipFill>
        <p:spPr>
          <a:xfrm>
            <a:off x="8134920" y="2493000"/>
            <a:ext cx="1237680" cy="922680"/>
          </a:xfrm>
          <a:prstGeom prst="rect">
            <a:avLst/>
          </a:prstGeom>
          <a:ln w="10800">
            <a:noFill/>
          </a:ln>
        </p:spPr>
      </p:pic>
      <p:sp>
        <p:nvSpPr>
          <p:cNvPr id="366" name=""/>
          <p:cNvSpPr txBox="1"/>
          <p:nvPr/>
        </p:nvSpPr>
        <p:spPr>
          <a:xfrm>
            <a:off x="1853640" y="4590720"/>
            <a:ext cx="6375960" cy="66708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They all eat the same diet and live in exactly the same conditions.</a:t>
            </a:r>
            <a:endParaRPr b="0" lang="en-US" sz="1800" spc="-1" strike="noStrike">
              <a:solidFill>
                <a:srgbClr val="2c3e50"/>
              </a:solidFill>
              <a:latin typeface="Source Sans Pro"/>
            </a:endParaRPr>
          </a:p>
          <a:p>
            <a:pPr algn="ctr"/>
            <a:r>
              <a:rPr b="0" lang="en-US" sz="1800" spc="-1" strike="noStrike">
                <a:solidFill>
                  <a:srgbClr val="2c3e50"/>
                </a:solidFill>
                <a:latin typeface="Source Sans Pro"/>
              </a:rPr>
              <a:t>Inbred mice are genetically identical.</a:t>
            </a:r>
            <a:endParaRPr b="0" lang="en-US" sz="1800" spc="-1" strike="noStrike">
              <a:solidFill>
                <a:srgbClr val="2c3e50"/>
              </a:solidFill>
              <a:latin typeface="Source Sans Pro"/>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itle 6"/>
          <p:cNvSpPr/>
          <p:nvPr/>
        </p:nvSpPr>
        <p:spPr>
          <a:xfrm>
            <a:off x="0" y="378000"/>
            <a:ext cx="10080000" cy="457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600" spc="-52" strike="noStrike">
                <a:solidFill>
                  <a:srgbClr val="000000"/>
                </a:solidFill>
                <a:latin typeface="Calibri Light"/>
              </a:rPr>
              <a:t>Real-life experiments on people are hard</a:t>
            </a:r>
            <a:endParaRPr b="0" lang="en-US" sz="3600" spc="-1" strike="noStrike">
              <a:solidFill>
                <a:srgbClr val="2c3e50"/>
              </a:solidFill>
              <a:latin typeface="Source Sans Pro"/>
            </a:endParaRPr>
          </a:p>
        </p:txBody>
      </p:sp>
      <p:sp>
        <p:nvSpPr>
          <p:cNvPr id="368" name=""/>
          <p:cNvSpPr txBox="1"/>
          <p:nvPr/>
        </p:nvSpPr>
        <p:spPr>
          <a:xfrm>
            <a:off x="1600200" y="4572000"/>
            <a:ext cx="6668280" cy="95544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They drink, smoke, have varied diets, live in different conditions, etc.</a:t>
            </a:r>
            <a:endParaRPr b="0" lang="en-US" sz="1800" spc="-1" strike="noStrike">
              <a:solidFill>
                <a:srgbClr val="2c3e50"/>
              </a:solidFill>
              <a:latin typeface="Source Sans Pro"/>
            </a:endParaRPr>
          </a:p>
          <a:p>
            <a:pPr algn="ctr"/>
            <a:r>
              <a:rPr b="0" lang="en-US" sz="1800" spc="-1" strike="noStrike">
                <a:solidFill>
                  <a:srgbClr val="2c3e50"/>
                </a:solidFill>
                <a:latin typeface="Source Sans Pro"/>
              </a:rPr>
              <a:t>They are genetically diverse.</a:t>
            </a:r>
            <a:endParaRPr b="0" lang="en-US" sz="1800" spc="-1" strike="noStrike">
              <a:solidFill>
                <a:srgbClr val="2c3e50"/>
              </a:solidFill>
              <a:latin typeface="Source Sans Pro"/>
            </a:endParaRPr>
          </a:p>
          <a:p>
            <a:pPr algn="ctr"/>
            <a:r>
              <a:rPr b="0" lang="en-US" sz="1800" spc="-1" strike="noStrike">
                <a:solidFill>
                  <a:srgbClr val="2c3e50"/>
                </a:solidFill>
                <a:latin typeface="Source Sans Pro"/>
              </a:rPr>
              <a:t>They don’t necessarily do what you want them to do.</a:t>
            </a:r>
            <a:endParaRPr b="0" lang="en-US" sz="1800" spc="-1" strike="noStrike">
              <a:solidFill>
                <a:srgbClr val="2c3e50"/>
              </a:solidFill>
              <a:latin typeface="Source Sans Pro"/>
            </a:endParaRPr>
          </a:p>
        </p:txBody>
      </p:sp>
      <p:pic>
        <p:nvPicPr>
          <p:cNvPr id="369" name="" descr=""/>
          <p:cNvPicPr/>
          <p:nvPr/>
        </p:nvPicPr>
        <p:blipFill>
          <a:blip r:embed="rId1"/>
          <a:stretch/>
        </p:blipFill>
        <p:spPr>
          <a:xfrm>
            <a:off x="3133440" y="1371600"/>
            <a:ext cx="3953160" cy="2968560"/>
          </a:xfrm>
          <a:prstGeom prst="rect">
            <a:avLst/>
          </a:prstGeom>
          <a:ln w="10800">
            <a:noFill/>
          </a:ln>
        </p:spPr>
      </p:pic>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itle 7"/>
          <p:cNvSpPr/>
          <p:nvPr/>
        </p:nvSpPr>
        <p:spPr>
          <a:xfrm>
            <a:off x="0" y="378000"/>
            <a:ext cx="10080000" cy="457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600" spc="-52" strike="noStrike">
                <a:solidFill>
                  <a:srgbClr val="000000"/>
                </a:solidFill>
                <a:latin typeface="Calibri Light"/>
              </a:rPr>
              <a:t>Statistical Confounding</a:t>
            </a:r>
            <a:endParaRPr b="0" lang="en-US" sz="3600" spc="-1" strike="noStrike">
              <a:solidFill>
                <a:srgbClr val="2c3e50"/>
              </a:solidFill>
              <a:latin typeface="Source Sans Pro"/>
            </a:endParaRPr>
          </a:p>
        </p:txBody>
      </p:sp>
      <p:grpSp>
        <p:nvGrpSpPr>
          <p:cNvPr id="371" name=""/>
          <p:cNvGrpSpPr/>
          <p:nvPr/>
        </p:nvGrpSpPr>
        <p:grpSpPr>
          <a:xfrm>
            <a:off x="3731760" y="1436760"/>
            <a:ext cx="1682640" cy="3900600"/>
            <a:chOff x="3731760" y="1436760"/>
            <a:chExt cx="1682640" cy="3900600"/>
          </a:xfrm>
        </p:grpSpPr>
        <p:sp>
          <p:nvSpPr>
            <p:cNvPr id="372" name=""/>
            <p:cNvSpPr/>
            <p:nvPr/>
          </p:nvSpPr>
          <p:spPr>
            <a:xfrm>
              <a:off x="4271400" y="3272400"/>
              <a:ext cx="1143000" cy="228600"/>
            </a:xfrm>
            <a:prstGeom prst="line">
              <a:avLst/>
            </a:prstGeom>
            <a:ln w="54720">
              <a:solidFill>
                <a:srgbClr val="ff0000"/>
              </a:solidFill>
              <a:round/>
            </a:ln>
          </p:spPr>
          <p:style>
            <a:lnRef idx="0"/>
            <a:fillRef idx="0"/>
            <a:effectRef idx="0"/>
            <a:fontRef idx="minor"/>
          </p:style>
          <p:txBody>
            <a:bodyPr lIns="90000" rIns="90000" tIns="45000" bIns="45000" anchor="ctr">
              <a:noAutofit/>
            </a:bodyPr>
            <a:p>
              <a:pPr algn="ctr"/>
              <a:endParaRPr b="0" lang="en-US" sz="1800" spc="-1" strike="noStrike">
                <a:solidFill>
                  <a:srgbClr val="1abc9c"/>
                </a:solidFill>
                <a:latin typeface="Source Sans Pro"/>
              </a:endParaRPr>
            </a:p>
          </p:txBody>
        </p:sp>
        <p:sp>
          <p:nvSpPr>
            <p:cNvPr id="373" name=""/>
            <p:cNvSpPr/>
            <p:nvPr/>
          </p:nvSpPr>
          <p:spPr>
            <a:xfrm>
              <a:off x="3731760" y="5108760"/>
              <a:ext cx="1143000" cy="228600"/>
            </a:xfrm>
            <a:prstGeom prst="line">
              <a:avLst/>
            </a:prstGeom>
            <a:ln w="54720">
              <a:solidFill>
                <a:srgbClr val="ff0000"/>
              </a:solidFill>
              <a:round/>
            </a:ln>
          </p:spPr>
          <p:style>
            <a:lnRef idx="0"/>
            <a:fillRef idx="0"/>
            <a:effectRef idx="0"/>
            <a:fontRef idx="minor"/>
          </p:style>
          <p:txBody>
            <a:bodyPr lIns="90000" rIns="90000" tIns="45000" bIns="45000" anchor="ctr">
              <a:noAutofit/>
            </a:bodyPr>
            <a:p>
              <a:pPr algn="ctr"/>
              <a:endParaRPr b="0" lang="en-US" sz="1800" spc="-1" strike="noStrike">
                <a:solidFill>
                  <a:srgbClr val="1abc9c"/>
                </a:solidFill>
                <a:latin typeface="Source Sans Pro"/>
              </a:endParaRPr>
            </a:p>
          </p:txBody>
        </p:sp>
        <p:sp>
          <p:nvSpPr>
            <p:cNvPr id="374" name=""/>
            <p:cNvSpPr/>
            <p:nvPr/>
          </p:nvSpPr>
          <p:spPr>
            <a:xfrm>
              <a:off x="3983760" y="1436760"/>
              <a:ext cx="1143000" cy="228600"/>
            </a:xfrm>
            <a:prstGeom prst="line">
              <a:avLst/>
            </a:prstGeom>
            <a:ln w="54720">
              <a:solidFill>
                <a:srgbClr val="ff0000"/>
              </a:solidFill>
              <a:round/>
            </a:ln>
          </p:spPr>
          <p:style>
            <a:lnRef idx="0"/>
            <a:fillRef idx="0"/>
            <a:effectRef idx="0"/>
            <a:fontRef idx="minor"/>
          </p:style>
          <p:txBody>
            <a:bodyPr lIns="90000" rIns="90000" tIns="45000" bIns="45000" anchor="ctr">
              <a:noAutofit/>
            </a:bodyPr>
            <a:p>
              <a:pPr algn="ctr"/>
              <a:endParaRPr b="0" lang="en-US" sz="1800" spc="-1" strike="noStrike">
                <a:solidFill>
                  <a:srgbClr val="1abc9c"/>
                </a:solidFill>
                <a:latin typeface="Source Sans Pro"/>
              </a:endParaRPr>
            </a:p>
          </p:txBody>
        </p:sp>
      </p:grpSp>
      <p:pic>
        <p:nvPicPr>
          <p:cNvPr id="375" name="" descr=""/>
          <p:cNvPicPr/>
          <p:nvPr/>
        </p:nvPicPr>
        <p:blipFill>
          <a:blip r:embed="rId1"/>
          <a:stretch/>
        </p:blipFill>
        <p:spPr>
          <a:xfrm>
            <a:off x="2743200" y="1200600"/>
            <a:ext cx="4844880" cy="4285800"/>
          </a:xfrm>
          <a:prstGeom prst="rect">
            <a:avLst/>
          </a:prstGeom>
          <a:ln w="10800">
            <a:noFill/>
          </a:ln>
        </p:spPr>
      </p:pic>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What could you do with your data if it were well organized?</a:t>
            </a:r>
            <a:endParaRPr b="1" lang="en-US" sz="2700" spc="-1" strike="noStrike">
              <a:solidFill>
                <a:srgbClr val="ffffff"/>
              </a:solidFill>
              <a:latin typeface="Source Sans Pro Black"/>
            </a:endParaRPr>
          </a:p>
        </p:txBody>
      </p:sp>
      <p:sp>
        <p:nvSpPr>
          <p:cNvPr id="259" name=""/>
          <p:cNvSpPr txBox="1"/>
          <p:nvPr/>
        </p:nvSpPr>
        <p:spPr>
          <a:xfrm>
            <a:off x="826200" y="4121280"/>
            <a:ext cx="1555200" cy="37872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Legacy system</a:t>
            </a:r>
            <a:endParaRPr b="0" lang="en-US" sz="1800" spc="-1" strike="noStrike">
              <a:solidFill>
                <a:srgbClr val="2c3e50"/>
              </a:solidFill>
              <a:latin typeface="Source Sans Pro"/>
            </a:endParaRPr>
          </a:p>
        </p:txBody>
      </p:sp>
      <p:sp>
        <p:nvSpPr>
          <p:cNvPr id="260" name=""/>
          <p:cNvSpPr txBox="1"/>
          <p:nvPr/>
        </p:nvSpPr>
        <p:spPr>
          <a:xfrm>
            <a:off x="7081920" y="4121280"/>
            <a:ext cx="1700280" cy="378720"/>
          </a:xfrm>
          <a:prstGeom prst="rect">
            <a:avLst/>
          </a:prstGeom>
          <a:noFill/>
          <a:ln w="10800">
            <a:noFill/>
          </a:ln>
        </p:spPr>
        <p:txBody>
          <a:bodyPr lIns="90000" rIns="90000" tIns="45000" bIns="45000" anchor="ctr">
            <a:noAutofit/>
          </a:bodyPr>
          <a:p>
            <a:pPr algn="ctr"/>
            <a:r>
              <a:rPr b="0" lang="en-US" sz="1800" spc="-1" strike="noStrike">
                <a:solidFill>
                  <a:srgbClr val="2c3e50"/>
                </a:solidFill>
                <a:latin typeface="Source Sans Pro"/>
              </a:rPr>
              <a:t>Data Lakehouse</a:t>
            </a:r>
            <a:endParaRPr b="0" lang="en-US" sz="1800" spc="-1" strike="noStrike">
              <a:solidFill>
                <a:srgbClr val="2c3e50"/>
              </a:solidFill>
              <a:latin typeface="Source Sans Pro"/>
            </a:endParaRPr>
          </a:p>
        </p:txBody>
      </p:sp>
      <p:grpSp>
        <p:nvGrpSpPr>
          <p:cNvPr id="261" name=""/>
          <p:cNvGrpSpPr/>
          <p:nvPr/>
        </p:nvGrpSpPr>
        <p:grpSpPr>
          <a:xfrm>
            <a:off x="1103040" y="2442600"/>
            <a:ext cx="1515600" cy="1252080"/>
            <a:chOff x="1103040" y="2442600"/>
            <a:chExt cx="1515600" cy="1252080"/>
          </a:xfrm>
        </p:grpSpPr>
        <p:sp>
          <p:nvSpPr>
            <p:cNvPr id="262" name=""/>
            <p:cNvSpPr/>
            <p:nvPr/>
          </p:nvSpPr>
          <p:spPr>
            <a:xfrm>
              <a:off x="1403280" y="2858400"/>
              <a:ext cx="640800" cy="440280"/>
            </a:xfrm>
            <a:custGeom>
              <a:avLst/>
              <a:gdLst/>
              <a:ahLst/>
              <a:rect l="0" t="0" r="r" b="b"/>
              <a:pathLst>
                <a:path fill="none" w="1780" h="1223">
                  <a:moveTo>
                    <a:pt x="838" y="224"/>
                  </a:moveTo>
                  <a:cubicBezTo>
                    <a:pt x="547" y="344"/>
                    <a:pt x="-17" y="381"/>
                    <a:pt x="1" y="607"/>
                  </a:cubicBezTo>
                  <a:cubicBezTo>
                    <a:pt x="14" y="763"/>
                    <a:pt x="472" y="684"/>
                    <a:pt x="699" y="746"/>
                  </a:cubicBezTo>
                  <a:cubicBezTo>
                    <a:pt x="958" y="818"/>
                    <a:pt x="644" y="988"/>
                    <a:pt x="339" y="1060"/>
                  </a:cubicBezTo>
                  <a:cubicBezTo>
                    <a:pt x="-8" y="1144"/>
                    <a:pt x="753" y="1312"/>
                    <a:pt x="858" y="1164"/>
                  </a:cubicBezTo>
                  <a:cubicBezTo>
                    <a:pt x="942" y="1046"/>
                    <a:pt x="1161" y="855"/>
                    <a:pt x="879" y="747"/>
                  </a:cubicBezTo>
                  <a:cubicBezTo>
                    <a:pt x="444" y="580"/>
                    <a:pt x="1004" y="638"/>
                    <a:pt x="1198" y="619"/>
                  </a:cubicBezTo>
                  <a:cubicBezTo>
                    <a:pt x="1740" y="564"/>
                    <a:pt x="722" y="276"/>
                    <a:pt x="1157" y="595"/>
                  </a:cubicBezTo>
                  <a:cubicBezTo>
                    <a:pt x="1346" y="735"/>
                    <a:pt x="1821" y="779"/>
                    <a:pt x="1756" y="562"/>
                  </a:cubicBezTo>
                  <a:cubicBezTo>
                    <a:pt x="1721" y="448"/>
                    <a:pt x="1923" y="123"/>
                    <a:pt x="1556" y="213"/>
                  </a:cubicBezTo>
                  <a:cubicBezTo>
                    <a:pt x="973" y="356"/>
                    <a:pt x="1609" y="-86"/>
                    <a:pt x="1137" y="15"/>
                  </a:cubicBezTo>
                  <a:cubicBezTo>
                    <a:pt x="967" y="52"/>
                    <a:pt x="1294" y="427"/>
                    <a:pt x="938" y="282"/>
                  </a:cubicBezTo>
                  <a:cubicBezTo>
                    <a:pt x="807" y="228"/>
                    <a:pt x="830" y="-163"/>
                    <a:pt x="600" y="131"/>
                  </a:cubicBezTo>
                  <a:lnTo>
                    <a:pt x="559" y="248"/>
                  </a:lnTo>
                  <a:lnTo>
                    <a:pt x="758" y="282"/>
                  </a:lnTo>
                </a:path>
              </a:pathLst>
            </a:custGeom>
            <a:ln w="54720">
              <a:solidFill>
                <a:srgbClr val="1abc9c"/>
              </a:solidFill>
              <a:round/>
            </a:ln>
          </p:spPr>
          <p:txBody>
            <a:bodyPr lIns="90000" rIns="90000" tIns="45000" bIns="45000" anchor="ctr">
              <a:noAutofit/>
            </a:bodyPr>
            <a:p>
              <a:pPr algn="ctr"/>
              <a:endParaRPr b="0" lang="en-US" sz="1800" spc="-1" strike="noStrike">
                <a:solidFill>
                  <a:srgbClr val="1abc9c"/>
                </a:solidFill>
                <a:latin typeface="Source Sans Pro"/>
              </a:endParaRPr>
            </a:p>
          </p:txBody>
        </p:sp>
        <p:sp>
          <p:nvSpPr>
            <p:cNvPr id="263" name=""/>
            <p:cNvSpPr/>
            <p:nvPr/>
          </p:nvSpPr>
          <p:spPr>
            <a:xfrm>
              <a:off x="1290600" y="2613600"/>
              <a:ext cx="968400" cy="986040"/>
            </a:xfrm>
            <a:custGeom>
              <a:avLst/>
              <a:gdLst/>
              <a:ahLst/>
              <a:rect l="0" t="0" r="r" b="b"/>
              <a:pathLst>
                <a:path w="2690" h="2739">
                  <a:moveTo>
                    <a:pt x="2650" y="1361"/>
                  </a:moveTo>
                  <a:cubicBezTo>
                    <a:pt x="2580" y="1079"/>
                    <a:pt x="2835" y="596"/>
                    <a:pt x="2557" y="485"/>
                  </a:cubicBezTo>
                  <a:cubicBezTo>
                    <a:pt x="2106" y="305"/>
                    <a:pt x="2557" y="1599"/>
                    <a:pt x="2111" y="678"/>
                  </a:cubicBezTo>
                  <a:cubicBezTo>
                    <a:pt x="2020" y="489"/>
                    <a:pt x="1550" y="-324"/>
                    <a:pt x="1943" y="143"/>
                  </a:cubicBezTo>
                  <a:cubicBezTo>
                    <a:pt x="2288" y="552"/>
                    <a:pt x="2920" y="317"/>
                    <a:pt x="2073" y="185"/>
                  </a:cubicBezTo>
                  <a:cubicBezTo>
                    <a:pt x="1864" y="153"/>
                    <a:pt x="1572" y="-98"/>
                    <a:pt x="1534" y="485"/>
                  </a:cubicBezTo>
                  <a:cubicBezTo>
                    <a:pt x="1514" y="781"/>
                    <a:pt x="971" y="82"/>
                    <a:pt x="863" y="314"/>
                  </a:cubicBezTo>
                  <a:cubicBezTo>
                    <a:pt x="670" y="729"/>
                    <a:pt x="473" y="503"/>
                    <a:pt x="323" y="763"/>
                  </a:cubicBezTo>
                  <a:cubicBezTo>
                    <a:pt x="59" y="1222"/>
                    <a:pt x="596" y="1024"/>
                    <a:pt x="547" y="720"/>
                  </a:cubicBezTo>
                  <a:cubicBezTo>
                    <a:pt x="485" y="346"/>
                    <a:pt x="16" y="321"/>
                    <a:pt x="26" y="678"/>
                  </a:cubicBezTo>
                  <a:cubicBezTo>
                    <a:pt x="32" y="913"/>
                    <a:pt x="-110" y="1231"/>
                    <a:pt x="212" y="1341"/>
                  </a:cubicBezTo>
                  <a:cubicBezTo>
                    <a:pt x="653" y="1491"/>
                    <a:pt x="-348" y="2031"/>
                    <a:pt x="379" y="1724"/>
                  </a:cubicBezTo>
                  <a:cubicBezTo>
                    <a:pt x="711" y="1584"/>
                    <a:pt x="1003" y="2497"/>
                    <a:pt x="771" y="2259"/>
                  </a:cubicBezTo>
                  <a:cubicBezTo>
                    <a:pt x="405" y="1883"/>
                    <a:pt x="633" y="2851"/>
                    <a:pt x="901" y="2729"/>
                  </a:cubicBezTo>
                  <a:cubicBezTo>
                    <a:pt x="1195" y="2595"/>
                    <a:pt x="1404" y="2346"/>
                    <a:pt x="1534" y="2046"/>
                  </a:cubicBezTo>
                  <a:cubicBezTo>
                    <a:pt x="1759" y="1521"/>
                    <a:pt x="1865" y="2162"/>
                    <a:pt x="2129" y="2110"/>
                  </a:cubicBezTo>
                  <a:cubicBezTo>
                    <a:pt x="2594" y="2016"/>
                    <a:pt x="2122" y="1125"/>
                    <a:pt x="1887" y="1554"/>
                  </a:cubicBezTo>
                  <a:cubicBezTo>
                    <a:pt x="1660" y="1966"/>
                    <a:pt x="2282" y="1664"/>
                    <a:pt x="2334" y="1468"/>
                  </a:cubicBezTo>
                  <a:cubicBezTo>
                    <a:pt x="2362" y="1362"/>
                    <a:pt x="2552" y="660"/>
                    <a:pt x="2632" y="1233"/>
                  </a:cubicBezTo>
                  <a:lnTo>
                    <a:pt x="2632" y="1361"/>
                  </a:lnTo>
                  <a:lnTo>
                    <a:pt x="2650" y="1361"/>
                  </a:lnTo>
                  <a:close/>
                </a:path>
              </a:pathLst>
            </a:custGeom>
            <a:noFill/>
            <a:ln w="54720">
              <a:solidFill>
                <a:srgbClr val="a7074b"/>
              </a:solidFill>
              <a:round/>
            </a:ln>
          </p:spPr>
          <p:txBody>
            <a:bodyPr lIns="90000" rIns="90000" tIns="45000" bIns="45000" anchor="ctr">
              <a:noAutofit/>
            </a:bodyPr>
            <a:p>
              <a:pPr algn="ctr"/>
              <a:endParaRPr b="0" lang="en-US" sz="1800" spc="-1" strike="noStrike">
                <a:solidFill>
                  <a:srgbClr val="1abc9c"/>
                </a:solidFill>
                <a:latin typeface="Source Sans Pro"/>
              </a:endParaRPr>
            </a:p>
          </p:txBody>
        </p:sp>
        <p:sp>
          <p:nvSpPr>
            <p:cNvPr id="264" name=""/>
            <p:cNvSpPr/>
            <p:nvPr/>
          </p:nvSpPr>
          <p:spPr>
            <a:xfrm>
              <a:off x="1103040" y="2442600"/>
              <a:ext cx="1515600" cy="1252080"/>
            </a:xfrm>
            <a:custGeom>
              <a:avLst/>
              <a:gdLst/>
              <a:ahLst/>
              <a:rect l="0" t="0" r="r" b="b"/>
              <a:pathLst>
                <a:path fill="none" w="4210" h="3478">
                  <a:moveTo>
                    <a:pt x="1707" y="389"/>
                  </a:moveTo>
                  <a:cubicBezTo>
                    <a:pt x="2001" y="269"/>
                    <a:pt x="2663" y="-216"/>
                    <a:pt x="2605" y="112"/>
                  </a:cubicBezTo>
                  <a:cubicBezTo>
                    <a:pt x="2488" y="789"/>
                    <a:pt x="3030" y="-263"/>
                    <a:pt x="2888" y="488"/>
                  </a:cubicBezTo>
                  <a:cubicBezTo>
                    <a:pt x="2841" y="746"/>
                    <a:pt x="3554" y="629"/>
                    <a:pt x="3291" y="962"/>
                  </a:cubicBezTo>
                  <a:cubicBezTo>
                    <a:pt x="3136" y="1158"/>
                    <a:pt x="3250" y="1452"/>
                    <a:pt x="3362" y="1674"/>
                  </a:cubicBezTo>
                  <a:cubicBezTo>
                    <a:pt x="3522" y="1990"/>
                    <a:pt x="4419" y="1853"/>
                    <a:pt x="4165" y="1436"/>
                  </a:cubicBezTo>
                  <a:cubicBezTo>
                    <a:pt x="3876" y="960"/>
                    <a:pt x="3326" y="1526"/>
                    <a:pt x="3338" y="1832"/>
                  </a:cubicBezTo>
                  <a:cubicBezTo>
                    <a:pt x="3353" y="2239"/>
                    <a:pt x="2796" y="2150"/>
                    <a:pt x="2699" y="2483"/>
                  </a:cubicBezTo>
                  <a:cubicBezTo>
                    <a:pt x="2493" y="3194"/>
                    <a:pt x="2172" y="1875"/>
                    <a:pt x="2651" y="2246"/>
                  </a:cubicBezTo>
                  <a:cubicBezTo>
                    <a:pt x="3039" y="2546"/>
                    <a:pt x="2364" y="2976"/>
                    <a:pt x="1942" y="2957"/>
                  </a:cubicBezTo>
                  <a:cubicBezTo>
                    <a:pt x="1858" y="2953"/>
                    <a:pt x="1281" y="3875"/>
                    <a:pt x="1683" y="3274"/>
                  </a:cubicBezTo>
                  <a:cubicBezTo>
                    <a:pt x="2031" y="2752"/>
                    <a:pt x="611" y="3634"/>
                    <a:pt x="713" y="2997"/>
                  </a:cubicBezTo>
                  <a:cubicBezTo>
                    <a:pt x="813" y="2379"/>
                    <a:pt x="-230" y="3122"/>
                    <a:pt x="381" y="2661"/>
                  </a:cubicBezTo>
                  <a:cubicBezTo>
                    <a:pt x="842" y="2314"/>
                    <a:pt x="-62" y="2364"/>
                    <a:pt x="3" y="2107"/>
                  </a:cubicBezTo>
                  <a:cubicBezTo>
                    <a:pt x="90" y="1768"/>
                    <a:pt x="277" y="1662"/>
                    <a:pt x="215" y="1377"/>
                  </a:cubicBezTo>
                  <a:cubicBezTo>
                    <a:pt x="72" y="711"/>
                    <a:pt x="1099" y="1422"/>
                    <a:pt x="736" y="606"/>
                  </a:cubicBezTo>
                  <a:cubicBezTo>
                    <a:pt x="261" y="-462"/>
                    <a:pt x="1448" y="1731"/>
                    <a:pt x="1019" y="270"/>
                  </a:cubicBezTo>
                  <a:lnTo>
                    <a:pt x="1469" y="211"/>
                  </a:lnTo>
                  <a:lnTo>
                    <a:pt x="1706" y="232"/>
                  </a:lnTo>
                  <a:lnTo>
                    <a:pt x="1753" y="290"/>
                  </a:lnTo>
                </a:path>
              </a:pathLst>
            </a:custGeom>
            <a:ln w="54720">
              <a:solidFill>
                <a:srgbClr val="3465a4"/>
              </a:solidFill>
              <a:round/>
            </a:ln>
          </p:spPr>
          <p:txBody>
            <a:bodyPr lIns="90000" rIns="90000" tIns="45000" bIns="45000" anchor="ctr">
              <a:noAutofit/>
            </a:bodyPr>
            <a:p>
              <a:pPr algn="ctr"/>
              <a:endParaRPr b="0" lang="en-US" sz="1800" spc="-1" strike="noStrike">
                <a:solidFill>
                  <a:srgbClr val="1abc9c"/>
                </a:solidFill>
                <a:latin typeface="Source Sans Pro"/>
              </a:endParaRPr>
            </a:p>
          </p:txBody>
        </p:sp>
        <p:sp>
          <p:nvSpPr>
            <p:cNvPr id="265" name=""/>
            <p:cNvSpPr/>
            <p:nvPr/>
          </p:nvSpPr>
          <p:spPr>
            <a:xfrm>
              <a:off x="1403640" y="2442600"/>
              <a:ext cx="300960" cy="55512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66" name=""/>
            <p:cNvSpPr/>
            <p:nvPr/>
          </p:nvSpPr>
          <p:spPr>
            <a:xfrm>
              <a:off x="2005560" y="2997720"/>
              <a:ext cx="300600" cy="6966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67" name=""/>
            <p:cNvSpPr/>
            <p:nvPr/>
          </p:nvSpPr>
          <p:spPr>
            <a:xfrm rot="18942000">
              <a:off x="1310040" y="3130920"/>
              <a:ext cx="601560" cy="300960"/>
            </a:xfrm>
            <a:prstGeom prst="leftRightArrow">
              <a:avLst>
                <a:gd name="adj1" fmla="val 50000"/>
                <a:gd name="adj2" fmla="val 39791"/>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grpSp>
      <p:grpSp>
        <p:nvGrpSpPr>
          <p:cNvPr id="268" name=""/>
          <p:cNvGrpSpPr/>
          <p:nvPr/>
        </p:nvGrpSpPr>
        <p:grpSpPr>
          <a:xfrm>
            <a:off x="4075920" y="2214360"/>
            <a:ext cx="2190960" cy="1793520"/>
            <a:chOff x="4075920" y="2214360"/>
            <a:chExt cx="2190960" cy="1793520"/>
          </a:xfrm>
        </p:grpSpPr>
        <p:sp>
          <p:nvSpPr>
            <p:cNvPr id="269" name=""/>
            <p:cNvSpPr/>
            <p:nvPr/>
          </p:nvSpPr>
          <p:spPr>
            <a:xfrm>
              <a:off x="4281840" y="2439000"/>
              <a:ext cx="1540080" cy="1432800"/>
            </a:xfrm>
            <a:custGeom>
              <a:avLst/>
              <a:gdLst/>
              <a:ahLst/>
              <a:rect l="0" t="0" r="r" b="b"/>
              <a:pathLst>
                <a:path w="4278" h="3980">
                  <a:moveTo>
                    <a:pt x="1262" y="853"/>
                  </a:moveTo>
                  <a:cubicBezTo>
                    <a:pt x="1015" y="701"/>
                    <a:pt x="773" y="530"/>
                    <a:pt x="428" y="636"/>
                  </a:cubicBezTo>
                  <a:cubicBezTo>
                    <a:pt x="133" y="727"/>
                    <a:pt x="-101" y="1008"/>
                    <a:pt x="44" y="1317"/>
                  </a:cubicBezTo>
                  <a:cubicBezTo>
                    <a:pt x="159" y="1558"/>
                    <a:pt x="294" y="1877"/>
                    <a:pt x="556" y="1887"/>
                  </a:cubicBezTo>
                  <a:cubicBezTo>
                    <a:pt x="857" y="1898"/>
                    <a:pt x="1095" y="2095"/>
                    <a:pt x="1149" y="2335"/>
                  </a:cubicBezTo>
                  <a:cubicBezTo>
                    <a:pt x="1196" y="2548"/>
                    <a:pt x="1197" y="2768"/>
                    <a:pt x="1177" y="2992"/>
                  </a:cubicBezTo>
                  <a:cubicBezTo>
                    <a:pt x="1161" y="3191"/>
                    <a:pt x="1132" y="3404"/>
                    <a:pt x="1202" y="3594"/>
                  </a:cubicBezTo>
                  <a:cubicBezTo>
                    <a:pt x="1288" y="3830"/>
                    <a:pt x="1761" y="4160"/>
                    <a:pt x="1907" y="3861"/>
                  </a:cubicBezTo>
                  <a:cubicBezTo>
                    <a:pt x="2064" y="3540"/>
                    <a:pt x="2279" y="3439"/>
                    <a:pt x="2416" y="3111"/>
                  </a:cubicBezTo>
                  <a:cubicBezTo>
                    <a:pt x="2526" y="2848"/>
                    <a:pt x="2230" y="2534"/>
                    <a:pt x="2701" y="2573"/>
                  </a:cubicBezTo>
                  <a:cubicBezTo>
                    <a:pt x="2964" y="2596"/>
                    <a:pt x="3230" y="2810"/>
                    <a:pt x="3485" y="2681"/>
                  </a:cubicBezTo>
                  <a:cubicBezTo>
                    <a:pt x="3781" y="2532"/>
                    <a:pt x="4209" y="2387"/>
                    <a:pt x="4268" y="2035"/>
                  </a:cubicBezTo>
                  <a:cubicBezTo>
                    <a:pt x="4311" y="1781"/>
                    <a:pt x="4228" y="1386"/>
                    <a:pt x="3843" y="1381"/>
                  </a:cubicBezTo>
                  <a:cubicBezTo>
                    <a:pt x="3553" y="1378"/>
                    <a:pt x="3267" y="1442"/>
                    <a:pt x="2992" y="1544"/>
                  </a:cubicBezTo>
                  <a:cubicBezTo>
                    <a:pt x="2780" y="1621"/>
                    <a:pt x="2207" y="2127"/>
                    <a:pt x="2592" y="1320"/>
                  </a:cubicBezTo>
                  <a:cubicBezTo>
                    <a:pt x="2698" y="1098"/>
                    <a:pt x="2796" y="819"/>
                    <a:pt x="2667" y="577"/>
                  </a:cubicBezTo>
                  <a:cubicBezTo>
                    <a:pt x="2552" y="362"/>
                    <a:pt x="2443" y="-165"/>
                    <a:pt x="2103" y="50"/>
                  </a:cubicBezTo>
                  <a:cubicBezTo>
                    <a:pt x="1876" y="194"/>
                    <a:pt x="1691" y="403"/>
                    <a:pt x="1623" y="702"/>
                  </a:cubicBezTo>
                  <a:cubicBezTo>
                    <a:pt x="1572" y="928"/>
                    <a:pt x="1409" y="1139"/>
                    <a:pt x="1466" y="1379"/>
                  </a:cubicBezTo>
                  <a:lnTo>
                    <a:pt x="1468" y="1398"/>
                  </a:lnTo>
                  <a:lnTo>
                    <a:pt x="1262" y="853"/>
                  </a:lnTo>
                  <a:close/>
                </a:path>
              </a:pathLst>
            </a:custGeom>
            <a:solidFill>
              <a:srgbClr val="b2b2b2"/>
            </a:solidFill>
            <a:ln w="10800">
              <a:noFill/>
            </a:ln>
          </p:spPr>
          <p:txBody>
            <a:bodyPr lIns="90000" rIns="90000" tIns="45000" bIns="45000" anchor="ctr">
              <a:noAutofit/>
            </a:bodyPr>
            <a:p>
              <a:pPr algn="ctr"/>
              <a:endParaRPr b="0" lang="en-US" sz="1800" spc="-1" strike="noStrike">
                <a:solidFill>
                  <a:srgbClr val="2c3e50"/>
                </a:solidFill>
                <a:latin typeface="Source Sans Pro"/>
              </a:endParaRPr>
            </a:p>
          </p:txBody>
        </p:sp>
        <p:sp>
          <p:nvSpPr>
            <p:cNvPr id="270" name=""/>
            <p:cNvSpPr/>
            <p:nvPr/>
          </p:nvSpPr>
          <p:spPr>
            <a:xfrm>
              <a:off x="4075920" y="2519640"/>
              <a:ext cx="2190960" cy="1271160"/>
            </a:xfrm>
            <a:custGeom>
              <a:avLst/>
              <a:gdLst/>
              <a:ahLst/>
              <a:rect l="0" t="0" r="r" b="b"/>
              <a:pathLst>
                <a:path w="6086" h="3531">
                  <a:moveTo>
                    <a:pt x="4590" y="2425"/>
                  </a:moveTo>
                  <a:lnTo>
                    <a:pt x="2962" y="1301"/>
                  </a:lnTo>
                  <a:lnTo>
                    <a:pt x="3108" y="1774"/>
                  </a:lnTo>
                  <a:lnTo>
                    <a:pt x="1482" y="651"/>
                  </a:lnTo>
                  <a:lnTo>
                    <a:pt x="1628" y="1124"/>
                  </a:lnTo>
                  <a:lnTo>
                    <a:pt x="0" y="0"/>
                  </a:lnTo>
                  <a:lnTo>
                    <a:pt x="292" y="946"/>
                  </a:lnTo>
                  <a:lnTo>
                    <a:pt x="2588" y="2159"/>
                  </a:lnTo>
                  <a:lnTo>
                    <a:pt x="2442" y="1686"/>
                  </a:lnTo>
                  <a:lnTo>
                    <a:pt x="4068" y="2809"/>
                  </a:lnTo>
                  <a:lnTo>
                    <a:pt x="3922" y="2336"/>
                  </a:lnTo>
                  <a:lnTo>
                    <a:pt x="6086" y="3531"/>
                  </a:lnTo>
                  <a:lnTo>
                    <a:pt x="4590" y="2425"/>
                  </a:lnTo>
                  <a:close/>
                </a:path>
              </a:pathLst>
            </a:custGeom>
            <a:solidFill>
              <a:srgbClr val="ffff00"/>
            </a:solidFill>
            <a:ln w="10800">
              <a:solidFill>
                <a:srgbClr val="b2b2b2"/>
              </a:solidFill>
              <a:round/>
            </a:ln>
          </p:spPr>
          <p:txBody>
            <a:bodyPr lIns="90000" rIns="90000" tIns="45000" bIns="45000" anchor="ctr">
              <a:noAutofit/>
            </a:bodyPr>
            <a:p>
              <a:pPr algn="ctr"/>
              <a:endParaRPr b="0" lang="en-US" sz="1800" spc="-1" strike="noStrike">
                <a:solidFill>
                  <a:srgbClr val="2c3e50"/>
                </a:solidFill>
                <a:latin typeface="Source Sans Pro"/>
              </a:endParaRPr>
            </a:p>
          </p:txBody>
        </p:sp>
        <p:sp>
          <p:nvSpPr>
            <p:cNvPr id="271" name=""/>
            <p:cNvSpPr/>
            <p:nvPr/>
          </p:nvSpPr>
          <p:spPr>
            <a:xfrm>
              <a:off x="4255920" y="2370240"/>
              <a:ext cx="1508040" cy="1343520"/>
            </a:xfrm>
            <a:custGeom>
              <a:avLst/>
              <a:gdLst/>
              <a:ahLst/>
              <a:rect l="0" t="0" r="r" b="b"/>
              <a:pathLst>
                <a:path w="4189" h="3732">
                  <a:moveTo>
                    <a:pt x="3208" y="2450"/>
                  </a:moveTo>
                  <a:cubicBezTo>
                    <a:pt x="3498" y="2445"/>
                    <a:pt x="3794" y="2460"/>
                    <a:pt x="4027" y="2184"/>
                  </a:cubicBezTo>
                  <a:cubicBezTo>
                    <a:pt x="4227" y="1949"/>
                    <a:pt x="4273" y="1587"/>
                    <a:pt x="3984" y="1404"/>
                  </a:cubicBezTo>
                  <a:cubicBezTo>
                    <a:pt x="3758" y="1262"/>
                    <a:pt x="3473" y="1066"/>
                    <a:pt x="3247" y="1199"/>
                  </a:cubicBezTo>
                  <a:cubicBezTo>
                    <a:pt x="2987" y="1351"/>
                    <a:pt x="2680" y="1313"/>
                    <a:pt x="2506" y="1140"/>
                  </a:cubicBezTo>
                  <a:cubicBezTo>
                    <a:pt x="2351" y="986"/>
                    <a:pt x="2232" y="801"/>
                    <a:pt x="2128" y="602"/>
                  </a:cubicBezTo>
                  <a:cubicBezTo>
                    <a:pt x="2035" y="425"/>
                    <a:pt x="1945" y="230"/>
                    <a:pt x="1784" y="107"/>
                  </a:cubicBezTo>
                  <a:cubicBezTo>
                    <a:pt x="1584" y="-45"/>
                    <a:pt x="1008" y="-69"/>
                    <a:pt x="1045" y="262"/>
                  </a:cubicBezTo>
                  <a:cubicBezTo>
                    <a:pt x="1086" y="617"/>
                    <a:pt x="959" y="818"/>
                    <a:pt x="1020" y="1168"/>
                  </a:cubicBezTo>
                  <a:cubicBezTo>
                    <a:pt x="1069" y="1449"/>
                    <a:pt x="1487" y="1554"/>
                    <a:pt x="1069" y="1774"/>
                  </a:cubicBezTo>
                  <a:cubicBezTo>
                    <a:pt x="835" y="1897"/>
                    <a:pt x="496" y="1859"/>
                    <a:pt x="350" y="2105"/>
                  </a:cubicBezTo>
                  <a:cubicBezTo>
                    <a:pt x="180" y="2390"/>
                    <a:pt x="-102" y="2742"/>
                    <a:pt x="37" y="3071"/>
                  </a:cubicBezTo>
                  <a:cubicBezTo>
                    <a:pt x="139" y="3308"/>
                    <a:pt x="421" y="3597"/>
                    <a:pt x="748" y="3393"/>
                  </a:cubicBezTo>
                  <a:cubicBezTo>
                    <a:pt x="994" y="3240"/>
                    <a:pt x="1201" y="3032"/>
                    <a:pt x="1378" y="2799"/>
                  </a:cubicBezTo>
                  <a:cubicBezTo>
                    <a:pt x="1514" y="2620"/>
                    <a:pt x="1726" y="1885"/>
                    <a:pt x="1835" y="2772"/>
                  </a:cubicBezTo>
                  <a:cubicBezTo>
                    <a:pt x="1865" y="3016"/>
                    <a:pt x="1933" y="3305"/>
                    <a:pt x="2172" y="3439"/>
                  </a:cubicBezTo>
                  <a:cubicBezTo>
                    <a:pt x="2384" y="3558"/>
                    <a:pt x="2759" y="3944"/>
                    <a:pt x="2930" y="3580"/>
                  </a:cubicBezTo>
                  <a:cubicBezTo>
                    <a:pt x="3045" y="3336"/>
                    <a:pt x="3088" y="3061"/>
                    <a:pt x="2984" y="2772"/>
                  </a:cubicBezTo>
                  <a:cubicBezTo>
                    <a:pt x="2906" y="2554"/>
                    <a:pt x="2929" y="2288"/>
                    <a:pt x="2753" y="2117"/>
                  </a:cubicBezTo>
                  <a:lnTo>
                    <a:pt x="2741" y="2102"/>
                  </a:lnTo>
                  <a:lnTo>
                    <a:pt x="3208" y="2450"/>
                  </a:lnTo>
                  <a:close/>
                </a:path>
              </a:pathLst>
            </a:custGeom>
            <a:solidFill>
              <a:srgbClr val="b2b2b2"/>
            </a:solidFill>
            <a:ln w="10800">
              <a:noFill/>
            </a:ln>
          </p:spPr>
          <p:txBody>
            <a:bodyPr lIns="90000" rIns="90000" tIns="45000" bIns="45000" anchor="ctr">
              <a:noAutofit/>
            </a:bodyPr>
            <a:p>
              <a:pPr algn="ctr"/>
              <a:endParaRPr b="0" lang="en-US" sz="1800" spc="-1" strike="noStrike">
                <a:solidFill>
                  <a:srgbClr val="2c3e50"/>
                </a:solidFill>
                <a:latin typeface="Source Sans Pro"/>
              </a:endParaRPr>
            </a:p>
          </p:txBody>
        </p:sp>
        <p:sp>
          <p:nvSpPr>
            <p:cNvPr id="272" name=""/>
            <p:cNvSpPr/>
            <p:nvPr/>
          </p:nvSpPr>
          <p:spPr>
            <a:xfrm>
              <a:off x="4464000" y="2328120"/>
              <a:ext cx="1492200" cy="1679760"/>
            </a:xfrm>
            <a:custGeom>
              <a:avLst/>
              <a:gdLst/>
              <a:ahLst/>
              <a:rect l="0" t="0" r="r" b="b"/>
              <a:pathLst>
                <a:path w="4145" h="4666">
                  <a:moveTo>
                    <a:pt x="1245" y="3544"/>
                  </a:moveTo>
                  <a:lnTo>
                    <a:pt x="2523" y="2315"/>
                  </a:lnTo>
                  <a:lnTo>
                    <a:pt x="2056" y="2386"/>
                  </a:lnTo>
                  <a:lnTo>
                    <a:pt x="3334" y="1158"/>
                  </a:lnTo>
                  <a:lnTo>
                    <a:pt x="2866" y="1229"/>
                  </a:lnTo>
                  <a:lnTo>
                    <a:pt x="4145" y="0"/>
                  </a:lnTo>
                  <a:lnTo>
                    <a:pt x="3210" y="142"/>
                  </a:lnTo>
                  <a:lnTo>
                    <a:pt x="1760" y="1914"/>
                  </a:lnTo>
                  <a:lnTo>
                    <a:pt x="2227" y="1843"/>
                  </a:lnTo>
                  <a:lnTo>
                    <a:pt x="949" y="3072"/>
                  </a:lnTo>
                  <a:lnTo>
                    <a:pt x="1416" y="3001"/>
                  </a:lnTo>
                  <a:lnTo>
                    <a:pt x="0" y="4666"/>
                  </a:lnTo>
                  <a:lnTo>
                    <a:pt x="1245" y="3544"/>
                  </a:lnTo>
                  <a:close/>
                </a:path>
              </a:pathLst>
            </a:custGeom>
            <a:solidFill>
              <a:srgbClr val="ffff00"/>
            </a:solidFill>
            <a:ln w="10800">
              <a:solidFill>
                <a:srgbClr val="b2b2b2"/>
              </a:solidFill>
              <a:round/>
            </a:ln>
          </p:spPr>
          <p:txBody>
            <a:bodyPr lIns="90000" rIns="90000" tIns="45000" bIns="45000" anchor="ctr">
              <a:noAutofit/>
            </a:bodyPr>
            <a:p>
              <a:pPr algn="ctr"/>
              <a:endParaRPr b="0" lang="en-US" sz="1800" spc="-1" strike="noStrike">
                <a:solidFill>
                  <a:srgbClr val="2c3e50"/>
                </a:solidFill>
                <a:latin typeface="Source Sans Pro"/>
              </a:endParaRPr>
            </a:p>
          </p:txBody>
        </p:sp>
        <p:sp>
          <p:nvSpPr>
            <p:cNvPr id="273" name=""/>
            <p:cNvSpPr/>
            <p:nvPr/>
          </p:nvSpPr>
          <p:spPr>
            <a:xfrm>
              <a:off x="4585320" y="2214360"/>
              <a:ext cx="1141560" cy="1485360"/>
            </a:xfrm>
            <a:custGeom>
              <a:avLst/>
              <a:gdLst/>
              <a:ahLst/>
              <a:rect l="0" t="0" r="r" b="b"/>
              <a:pathLst>
                <a:path w="3171" h="4126">
                  <a:moveTo>
                    <a:pt x="2074" y="965"/>
                  </a:moveTo>
                  <a:cubicBezTo>
                    <a:pt x="2068" y="680"/>
                    <a:pt x="2077" y="389"/>
                    <a:pt x="1841" y="158"/>
                  </a:cubicBezTo>
                  <a:cubicBezTo>
                    <a:pt x="1639" y="-38"/>
                    <a:pt x="1329" y="-83"/>
                    <a:pt x="1176" y="201"/>
                  </a:cubicBezTo>
                  <a:cubicBezTo>
                    <a:pt x="1057" y="425"/>
                    <a:pt x="892" y="707"/>
                    <a:pt x="1008" y="929"/>
                  </a:cubicBezTo>
                  <a:cubicBezTo>
                    <a:pt x="1139" y="1185"/>
                    <a:pt x="1109" y="1487"/>
                    <a:pt x="963" y="1659"/>
                  </a:cubicBezTo>
                  <a:cubicBezTo>
                    <a:pt x="833" y="1812"/>
                    <a:pt x="676" y="1929"/>
                    <a:pt x="507" y="2033"/>
                  </a:cubicBezTo>
                  <a:cubicBezTo>
                    <a:pt x="357" y="2124"/>
                    <a:pt x="192" y="2214"/>
                    <a:pt x="89" y="2373"/>
                  </a:cubicBezTo>
                  <a:cubicBezTo>
                    <a:pt x="-40" y="2570"/>
                    <a:pt x="-56" y="3138"/>
                    <a:pt x="226" y="3100"/>
                  </a:cubicBezTo>
                  <a:cubicBezTo>
                    <a:pt x="528" y="3059"/>
                    <a:pt x="701" y="3184"/>
                    <a:pt x="998" y="3123"/>
                  </a:cubicBezTo>
                  <a:cubicBezTo>
                    <a:pt x="1238" y="3074"/>
                    <a:pt x="1324" y="2662"/>
                    <a:pt x="1515" y="3074"/>
                  </a:cubicBezTo>
                  <a:cubicBezTo>
                    <a:pt x="1622" y="3305"/>
                    <a:pt x="1592" y="3638"/>
                    <a:pt x="1803" y="3782"/>
                  </a:cubicBezTo>
                  <a:cubicBezTo>
                    <a:pt x="2047" y="3948"/>
                    <a:pt x="2350" y="4226"/>
                    <a:pt x="2629" y="4088"/>
                  </a:cubicBezTo>
                  <a:cubicBezTo>
                    <a:pt x="2830" y="3989"/>
                    <a:pt x="3074" y="3710"/>
                    <a:pt x="2897" y="3387"/>
                  </a:cubicBezTo>
                  <a:cubicBezTo>
                    <a:pt x="2766" y="3145"/>
                    <a:pt x="2586" y="2942"/>
                    <a:pt x="2386" y="2768"/>
                  </a:cubicBezTo>
                  <a:cubicBezTo>
                    <a:pt x="2232" y="2633"/>
                    <a:pt x="1604" y="2427"/>
                    <a:pt x="2359" y="2317"/>
                  </a:cubicBezTo>
                  <a:cubicBezTo>
                    <a:pt x="2567" y="2287"/>
                    <a:pt x="2812" y="2219"/>
                    <a:pt x="2925" y="1984"/>
                  </a:cubicBezTo>
                  <a:cubicBezTo>
                    <a:pt x="3025" y="1775"/>
                    <a:pt x="3351" y="1404"/>
                    <a:pt x="3039" y="1236"/>
                  </a:cubicBezTo>
                  <a:cubicBezTo>
                    <a:pt x="2831" y="1125"/>
                    <a:pt x="2595" y="1082"/>
                    <a:pt x="2350" y="1185"/>
                  </a:cubicBezTo>
                  <a:cubicBezTo>
                    <a:pt x="2165" y="1262"/>
                    <a:pt x="1939" y="1240"/>
                    <a:pt x="1793" y="1414"/>
                  </a:cubicBezTo>
                  <a:lnTo>
                    <a:pt x="1781" y="1425"/>
                  </a:lnTo>
                  <a:lnTo>
                    <a:pt x="2074" y="965"/>
                  </a:lnTo>
                  <a:close/>
                </a:path>
              </a:pathLst>
            </a:custGeom>
            <a:solidFill>
              <a:srgbClr val="b2b2b2"/>
            </a:solidFill>
            <a:ln w="10800">
              <a:noFill/>
            </a:ln>
          </p:spPr>
          <p:txBody>
            <a:bodyPr lIns="90000" rIns="90000" tIns="45000" bIns="45000" anchor="ctr">
              <a:noAutofit/>
            </a:bodyPr>
            <a:p>
              <a:pPr algn="ctr"/>
              <a:endParaRPr b="0" lang="en-US" sz="1800" spc="-1" strike="noStrike">
                <a:solidFill>
                  <a:srgbClr val="2c3e50"/>
                </a:solidFill>
                <a:latin typeface="Source Sans Pro"/>
              </a:endParaRPr>
            </a:p>
          </p:txBody>
        </p:sp>
      </p:grpSp>
      <p:grpSp>
        <p:nvGrpSpPr>
          <p:cNvPr id="274" name=""/>
          <p:cNvGrpSpPr/>
          <p:nvPr/>
        </p:nvGrpSpPr>
        <p:grpSpPr>
          <a:xfrm>
            <a:off x="7182000" y="2442600"/>
            <a:ext cx="1371600" cy="1299600"/>
            <a:chOff x="7182000" y="2442600"/>
            <a:chExt cx="1371600" cy="1299600"/>
          </a:xfrm>
        </p:grpSpPr>
        <p:sp>
          <p:nvSpPr>
            <p:cNvPr id="275" name=""/>
            <p:cNvSpPr/>
            <p:nvPr/>
          </p:nvSpPr>
          <p:spPr>
            <a:xfrm>
              <a:off x="7182000" y="2671200"/>
              <a:ext cx="228600" cy="2286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76" name=""/>
            <p:cNvSpPr/>
            <p:nvPr/>
          </p:nvSpPr>
          <p:spPr>
            <a:xfrm>
              <a:off x="7639200" y="2899800"/>
              <a:ext cx="457200" cy="4572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77" name=""/>
            <p:cNvSpPr/>
            <p:nvPr/>
          </p:nvSpPr>
          <p:spPr>
            <a:xfrm>
              <a:off x="8325000" y="2671200"/>
              <a:ext cx="228600" cy="6858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cxnSp>
          <p:nvCxnSpPr>
            <p:cNvPr id="278" name=""/>
            <p:cNvCxnSpPr>
              <a:stCxn id="277" idx="-1"/>
              <a:endCxn id="276" idx="3"/>
            </p:cNvCxnSpPr>
            <p:nvPr/>
          </p:nvCxnSpPr>
          <p:spPr>
            <a:xfrm flipV="1" rot="10800000">
              <a:off x="8096040" y="3013920"/>
              <a:ext cx="228960" cy="114840"/>
            </a:xfrm>
            <a:prstGeom prst="bentConnector3">
              <a:avLst>
                <a:gd name="adj1" fmla="val 50078"/>
              </a:avLst>
            </a:prstGeom>
            <a:ln w="10800">
              <a:solidFill>
                <a:srgbClr val="355269"/>
              </a:solidFill>
              <a:round/>
            </a:ln>
          </p:spPr>
        </p:cxnSp>
        <p:cxnSp>
          <p:nvCxnSpPr>
            <p:cNvPr id="279" name=""/>
            <p:cNvCxnSpPr>
              <a:stCxn id="275" idx="3"/>
              <a:endCxn id="276" idx="1"/>
            </p:cNvCxnSpPr>
            <p:nvPr/>
          </p:nvCxnSpPr>
          <p:spPr>
            <a:xfrm>
              <a:off x="7410600" y="2785320"/>
              <a:ext cx="228960" cy="343440"/>
            </a:xfrm>
            <a:prstGeom prst="bentConnector3">
              <a:avLst>
                <a:gd name="adj1" fmla="val 49921"/>
              </a:avLst>
            </a:prstGeom>
            <a:ln w="10800">
              <a:solidFill>
                <a:srgbClr val="355269"/>
              </a:solidFill>
              <a:round/>
            </a:ln>
          </p:spPr>
        </p:cxnSp>
        <p:sp>
          <p:nvSpPr>
            <p:cNvPr id="280" name=""/>
            <p:cNvSpPr/>
            <p:nvPr/>
          </p:nvSpPr>
          <p:spPr>
            <a:xfrm>
              <a:off x="7867800" y="2442600"/>
              <a:ext cx="228600" cy="228600"/>
            </a:xfrm>
            <a:prstGeom prst="rect">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cxnSp>
          <p:nvCxnSpPr>
            <p:cNvPr id="281" name=""/>
            <p:cNvCxnSpPr>
              <a:stCxn id="280" idx="3"/>
              <a:endCxn id="277" idx="-1"/>
            </p:cNvCxnSpPr>
            <p:nvPr/>
          </p:nvCxnSpPr>
          <p:spPr>
            <a:xfrm>
              <a:off x="8096400" y="2556720"/>
              <a:ext cx="228960" cy="457560"/>
            </a:xfrm>
            <a:prstGeom prst="bentConnector3">
              <a:avLst>
                <a:gd name="adj1" fmla="val 49921"/>
              </a:avLst>
            </a:prstGeom>
            <a:ln w="10800">
              <a:solidFill>
                <a:srgbClr val="355269"/>
              </a:solidFill>
              <a:round/>
            </a:ln>
          </p:spPr>
        </p:cxnSp>
        <p:sp>
          <p:nvSpPr>
            <p:cNvPr id="282" name=""/>
            <p:cNvSpPr/>
            <p:nvPr/>
          </p:nvSpPr>
          <p:spPr>
            <a:xfrm>
              <a:off x="7302600" y="3513600"/>
              <a:ext cx="457200" cy="228600"/>
            </a:xfrm>
            <a:prstGeom prst="parallelogram">
              <a:avLst>
                <a:gd name="adj" fmla="val 50000"/>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83" name=""/>
            <p:cNvSpPr/>
            <p:nvPr/>
          </p:nvSpPr>
          <p:spPr>
            <a:xfrm>
              <a:off x="7698960" y="3513600"/>
              <a:ext cx="457200" cy="228600"/>
            </a:xfrm>
            <a:prstGeom prst="parallelogram">
              <a:avLst>
                <a:gd name="adj" fmla="val 50000"/>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84" name=""/>
            <p:cNvSpPr/>
            <p:nvPr/>
          </p:nvSpPr>
          <p:spPr>
            <a:xfrm>
              <a:off x="8094960" y="3513600"/>
              <a:ext cx="457200" cy="228600"/>
            </a:xfrm>
            <a:prstGeom prst="parallelogram">
              <a:avLst>
                <a:gd name="adj" fmla="val 50000"/>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grpSp>
      <p:sp>
        <p:nvSpPr>
          <p:cNvPr id="285" name=""/>
          <p:cNvSpPr/>
          <p:nvPr/>
        </p:nvSpPr>
        <p:spPr>
          <a:xfrm>
            <a:off x="2851200" y="3020400"/>
            <a:ext cx="1143000" cy="228600"/>
          </a:xfrm>
          <a:prstGeom prst="rightArrow">
            <a:avLst>
              <a:gd name="adj1" fmla="val 50000"/>
              <a:gd name="adj2" fmla="val 125000"/>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86" name=""/>
          <p:cNvSpPr/>
          <p:nvPr/>
        </p:nvSpPr>
        <p:spPr>
          <a:xfrm>
            <a:off x="6019200" y="3020400"/>
            <a:ext cx="1143000" cy="228600"/>
          </a:xfrm>
          <a:prstGeom prst="rightArrow">
            <a:avLst>
              <a:gd name="adj1" fmla="val 50000"/>
              <a:gd name="adj2" fmla="val 125000"/>
            </a:avLst>
          </a:prstGeom>
          <a:solidFill>
            <a:srgbClr val="ffffff"/>
          </a:solidFill>
          <a:ln w="10800">
            <a:solidFill>
              <a:srgbClr val="355269"/>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87" name=""/>
          <p:cNvSpPr txBox="1"/>
          <p:nvPr/>
        </p:nvSpPr>
        <p:spPr>
          <a:xfrm>
            <a:off x="4114800" y="4114800"/>
            <a:ext cx="1829520" cy="378720"/>
          </a:xfrm>
          <a:prstGeom prst="rect">
            <a:avLst/>
          </a:prstGeom>
          <a:noFill/>
          <a:ln w="10800">
            <a:noFill/>
          </a:ln>
        </p:spPr>
        <p:txBody>
          <a:bodyPr lIns="90000" rIns="90000" tIns="45000" bIns="45000" anchor="ctr">
            <a:noAutofit/>
          </a:bodyPr>
          <a:p>
            <a:pPr algn="ctr"/>
            <a:r>
              <a:rPr b="0" i="1" lang="en-US" sz="1800" spc="-1" strike="noStrike">
                <a:solidFill>
                  <a:srgbClr val="2c3e50"/>
                </a:solidFill>
                <a:latin typeface="Source Sans Pro"/>
              </a:rPr>
              <a:t>(a miracle occurs)</a:t>
            </a:r>
            <a:endParaRPr b="0" lang="en-US" sz="18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Databases</a:t>
            </a:r>
            <a:endParaRPr b="1" lang="en-US" sz="2700" spc="-1" strike="noStrike">
              <a:solidFill>
                <a:srgbClr val="ffffff"/>
              </a:solidFill>
              <a:latin typeface="Source Sans Pro Black"/>
            </a:endParaRPr>
          </a:p>
        </p:txBody>
      </p:sp>
      <p:sp>
        <p:nvSpPr>
          <p:cNvPr id="289" name="PlaceHolder 2"/>
          <p:cNvSpPr>
            <a:spLocks noGrp="1"/>
          </p:cNvSpPr>
          <p:nvPr>
            <p:ph/>
          </p:nvPr>
        </p:nvSpPr>
        <p:spPr>
          <a:xfrm>
            <a:off x="457200" y="1371600"/>
            <a:ext cx="38862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Relational databases</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SQL: Structured Query Language</a:t>
            </a:r>
            <a:endParaRPr b="0" lang="en-US" sz="2100" spc="-1" strike="noStrike">
              <a:solidFill>
                <a:srgbClr val="2c3e50"/>
              </a:solidFill>
              <a:latin typeface="Source Sans Pro"/>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Hierarchical databases</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MUMPS, VistA, Intersystems Caché</a:t>
            </a:r>
            <a:endParaRPr b="0" lang="en-US" sz="2100" spc="-1" strike="noStrike">
              <a:solidFill>
                <a:srgbClr val="2c3e50"/>
              </a:solidFill>
              <a:latin typeface="Source Sans Pro"/>
            </a:endParaRPr>
          </a:p>
        </p:txBody>
      </p:sp>
      <p:sp>
        <p:nvSpPr>
          <p:cNvPr id="290" name="PlaceHolder 3"/>
          <p:cNvSpPr>
            <a:spLocks noGrp="1"/>
          </p:cNvSpPr>
          <p:nvPr>
            <p:ph/>
          </p:nvPr>
        </p:nvSpPr>
        <p:spPr>
          <a:xfrm>
            <a:off x="5257800" y="1371600"/>
            <a:ext cx="43434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Document stores</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XML, JSON</a:t>
            </a:r>
            <a:endParaRPr b="0" lang="en-US" sz="2100" spc="-1" strike="noStrike">
              <a:solidFill>
                <a:srgbClr val="2c3e50"/>
              </a:solidFill>
              <a:latin typeface="Source Sans Pro"/>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QLs: Xquery, JMESPath, etc.</a:t>
            </a:r>
            <a:endParaRPr b="0" lang="en-US" sz="2100" spc="-1" strike="noStrike">
              <a:solidFill>
                <a:srgbClr val="2c3e50"/>
              </a:solidFill>
              <a:latin typeface="Source Sans Pro"/>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Graph databases</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Semantic web, knowledge graphs</a:t>
            </a:r>
            <a:endParaRPr b="0" lang="en-US" sz="2100" spc="-1" strike="noStrike">
              <a:solidFill>
                <a:srgbClr val="2c3e50"/>
              </a:solidFill>
              <a:latin typeface="Source Sans Pro"/>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QLs: SPARQL, </a:t>
            </a:r>
            <a:r>
              <a:rPr b="0" lang="en-US" sz="2100" spc="-1" strike="noStrike">
                <a:solidFill>
                  <a:srgbClr val="2c3e50"/>
                </a:solidFill>
                <a:latin typeface="Source Sans Pro"/>
              </a:rPr>
              <a:t>Gremlin, Cypher, ...</a:t>
            </a:r>
            <a:endParaRPr b="0" lang="en-US" sz="21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0" y="225720"/>
            <a:ext cx="100584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Levels of Data Analytics</a:t>
            </a:r>
            <a:endParaRPr b="1" lang="en-US" sz="2700" spc="-1" strike="noStrike">
              <a:solidFill>
                <a:srgbClr val="ffffff"/>
              </a:solidFill>
              <a:latin typeface="Source Sans Pro Black"/>
            </a:endParaRPr>
          </a:p>
        </p:txBody>
      </p:sp>
      <p:sp>
        <p:nvSpPr>
          <p:cNvPr id="292" name="PlaceHolder 2"/>
          <p:cNvSpPr>
            <a:spLocks noGrp="1"/>
          </p:cNvSpPr>
          <p:nvPr>
            <p:ph/>
          </p:nvPr>
        </p:nvSpPr>
        <p:spPr>
          <a:xfrm>
            <a:off x="0" y="1485000"/>
            <a:ext cx="10080000" cy="3780000"/>
          </a:xfrm>
          <a:prstGeom prst="rect">
            <a:avLst/>
          </a:prstGeom>
          <a:noFill/>
          <a:ln w="0">
            <a:noFill/>
          </a:ln>
        </p:spPr>
        <p:txBody>
          <a:bodyPr lIns="0" rIns="0" tIns="0" bIns="0" anchor="t">
            <a:normAutofit/>
          </a:bodyPr>
          <a:p>
            <a:pPr marL="457200">
              <a:spcAft>
                <a:spcPts val="1057"/>
              </a:spcAft>
              <a:buClr>
                <a:srgbClr val="2c3e50"/>
              </a:buClr>
              <a:buSzPct val="45000"/>
              <a:buFont typeface="Wingdings" charset="2"/>
              <a:buChar char=""/>
            </a:pPr>
            <a:r>
              <a:rPr b="1" lang="en-US" sz="2400" spc="-1" strike="noStrike">
                <a:solidFill>
                  <a:srgbClr val="2c3e50"/>
                </a:solidFill>
                <a:latin typeface="Source Sans Pro Semibold"/>
              </a:rPr>
              <a:t>Descriptive: “BI”</a:t>
            </a:r>
            <a:endParaRPr b="1" lang="en-US" sz="2400" spc="-1" strike="noStrike">
              <a:solidFill>
                <a:srgbClr val="2c3e50"/>
              </a:solidFill>
              <a:latin typeface="Source Sans Pro Semibold"/>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Trends and relationships</a:t>
            </a:r>
            <a:endParaRPr b="0" lang="en-US" sz="1800" spc="-1" strike="noStrike">
              <a:solidFill>
                <a:srgbClr val="2c3e50"/>
              </a:solidFill>
              <a:latin typeface="Source Sans Pro"/>
            </a:endParaRPr>
          </a:p>
          <a:p>
            <a:pPr marL="457200">
              <a:spcAft>
                <a:spcPts val="1057"/>
              </a:spcAft>
              <a:buClr>
                <a:srgbClr val="2c3e50"/>
              </a:buClr>
              <a:buSzPct val="45000"/>
              <a:buFont typeface="Wingdings" charset="2"/>
              <a:buChar char=""/>
            </a:pPr>
            <a:r>
              <a:rPr b="1" lang="en-US" sz="2400" spc="-1" strike="noStrike">
                <a:solidFill>
                  <a:srgbClr val="2c3e50"/>
                </a:solidFill>
                <a:latin typeface="Source Sans Pro Semibold"/>
              </a:rPr>
              <a:t>Predictive: machine learning</a:t>
            </a:r>
            <a:endParaRPr b="1" lang="en-US" sz="2400" spc="-1" strike="noStrike">
              <a:solidFill>
                <a:srgbClr val="2c3e50"/>
              </a:solidFill>
              <a:latin typeface="Source Sans Pro Semibold"/>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Which patients are most at risk for this disease?</a:t>
            </a:r>
            <a:endParaRPr b="0" lang="en-US" sz="18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Does this claim look fraudulent?</a:t>
            </a:r>
            <a:endParaRPr b="0" lang="en-US" sz="1800" spc="-1" strike="noStrike">
              <a:solidFill>
                <a:srgbClr val="2c3e50"/>
              </a:solidFill>
              <a:latin typeface="Source Sans Pro"/>
            </a:endParaRPr>
          </a:p>
          <a:p>
            <a:pPr marL="457200">
              <a:spcAft>
                <a:spcPts val="1057"/>
              </a:spcAft>
              <a:buClr>
                <a:srgbClr val="2c3e50"/>
              </a:buClr>
              <a:buSzPct val="45000"/>
              <a:buFont typeface="Wingdings" charset="2"/>
              <a:buChar char=""/>
            </a:pPr>
            <a:r>
              <a:rPr b="1" lang="en-US" sz="2400" spc="-1" strike="noStrike">
                <a:solidFill>
                  <a:srgbClr val="2c3e50"/>
                </a:solidFill>
                <a:latin typeface="Source Sans Pro Semibold"/>
              </a:rPr>
              <a:t>Prescriptive: causal modeling</a:t>
            </a:r>
            <a:endParaRPr b="1" lang="en-US" sz="2400" spc="-1" strike="noStrike">
              <a:solidFill>
                <a:srgbClr val="2c3e50"/>
              </a:solidFill>
              <a:latin typeface="Source Sans Pro Semibold"/>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Will this change increase revenue?</a:t>
            </a:r>
            <a:endParaRPr b="0" lang="en-US" sz="18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What should I do to reduce harmful outcomes?</a:t>
            </a:r>
            <a:endParaRPr b="0" lang="en-US" sz="18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How would I answer this question with an experiment?</a:t>
            </a:r>
            <a:endParaRPr b="0" lang="en-US" sz="1800" spc="-1" strike="noStrike">
              <a:solidFill>
                <a:srgbClr val="2c3e50"/>
              </a:solidFill>
              <a:latin typeface="Source Sans Pr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0" y="657720"/>
            <a:ext cx="10058400" cy="2314080"/>
          </a:xfrm>
          <a:prstGeom prst="rect">
            <a:avLst/>
          </a:prstGeom>
          <a:noFill/>
          <a:ln w="0">
            <a:noFill/>
          </a:ln>
        </p:spPr>
        <p:txBody>
          <a:bodyPr lIns="0" rIns="0" tIns="0" bIns="0" anchor="ctr" anchorCtr="1">
            <a:noAutofit/>
          </a:bodyPr>
          <a:p>
            <a:pPr indent="0" algn="ctr">
              <a:lnSpc>
                <a:spcPct val="100000"/>
              </a:lnSpc>
              <a:buNone/>
            </a:pPr>
            <a:r>
              <a:rPr b="1" lang="en-US" sz="4400" spc="-1" strike="noStrike">
                <a:solidFill>
                  <a:srgbClr val="ffffff"/>
                </a:solidFill>
                <a:latin typeface="Source Sans Pro Black"/>
              </a:rPr>
              <a:t>Hands-on Workshop:</a:t>
            </a:r>
            <a:br>
              <a:rPr sz="4400"/>
            </a:br>
            <a:r>
              <a:rPr b="1" lang="en-US" sz="4400" spc="-1" strike="noStrike">
                <a:solidFill>
                  <a:srgbClr val="ffffff"/>
                </a:solidFill>
                <a:latin typeface="Source Sans Pro Black"/>
              </a:rPr>
              <a:t>Database Paradigms</a:t>
            </a:r>
            <a:endParaRPr b="1" lang="en-US" sz="4400" spc="-1" strike="noStrike">
              <a:solidFill>
                <a:srgbClr val="ffffff"/>
              </a:solidFill>
              <a:latin typeface="Source Sans Pro Black"/>
            </a:endParaRPr>
          </a:p>
        </p:txBody>
      </p:sp>
      <p:sp>
        <p:nvSpPr>
          <p:cNvPr id="294" name="PlaceHolder 2"/>
          <p:cNvSpPr>
            <a:spLocks noGrp="1"/>
          </p:cNvSpPr>
          <p:nvPr>
            <p:ph type="subTitle"/>
          </p:nvPr>
        </p:nvSpPr>
        <p:spPr>
          <a:xfrm>
            <a:off x="0" y="4001400"/>
            <a:ext cx="10080000" cy="14850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Source Sans Pro"/>
              </a:rPr>
              <a:t>SQL or NoSQL ?</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0" y="657720"/>
            <a:ext cx="10058400" cy="2314080"/>
          </a:xfrm>
          <a:prstGeom prst="rect">
            <a:avLst/>
          </a:prstGeom>
          <a:noFill/>
          <a:ln w="0">
            <a:noFill/>
          </a:ln>
        </p:spPr>
        <p:txBody>
          <a:bodyPr lIns="0" rIns="0" tIns="0" bIns="0" anchor="ctr" anchorCtr="1">
            <a:noAutofit/>
          </a:bodyPr>
          <a:p>
            <a:pPr indent="0" algn="ctr">
              <a:lnSpc>
                <a:spcPct val="100000"/>
              </a:lnSpc>
              <a:buNone/>
            </a:pPr>
            <a:r>
              <a:rPr b="1" lang="en-US" sz="4400" spc="-1" strike="noStrike">
                <a:solidFill>
                  <a:srgbClr val="ffffff"/>
                </a:solidFill>
                <a:latin typeface="Source Sans Pro Black"/>
              </a:rPr>
              <a:t>Hands-on Workshop:</a:t>
            </a:r>
            <a:br>
              <a:rPr sz="4400"/>
            </a:br>
            <a:r>
              <a:rPr b="1" lang="en-US" sz="4400" spc="-1" strike="noStrike">
                <a:solidFill>
                  <a:srgbClr val="ffffff"/>
                </a:solidFill>
                <a:latin typeface="Source Sans Pro Black"/>
              </a:rPr>
              <a:t>Sanity-Checking Data</a:t>
            </a:r>
            <a:endParaRPr b="1" lang="en-US" sz="4400" spc="-1" strike="noStrike">
              <a:solidFill>
                <a:srgbClr val="ffffff"/>
              </a:solidFill>
              <a:latin typeface="Source Sans Pro Black"/>
            </a:endParaRPr>
          </a:p>
        </p:txBody>
      </p:sp>
      <p:sp>
        <p:nvSpPr>
          <p:cNvPr id="296" name="PlaceHolder 2"/>
          <p:cNvSpPr>
            <a:spLocks noGrp="1"/>
          </p:cNvSpPr>
          <p:nvPr>
            <p:ph type="subTitle"/>
          </p:nvPr>
        </p:nvSpPr>
        <p:spPr>
          <a:xfrm>
            <a:off x="0" y="4001400"/>
            <a:ext cx="10080000" cy="14850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Source Sans Pro"/>
              </a:rPr>
              <a:t>Is this weird ?</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0" y="657720"/>
            <a:ext cx="10058400" cy="2314080"/>
          </a:xfrm>
          <a:prstGeom prst="rect">
            <a:avLst/>
          </a:prstGeom>
          <a:noFill/>
          <a:ln w="0">
            <a:noFill/>
          </a:ln>
        </p:spPr>
        <p:txBody>
          <a:bodyPr lIns="0" rIns="0" tIns="0" bIns="0" anchor="ctr" anchorCtr="1">
            <a:noAutofit/>
          </a:bodyPr>
          <a:p>
            <a:pPr indent="0" algn="ctr">
              <a:lnSpc>
                <a:spcPct val="100000"/>
              </a:lnSpc>
              <a:buNone/>
            </a:pPr>
            <a:r>
              <a:rPr b="1" lang="en-US" sz="4400" spc="-1" strike="noStrike">
                <a:solidFill>
                  <a:srgbClr val="ffffff"/>
                </a:solidFill>
                <a:latin typeface="Source Sans Pro Black"/>
              </a:rPr>
              <a:t>Hands-on Workshop:</a:t>
            </a:r>
            <a:br>
              <a:rPr sz="4400"/>
            </a:br>
            <a:r>
              <a:rPr b="1" lang="en-US" sz="4400" spc="-1" strike="noStrike">
                <a:solidFill>
                  <a:srgbClr val="ffffff"/>
                </a:solidFill>
                <a:latin typeface="Source Sans Pro Black"/>
              </a:rPr>
              <a:t> Machine Learning</a:t>
            </a:r>
            <a:endParaRPr b="1" lang="en-US" sz="4400" spc="-1" strike="noStrike">
              <a:solidFill>
                <a:srgbClr val="ffffff"/>
              </a:solidFill>
              <a:latin typeface="Source Sans Pro Black"/>
            </a:endParaRPr>
          </a:p>
        </p:txBody>
      </p:sp>
      <p:sp>
        <p:nvSpPr>
          <p:cNvPr id="298" name="PlaceHolder 2"/>
          <p:cNvSpPr>
            <a:spLocks noGrp="1"/>
          </p:cNvSpPr>
          <p:nvPr>
            <p:ph type="subTitle"/>
          </p:nvPr>
        </p:nvSpPr>
        <p:spPr>
          <a:xfrm>
            <a:off x="0" y="4001400"/>
            <a:ext cx="10080000" cy="14850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Source Sans Pro"/>
              </a:rPr>
              <a:t>Which patients are at highest risk for diabetes-related amputation?</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Measuring the effect of an intervention on an outcome</a:t>
            </a:r>
            <a:endParaRPr b="1" lang="en-US" sz="2700" spc="-1" strike="noStrike">
              <a:solidFill>
                <a:srgbClr val="ffffff"/>
              </a:solidFill>
              <a:latin typeface="Source Sans Pro Black"/>
            </a:endParaRPr>
          </a:p>
        </p:txBody>
      </p:sp>
      <p:sp>
        <p:nvSpPr>
          <p:cNvPr id="300" name="PlaceHolder 2"/>
          <p:cNvSpPr>
            <a:spLocks noGrp="1"/>
          </p:cNvSpPr>
          <p:nvPr>
            <p:ph/>
          </p:nvPr>
        </p:nvSpPr>
        <p:spPr>
          <a:xfrm>
            <a:off x="360000" y="1371600"/>
            <a:ext cx="9360000" cy="38862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Your job is to analyze data from an experiment to determine how effective </a:t>
            </a:r>
            <a:r>
              <a:rPr b="1" lang="en-US" sz="2400" spc="-1" strike="noStrike" u="sng">
                <a:solidFill>
                  <a:srgbClr val="2c3e50"/>
                </a:solidFill>
                <a:uFillTx/>
                <a:latin typeface="Source Sans Pro Semibold"/>
              </a:rPr>
              <a:t>wound care education</a:t>
            </a:r>
            <a:r>
              <a:rPr b="1" lang="en-US" sz="2400" spc="-1" strike="noStrike">
                <a:solidFill>
                  <a:srgbClr val="2c3e50"/>
                </a:solidFill>
                <a:latin typeface="Source Sans Pro Semibold"/>
              </a:rPr>
              <a:t> is for preventing </a:t>
            </a:r>
            <a:r>
              <a:rPr b="1" lang="en-US" sz="2400" spc="-1" strike="noStrike" u="sng">
                <a:solidFill>
                  <a:srgbClr val="2c3e50"/>
                </a:solidFill>
                <a:uFillTx/>
                <a:latin typeface="Source Sans Pro Semibold"/>
              </a:rPr>
              <a:t>amputation</a:t>
            </a:r>
            <a:r>
              <a:rPr b="1" lang="en-US" sz="2400" spc="-1" strike="noStrike">
                <a:solidFill>
                  <a:srgbClr val="2c3e50"/>
                </a:solidFill>
                <a:latin typeface="Source Sans Pro Semibold"/>
              </a:rPr>
              <a:t> in people with diabetes.</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We use machine learning to select patients to include in the study.</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We use simulated data so you don’t have to worry about privacy, lives or money (for now).</a:t>
            </a:r>
            <a:endParaRPr b="1" lang="en-US" sz="2400" spc="-1" strike="noStrike">
              <a:solidFill>
                <a:srgbClr val="2c3e50"/>
              </a:solidFill>
              <a:latin typeface="Source Sans Pro Semibold"/>
            </a:endParaRPr>
          </a:p>
          <a:p>
            <a:pPr marL="432000" indent="0">
              <a:spcAft>
                <a:spcPts val="1057"/>
              </a:spcAft>
              <a:buNone/>
            </a:pP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Box 1"/>
          <p:cNvSpPr/>
          <p:nvPr/>
        </p:nvSpPr>
        <p:spPr>
          <a:xfrm>
            <a:off x="46080" y="43920"/>
            <a:ext cx="856440" cy="2038680"/>
          </a:xfrm>
          <a:prstGeom prst="rect">
            <a:avLst/>
          </a:prstGeom>
          <a:solidFill>
            <a:schemeClr val="lt1"/>
          </a:solidFill>
          <a:ln w="12600">
            <a:solidFill>
              <a:srgbClr val="000000"/>
            </a:solidFill>
            <a:miter/>
          </a:ln>
        </p:spPr>
        <p:style>
          <a:lnRef idx="0"/>
          <a:fillRef idx="0"/>
          <a:effectRef idx="0"/>
          <a:fontRef idx="minor"/>
        </p:style>
        <p:txBody>
          <a:bodyPr anchor="t">
            <a:spAutoFit/>
          </a:bodyPr>
          <a:p>
            <a:pPr>
              <a:lnSpc>
                <a:spcPct val="100000"/>
              </a:lnSpc>
            </a:pPr>
            <a:r>
              <a:rPr b="1" lang="en-US" sz="800" spc="-1" strike="noStrike">
                <a:solidFill>
                  <a:schemeClr val="dk1"/>
                </a:solidFill>
                <a:latin typeface="Calibri"/>
              </a:rPr>
              <a:t>Allergies</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chemeClr val="dk1"/>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chemeClr val="dk1"/>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chemeClr val="dk1"/>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SYSTEM</a:t>
            </a:r>
            <a:endParaRPr b="0" lang="en-US" sz="800" spc="-1" strike="noStrike">
              <a:solidFill>
                <a:srgbClr val="000000"/>
              </a:solidFill>
              <a:latin typeface="Arial"/>
            </a:endParaRPr>
          </a:p>
          <a:p>
            <a:pPr>
              <a:lnSpc>
                <a:spcPct val="100000"/>
              </a:lnSpc>
            </a:pPr>
            <a:r>
              <a:rPr b="0" lang="en-US" sz="800" spc="-1" strike="noStrike">
                <a:solidFill>
                  <a:schemeClr val="dk1"/>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TYPE</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CATEGORY</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REACTION1</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DESCRIPTION1</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SEVERITY1</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REACTION2</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DESCRIPTION2</a:t>
            </a:r>
            <a:endParaRPr b="0" lang="en-US" sz="800" spc="-1" strike="noStrike">
              <a:solidFill>
                <a:srgbClr val="000000"/>
              </a:solidFill>
              <a:latin typeface="Arial"/>
            </a:endParaRPr>
          </a:p>
          <a:p>
            <a:pPr>
              <a:lnSpc>
                <a:spcPct val="100000"/>
              </a:lnSpc>
            </a:pPr>
            <a:r>
              <a:rPr b="0" lang="en-US" sz="800" spc="-1" strike="noStrike">
                <a:solidFill>
                  <a:schemeClr val="dk1"/>
                </a:solidFill>
                <a:latin typeface="Calibri"/>
              </a:rPr>
              <a:t>SEVERITY2</a:t>
            </a:r>
            <a:endParaRPr b="0" lang="en-US" sz="800" spc="-1" strike="noStrike">
              <a:solidFill>
                <a:srgbClr val="000000"/>
              </a:solidFill>
              <a:latin typeface="Arial"/>
            </a:endParaRPr>
          </a:p>
        </p:txBody>
      </p:sp>
      <p:sp>
        <p:nvSpPr>
          <p:cNvPr id="302" name="TextBox 3"/>
          <p:cNvSpPr/>
          <p:nvPr/>
        </p:nvSpPr>
        <p:spPr>
          <a:xfrm>
            <a:off x="2523960" y="4275360"/>
            <a:ext cx="1159560" cy="130860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Careplans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REASONCODE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REASONDESCRIPTION</a:t>
            </a:r>
            <a:endParaRPr b="0" lang="en-US" sz="800" spc="-1" strike="noStrike">
              <a:solidFill>
                <a:srgbClr val="000000"/>
              </a:solidFill>
              <a:latin typeface="Arial"/>
            </a:endParaRPr>
          </a:p>
        </p:txBody>
      </p:sp>
      <p:sp>
        <p:nvSpPr>
          <p:cNvPr id="303" name="TextBox 5"/>
          <p:cNvSpPr/>
          <p:nvPr/>
        </p:nvSpPr>
        <p:spPr>
          <a:xfrm>
            <a:off x="2527560" y="49680"/>
            <a:ext cx="1689480" cy="3985560"/>
          </a:xfrm>
          <a:prstGeom prst="rect">
            <a:avLst/>
          </a:prstGeom>
          <a:solidFill>
            <a:srgbClr val="ffffff"/>
          </a:solid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Claims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PROVIDERID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PRIMARYPATIENTINSURANCEID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SECONDARYPATIENTINSURANCEID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DEPARTMENTID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PATIENTDEPARTMENTID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DIAGNOSIS3</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DIAGNOSIS4</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DIAGNOSIS5</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DIAGNOSIS6</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DIAGNOSIS7</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DIAGNOSIS8</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REFERRINGPROVIDERID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APPOINTMENTID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CURRENTILLNESSDATE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SERVICEDATE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SUPERVISINGPROVIDERID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STATUS1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STATUS2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STATUSP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OUTSTANDING1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OUTSTANDING2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OUTSTANDINGP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LASTBILLEDDATE1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LASTBILLEDDATE2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LASTBILLEDDATEP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HEALTHCARECLAIMTYPEID1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HEALTHCARECLAIMTYPEID2</a:t>
            </a:r>
            <a:endParaRPr b="0" lang="en-US" sz="800" spc="-1" strike="noStrike">
              <a:solidFill>
                <a:srgbClr val="000000"/>
              </a:solidFill>
              <a:latin typeface="Arial"/>
            </a:endParaRPr>
          </a:p>
        </p:txBody>
      </p:sp>
      <p:sp>
        <p:nvSpPr>
          <p:cNvPr id="304" name="TextBox 7"/>
          <p:cNvSpPr/>
          <p:nvPr/>
        </p:nvSpPr>
        <p:spPr>
          <a:xfrm>
            <a:off x="5821920" y="1230840"/>
            <a:ext cx="1293120" cy="4228920"/>
          </a:xfrm>
          <a:prstGeom prst="rect">
            <a:avLst/>
          </a:prstGeom>
          <a:solidFill>
            <a:srgbClr val="ffffff"/>
          </a:solid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Claims_Transactions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CLAIMID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CHARGEID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TYPE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AMOUNT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METHOD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FROMDATE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TODATE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PLACEOFSERVICE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PROCEDURECODE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MODIFIER1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MODIFIER2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DIAGNOSISREF1</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DIAGNOSISREF2</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DIAGNOSISREF3</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DIAGNOSISREF4</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UNITS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DEPARTMENTID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NOTES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UNITAMOUNT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TRANSFEROUTID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TRANSFERTYPE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PAYMENTS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ADJUSTMENTS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TRANSFERS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OUTSTANDING</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APPOINTMENTID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LINENOTE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PATIENTINSURANCEID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FEESCHEDULEID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PROVIDERID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SUPERVISINGPROVIDERID</a:t>
            </a:r>
            <a:endParaRPr b="0" lang="en-US" sz="800" spc="-1" strike="noStrike">
              <a:solidFill>
                <a:srgbClr val="000000"/>
              </a:solidFill>
              <a:latin typeface="Arial"/>
            </a:endParaRPr>
          </a:p>
        </p:txBody>
      </p:sp>
      <p:sp>
        <p:nvSpPr>
          <p:cNvPr id="305" name="TextBox 9"/>
          <p:cNvSpPr/>
          <p:nvPr/>
        </p:nvSpPr>
        <p:spPr>
          <a:xfrm>
            <a:off x="5040720" y="3632400"/>
            <a:ext cx="747360" cy="94356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Conditions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p:txBody>
      </p:sp>
      <p:sp>
        <p:nvSpPr>
          <p:cNvPr id="306" name="TextBox 11"/>
          <p:cNvSpPr/>
          <p:nvPr/>
        </p:nvSpPr>
        <p:spPr>
          <a:xfrm>
            <a:off x="8510040" y="4323600"/>
            <a:ext cx="793440" cy="106524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Devices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UDI</a:t>
            </a:r>
            <a:endParaRPr b="0" lang="en-US" sz="800" spc="-1" strike="noStrike">
              <a:solidFill>
                <a:srgbClr val="000000"/>
              </a:solidFill>
              <a:latin typeface="Arial"/>
            </a:endParaRPr>
          </a:p>
        </p:txBody>
      </p:sp>
      <p:sp>
        <p:nvSpPr>
          <p:cNvPr id="307" name="TextBox 13"/>
          <p:cNvSpPr/>
          <p:nvPr/>
        </p:nvSpPr>
        <p:spPr>
          <a:xfrm>
            <a:off x="57600" y="2184120"/>
            <a:ext cx="1276560" cy="203868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Encounters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ORGANIZATION</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PROVIDER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PAYER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ENCOUNTERCLASS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BASE_ENCOUNTER_COST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TOTAL_CLAIM_COST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PAYER_COVERAGE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REASONCODE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REASONDESCRIPTION</a:t>
            </a:r>
            <a:endParaRPr b="0" lang="en-US" sz="800" spc="-1" strike="noStrike">
              <a:solidFill>
                <a:srgbClr val="000000"/>
              </a:solidFill>
              <a:latin typeface="Arial"/>
            </a:endParaRPr>
          </a:p>
        </p:txBody>
      </p:sp>
      <p:sp>
        <p:nvSpPr>
          <p:cNvPr id="308" name="TextBox 15"/>
          <p:cNvSpPr/>
          <p:nvPr/>
        </p:nvSpPr>
        <p:spPr>
          <a:xfrm>
            <a:off x="973440" y="46800"/>
            <a:ext cx="1276560" cy="179532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Imaging_Studies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DATE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SERIES_UID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BODYSITE_CODE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BODYSITE_DESCRIPTION</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MODALITY_CODE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MODALITY_DESCRIPTION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INSTANCE_UID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SOP_CODE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SOP_DESCRIPTION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PROCEDURE_CODE</a:t>
            </a:r>
            <a:endParaRPr b="0" lang="en-US" sz="800" spc="-1" strike="noStrike">
              <a:solidFill>
                <a:srgbClr val="000000"/>
              </a:solidFill>
              <a:latin typeface="Arial"/>
            </a:endParaRPr>
          </a:p>
        </p:txBody>
      </p:sp>
      <p:sp>
        <p:nvSpPr>
          <p:cNvPr id="309" name="TextBox 17"/>
          <p:cNvSpPr/>
          <p:nvPr/>
        </p:nvSpPr>
        <p:spPr>
          <a:xfrm>
            <a:off x="4932720" y="4657320"/>
            <a:ext cx="856440" cy="94356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Immunizations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DATE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BASE_COST</a:t>
            </a:r>
            <a:endParaRPr b="0" lang="en-US" sz="800" spc="-1" strike="noStrike">
              <a:solidFill>
                <a:srgbClr val="000000"/>
              </a:solidFill>
              <a:latin typeface="Arial"/>
            </a:endParaRPr>
          </a:p>
        </p:txBody>
      </p:sp>
      <p:sp>
        <p:nvSpPr>
          <p:cNvPr id="310" name="TextBox 19"/>
          <p:cNvSpPr/>
          <p:nvPr/>
        </p:nvSpPr>
        <p:spPr>
          <a:xfrm>
            <a:off x="1400760" y="3629880"/>
            <a:ext cx="1091520" cy="1793880"/>
          </a:xfrm>
          <a:prstGeom prst="rect">
            <a:avLst/>
          </a:prstGeom>
          <a:noFill/>
          <a:ln w="12600">
            <a:solidFill>
              <a:srgbClr val="325490"/>
            </a:solidFill>
            <a:round/>
          </a:ln>
        </p:spPr>
        <p:style>
          <a:lnRef idx="0"/>
          <a:fillRef idx="0"/>
          <a:effectRef idx="0"/>
          <a:fontRef idx="minor"/>
        </p:style>
        <p:txBody>
          <a:bodyPr lIns="90000" rIns="90000" tIns="45000" bIns="45000" anchor="t">
            <a:spAutoFit/>
          </a:bodyPr>
          <a:p>
            <a:pPr>
              <a:lnSpc>
                <a:spcPct val="100000"/>
              </a:lnSpc>
            </a:pPr>
            <a:r>
              <a:rPr b="1" lang="en-US" sz="800" spc="-1" strike="noStrike">
                <a:solidFill>
                  <a:srgbClr val="000000"/>
                </a:solidFill>
                <a:latin typeface="Calibri"/>
              </a:rPr>
              <a:t>Medications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PAYER</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BASE_COST</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PAYER_COVERAGE</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DISPENSES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TOTALCOST</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REASONCODE</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REASONDESCRIPTION</a:t>
            </a:r>
            <a:endParaRPr b="0" lang="en-US" sz="800" spc="-1" strike="noStrike">
              <a:solidFill>
                <a:srgbClr val="000000"/>
              </a:solidFill>
              <a:latin typeface="Arial"/>
            </a:endParaRPr>
          </a:p>
        </p:txBody>
      </p:sp>
      <p:sp>
        <p:nvSpPr>
          <p:cNvPr id="311" name="TextBox 21"/>
          <p:cNvSpPr/>
          <p:nvPr/>
        </p:nvSpPr>
        <p:spPr>
          <a:xfrm>
            <a:off x="3717720" y="4275360"/>
            <a:ext cx="747360" cy="130860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Observations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DATE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CATEGORY</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VALUE</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UNITS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TYPE</a:t>
            </a:r>
            <a:endParaRPr b="0" lang="en-US" sz="800" spc="-1" strike="noStrike">
              <a:solidFill>
                <a:srgbClr val="000000"/>
              </a:solidFill>
              <a:latin typeface="Arial"/>
            </a:endParaRPr>
          </a:p>
        </p:txBody>
      </p:sp>
      <p:sp>
        <p:nvSpPr>
          <p:cNvPr id="312" name="TextBox 23"/>
          <p:cNvSpPr/>
          <p:nvPr/>
        </p:nvSpPr>
        <p:spPr>
          <a:xfrm>
            <a:off x="1400400" y="1954080"/>
            <a:ext cx="856440" cy="155196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Organizations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NAME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ADDRESS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ZIP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PHONE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REVENUE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UTILIZATION</a:t>
            </a:r>
            <a:endParaRPr b="0" lang="en-US" sz="800" spc="-1" strike="noStrike">
              <a:solidFill>
                <a:srgbClr val="000000"/>
              </a:solidFill>
              <a:latin typeface="Arial"/>
            </a:endParaRPr>
          </a:p>
        </p:txBody>
      </p:sp>
      <p:sp>
        <p:nvSpPr>
          <p:cNvPr id="313" name="TextBox 25"/>
          <p:cNvSpPr/>
          <p:nvPr/>
        </p:nvSpPr>
        <p:spPr>
          <a:xfrm>
            <a:off x="7165800" y="45720"/>
            <a:ext cx="1293120" cy="325548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Patients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BIRTHDATE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DEATHDATE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SSN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DRIVERS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PASSPORT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PREFIX</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FIRST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LAST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SUFFIX</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MAIDEN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MARITAL</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RACE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ETHNICITY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GENDER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BIRTHPLACE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ADDRESS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COUNTY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ZIP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HEALTHCARE_EXPENSES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HEALTHCARE_COVERAGE</a:t>
            </a:r>
            <a:endParaRPr b="0" lang="en-US" sz="800" spc="-1" strike="noStrike">
              <a:solidFill>
                <a:srgbClr val="000000"/>
              </a:solidFill>
              <a:latin typeface="Arial"/>
            </a:endParaRPr>
          </a:p>
        </p:txBody>
      </p:sp>
      <p:sp>
        <p:nvSpPr>
          <p:cNvPr id="314" name="TextBox 27"/>
          <p:cNvSpPr/>
          <p:nvPr/>
        </p:nvSpPr>
        <p:spPr>
          <a:xfrm>
            <a:off x="8866080" y="81360"/>
            <a:ext cx="1131480" cy="118692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Payer_Transitions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MEMBERID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START_YEAR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END_YEAR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PAYER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SECONDARY_PAYER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OWNERSHIP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OWNERNAME</a:t>
            </a:r>
            <a:endParaRPr b="0" lang="en-US" sz="800" spc="-1" strike="noStrike">
              <a:solidFill>
                <a:srgbClr val="000000"/>
              </a:solidFill>
              <a:latin typeface="Arial"/>
            </a:endParaRPr>
          </a:p>
        </p:txBody>
      </p:sp>
      <p:sp>
        <p:nvSpPr>
          <p:cNvPr id="315" name="TextBox 29"/>
          <p:cNvSpPr/>
          <p:nvPr/>
        </p:nvSpPr>
        <p:spPr>
          <a:xfrm>
            <a:off x="8507880" y="1400760"/>
            <a:ext cx="1492920" cy="276876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Payers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NAME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ADDRESS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STATE_HEADQUARTERED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ZIP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PHONE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AMOUNT_COVERED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AMOUNT_UNCOVERED</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REVENUE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COVERED_ENCOUNTERS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UNCOVERED_ENCOUNTERS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COVERED_MEDICATIONS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UNCOVERED_MEDICATIONS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COVERED_PROCEDURES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UNCOVERED_PROCEDURES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COVERED_IMMUNIZATIONS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UNCOVERED_IMMUNIZATIONS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UNIQUE_CUSTOMERS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QOLS_AVG</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MEMBER_MONTHS</a:t>
            </a:r>
            <a:endParaRPr b="0" lang="en-US" sz="800" spc="-1" strike="noStrike">
              <a:solidFill>
                <a:srgbClr val="000000"/>
              </a:solidFill>
              <a:latin typeface="Arial"/>
            </a:endParaRPr>
          </a:p>
        </p:txBody>
      </p:sp>
      <p:sp>
        <p:nvSpPr>
          <p:cNvPr id="316" name="TextBox 31"/>
          <p:cNvSpPr/>
          <p:nvPr/>
        </p:nvSpPr>
        <p:spPr>
          <a:xfrm>
            <a:off x="247680" y="4323600"/>
            <a:ext cx="1085400" cy="130860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Procedures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START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STOP</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BASE_COST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REASONCODE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REASONDESCRIPTION</a:t>
            </a:r>
            <a:endParaRPr b="0" lang="en-US" sz="800" spc="-1" strike="noStrike">
              <a:solidFill>
                <a:srgbClr val="000000"/>
              </a:solidFill>
              <a:latin typeface="Arial"/>
            </a:endParaRPr>
          </a:p>
        </p:txBody>
      </p:sp>
      <p:sp>
        <p:nvSpPr>
          <p:cNvPr id="317" name="TextBox 33"/>
          <p:cNvSpPr/>
          <p:nvPr/>
        </p:nvSpPr>
        <p:spPr>
          <a:xfrm>
            <a:off x="7163280" y="3493080"/>
            <a:ext cx="1293840" cy="167364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Providers</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ffff00"/>
                </a:highlight>
                <a:latin typeface="Calibri"/>
              </a:rPr>
              <a:t>Id</a:t>
            </a:r>
            <a:endParaRPr b="0" lang="en-US" sz="800" spc="-1" strike="noStrike">
              <a:solidFill>
                <a:srgbClr val="000000"/>
              </a:solidFill>
              <a:latin typeface="Arial"/>
            </a:endParaRPr>
          </a:p>
          <a:p>
            <a:pPr>
              <a:lnSpc>
                <a:spcPct val="100000"/>
              </a:lnSpc>
            </a:pPr>
            <a:r>
              <a:rPr b="0" lang="en-US" sz="800" spc="-1" strike="noStrike">
                <a:solidFill>
                  <a:srgbClr val="000000"/>
                </a:solidFill>
                <a:highlight>
                  <a:srgbClr val="00ffff"/>
                </a:highlight>
                <a:latin typeface="Calibri"/>
              </a:rPr>
              <a:t>ORGANIZATION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NAME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GENDER</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SPECIALITY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ADDRESS</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CITY</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STATE</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ZIP</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LAT</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LON</a:t>
            </a:r>
            <a:endParaRPr b="0" lang="en-US" sz="800" spc="-1" strike="noStrike">
              <a:solidFill>
                <a:srgbClr val="000000"/>
              </a:solidFill>
              <a:latin typeface="Arial"/>
            </a:endParaRPr>
          </a:p>
          <a:p>
            <a:pPr>
              <a:lnSpc>
                <a:spcPct val="100000"/>
              </a:lnSpc>
            </a:pPr>
            <a:r>
              <a:rPr b="0" lang="en-US" sz="800" spc="-1" strike="noStrike">
                <a:solidFill>
                  <a:srgbClr val="000000"/>
                </a:solidFill>
                <a:latin typeface="Calibri"/>
              </a:rPr>
              <a:t>UTILIZATION</a:t>
            </a:r>
            <a:endParaRPr b="0" lang="en-US" sz="800" spc="-1" strike="noStrike">
              <a:solidFill>
                <a:srgbClr val="000000"/>
              </a:solidFill>
              <a:latin typeface="Arial"/>
            </a:endParaRPr>
          </a:p>
        </p:txBody>
      </p:sp>
      <p:sp>
        <p:nvSpPr>
          <p:cNvPr id="318" name="TextBox 35"/>
          <p:cNvSpPr/>
          <p:nvPr/>
        </p:nvSpPr>
        <p:spPr>
          <a:xfrm>
            <a:off x="9331920" y="4451040"/>
            <a:ext cx="747360" cy="943560"/>
          </a:xfrm>
          <a:prstGeom prst="rect">
            <a:avLst/>
          </a:prstGeom>
          <a:noFill/>
          <a:ln w="12600">
            <a:solidFill>
              <a:srgbClr val="325490"/>
            </a:solidFill>
            <a:round/>
          </a:ln>
        </p:spPr>
        <p:style>
          <a:lnRef idx="0"/>
          <a:fillRef idx="0"/>
          <a:effectRef idx="0"/>
          <a:fontRef idx="minor"/>
        </p:style>
        <p:txBody>
          <a:bodyPr anchor="t">
            <a:spAutoFit/>
          </a:bodyPr>
          <a:p>
            <a:pPr>
              <a:lnSpc>
                <a:spcPct val="100000"/>
              </a:lnSpc>
            </a:pPr>
            <a:r>
              <a:rPr b="1" lang="en-US" sz="800" spc="-1" strike="noStrike">
                <a:solidFill>
                  <a:srgbClr val="000000"/>
                </a:solidFill>
                <a:latin typeface="Calibri"/>
              </a:rPr>
              <a:t>Supplies</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DATE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PATIENT</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ff"/>
                </a:highlight>
                <a:latin typeface="Calibri"/>
              </a:rPr>
              <a:t>ENCOUNTER</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CODE</a:t>
            </a:r>
            <a:endParaRPr b="0" lang="en-US" sz="800" spc="-1" strike="noStrike">
              <a:solidFill>
                <a:srgbClr val="000000"/>
              </a:solidFill>
              <a:latin typeface="Arial"/>
            </a:endParaRPr>
          </a:p>
          <a:p>
            <a:pPr>
              <a:lnSpc>
                <a:spcPct val="100000"/>
              </a:lnSpc>
            </a:pPr>
            <a:r>
              <a:rPr b="0" lang="fr-FR" sz="800" spc="-1" strike="noStrike">
                <a:solidFill>
                  <a:srgbClr val="000000"/>
                </a:solidFill>
                <a:highlight>
                  <a:srgbClr val="00ff00"/>
                </a:highlight>
                <a:latin typeface="Calibri"/>
              </a:rPr>
              <a:t>DESCRIPTION</a:t>
            </a:r>
            <a:endParaRPr b="0" lang="en-US" sz="800" spc="-1" strike="noStrike">
              <a:solidFill>
                <a:srgbClr val="000000"/>
              </a:solidFill>
              <a:latin typeface="Arial"/>
            </a:endParaRPr>
          </a:p>
          <a:p>
            <a:pPr>
              <a:lnSpc>
                <a:spcPct val="100000"/>
              </a:lnSpc>
            </a:pPr>
            <a:r>
              <a:rPr b="0" lang="fr-FR" sz="800" spc="-1" strike="noStrike">
                <a:solidFill>
                  <a:srgbClr val="000000"/>
                </a:solidFill>
                <a:latin typeface="Calibri"/>
              </a:rPr>
              <a:t>QUANTITY</a:t>
            </a:r>
            <a:endParaRPr b="0" lang="en-US" sz="800" spc="-1" strike="noStrike">
              <a:solidFill>
                <a:srgbClr val="000000"/>
              </a:solidFill>
              <a:latin typeface="Arial"/>
            </a:endParaRPr>
          </a:p>
        </p:txBody>
      </p:sp>
      <p:sp>
        <p:nvSpPr>
          <p:cNvPr id="319" name="Title 1"/>
          <p:cNvSpPr/>
          <p:nvPr/>
        </p:nvSpPr>
        <p:spPr>
          <a:xfrm>
            <a:off x="4307760" y="42840"/>
            <a:ext cx="3299760" cy="707040"/>
          </a:xfrm>
          <a:prstGeom prst="rect">
            <a:avLst/>
          </a:prstGeom>
          <a:noFill/>
          <a:ln w="0">
            <a:noFill/>
          </a:ln>
        </p:spPr>
        <p:style>
          <a:lnRef idx="0"/>
          <a:fillRef idx="0"/>
          <a:effectRef idx="0"/>
          <a:fontRef idx="minor"/>
        </p:style>
        <p:txBody>
          <a:bodyPr anchor="t">
            <a:noAutofit/>
          </a:bodyPr>
          <a:p>
            <a:pPr>
              <a:lnSpc>
                <a:spcPct val="100000"/>
              </a:lnSpc>
            </a:pPr>
            <a:r>
              <a:rPr b="1" lang="en-US" sz="2000" spc="-1" strike="noStrike">
                <a:solidFill>
                  <a:schemeClr val="accent6">
                    <a:lumMod val="50000"/>
                  </a:schemeClr>
                </a:solidFill>
                <a:latin typeface="Calibri"/>
              </a:rPr>
              <a:t>Synthea Tables</a:t>
            </a:r>
            <a:endParaRPr b="0" lang="en-US" sz="2000" spc="-1" strike="noStrike">
              <a:solidFill>
                <a:srgbClr val="000000"/>
              </a:solidFill>
              <a:latin typeface="Arial"/>
            </a:endParaRPr>
          </a:p>
          <a:p>
            <a:pPr>
              <a:lnSpc>
                <a:spcPct val="100000"/>
              </a:lnSpc>
            </a:pPr>
            <a:r>
              <a:rPr b="0" lang="en-US" sz="1200" spc="-1" strike="noStrike">
                <a:solidFill>
                  <a:schemeClr val="accent6">
                    <a:lumMod val="50000"/>
                  </a:schemeClr>
                </a:solidFill>
                <a:highlight>
                  <a:srgbClr val="ffff00"/>
                </a:highlight>
                <a:latin typeface="Calibri"/>
              </a:rPr>
              <a:t>Primary Key</a:t>
            </a:r>
            <a:endParaRPr b="0" lang="en-US" sz="1200" spc="-1" strike="noStrike">
              <a:solidFill>
                <a:srgbClr val="000000"/>
              </a:solidFill>
              <a:latin typeface="Arial"/>
            </a:endParaRPr>
          </a:p>
          <a:p>
            <a:pPr>
              <a:lnSpc>
                <a:spcPct val="100000"/>
              </a:lnSpc>
            </a:pPr>
            <a:r>
              <a:rPr b="0" lang="en-US" sz="1200" spc="-1" strike="noStrike">
                <a:solidFill>
                  <a:schemeClr val="accent6">
                    <a:lumMod val="50000"/>
                  </a:schemeClr>
                </a:solidFill>
                <a:highlight>
                  <a:srgbClr val="00ffff"/>
                </a:highlight>
                <a:latin typeface="Calibri"/>
              </a:rPr>
              <a:t>Foreign Key</a:t>
            </a:r>
            <a:endParaRPr b="0" lang="en-US" sz="1200" spc="-1" strike="noStrike">
              <a:solidFill>
                <a:srgbClr val="000000"/>
              </a:solidFill>
              <a:latin typeface="Arial"/>
            </a:endParaRPr>
          </a:p>
          <a:p>
            <a:pPr>
              <a:lnSpc>
                <a:spcPct val="100000"/>
              </a:lnSpc>
            </a:pPr>
            <a:r>
              <a:rPr b="0" lang="en-US" sz="1200" spc="-1" strike="noStrike">
                <a:solidFill>
                  <a:schemeClr val="accent6">
                    <a:lumMod val="50000"/>
                  </a:schemeClr>
                </a:solidFill>
                <a:highlight>
                  <a:srgbClr val="00ff00"/>
                </a:highlight>
                <a:latin typeface="Calibri"/>
              </a:rPr>
              <a:t>ontology code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6965</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2023-12-01T15:02:26Z</dcterms:created>
  <dc:creator/>
  <dc:description/>
  <dc:language>en-US</dc:language>
  <cp:lastModifiedBy/>
  <dcterms:modified xsi:type="dcterms:W3CDTF">2023-12-08T13:08:01Z</dcterms:modified>
  <cp:revision>9</cp:revision>
  <dc:subject/>
  <dc:title>Midnightblue</dc:title>
</cp:coreProperties>
</file>