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4"/>
  </p:sldMasterIdLst>
  <p:notesMasterIdLst>
    <p:notesMasterId r:id="rId6"/>
  </p:notesMasterIdLst>
  <p:sldIdLst>
    <p:sldId id="257" r:id="rId5"/>
  </p:sldIdLst>
  <p:sldSz cx="32918400" cy="438912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CC"/>
    <a:srgbClr val="026A97"/>
    <a:srgbClr val="F2C811"/>
    <a:srgbClr val="004E6D"/>
    <a:srgbClr val="DCDCDC"/>
    <a:srgbClr val="BDD7EE"/>
    <a:srgbClr val="9DC3E6"/>
    <a:srgbClr val="0072C6"/>
    <a:srgbClr val="D83B01"/>
    <a:srgbClr val="A8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97" autoAdjust="0"/>
    <p:restoredTop sz="94641" autoAdjust="0"/>
  </p:normalViewPr>
  <p:slideViewPr>
    <p:cSldViewPr snapToGrid="0">
      <p:cViewPr>
        <p:scale>
          <a:sx n="30" d="100"/>
          <a:sy n="30" d="100"/>
        </p:scale>
        <p:origin x="690" y="12"/>
      </p:cViewPr>
      <p:guideLst/>
    </p:cSldViewPr>
  </p:slideViewPr>
  <p:notesTextViewPr>
    <p:cViewPr>
      <p:scale>
        <a:sx n="1" d="1"/>
        <a:sy n="1" d="1"/>
      </p:scale>
      <p:origin x="0" y="0"/>
    </p:cViewPr>
  </p:notesTextViewPr>
  <p:notesViewPr>
    <p:cSldViewPr snapToGrid="0">
      <p:cViewPr varScale="1">
        <p:scale>
          <a:sx n="119" d="100"/>
          <a:sy n="119" d="100"/>
        </p:scale>
        <p:origin x="352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D1FCE-961A-4637-9AFC-6AA843B31DAF}" type="datetimeFigureOut">
              <a:rPr lang="en-US" smtClean="0"/>
              <a:t>11/7/2016</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C28748-0C34-46DA-80F5-51265F32AE43}" type="slidenum">
              <a:rPr lang="en-US" smtClean="0"/>
              <a:t>‹#›</a:t>
            </a:fld>
            <a:endParaRPr lang="en-US"/>
          </a:p>
        </p:txBody>
      </p:sp>
    </p:spTree>
    <p:extLst>
      <p:ext uri="{BB962C8B-B14F-4D97-AF65-F5344CB8AC3E}">
        <p14:creationId xmlns:p14="http://schemas.microsoft.com/office/powerpoint/2010/main" val="654163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C28748-0C34-46DA-80F5-51265F32AE43}" type="slidenum">
              <a:rPr lang="en-US" smtClean="0"/>
              <a:t>1</a:t>
            </a:fld>
            <a:endParaRPr lang="en-US"/>
          </a:p>
        </p:txBody>
      </p:sp>
    </p:spTree>
    <p:extLst>
      <p:ext uri="{BB962C8B-B14F-4D97-AF65-F5344CB8AC3E}">
        <p14:creationId xmlns:p14="http://schemas.microsoft.com/office/powerpoint/2010/main" val="2051244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7183438"/>
            <a:ext cx="24688800" cy="15279687"/>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4114800" y="23053675"/>
            <a:ext cx="24688800" cy="10596563"/>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970947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7" name="Rectangle 7"/>
          <p:cNvSpPr>
            <a:spLocks noChangeArrowheads="1"/>
          </p:cNvSpPr>
          <p:nvPr userDrawn="1"/>
        </p:nvSpPr>
        <p:spPr bwMode="auto">
          <a:xfrm>
            <a:off x="6350" y="40262176"/>
            <a:ext cx="32905700" cy="3629024"/>
          </a:xfrm>
          <a:prstGeom prst="rect">
            <a:avLst/>
          </a:prstGeom>
          <a:solidFill>
            <a:srgbClr val="D1D3D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Title Placeholder 1"/>
          <p:cNvSpPr>
            <a:spLocks noGrp="1"/>
          </p:cNvSpPr>
          <p:nvPr>
            <p:ph type="title"/>
          </p:nvPr>
        </p:nvSpPr>
        <p:spPr>
          <a:xfrm>
            <a:off x="2202180" y="12578090"/>
            <a:ext cx="28392120" cy="8483603"/>
          </a:xfrm>
          <a:prstGeom prst="rect">
            <a:avLst/>
          </a:prstGeom>
        </p:spPr>
        <p:txBody>
          <a:bodyPr vert="horz" lIns="91440" tIns="45720" rIns="91440" bIns="45720" rtlCol="0" anchor="ctr">
            <a:normAutofit/>
          </a:bodyPr>
          <a:lstStyle/>
          <a:p>
            <a:r>
              <a:rPr lang="en-US" dirty="0"/>
              <a:t>Click to edit Master title style</a:t>
            </a:r>
          </a:p>
        </p:txBody>
      </p:sp>
      <p:sp>
        <p:nvSpPr>
          <p:cNvPr id="4" name="AutoShape 3"/>
          <p:cNvSpPr>
            <a:spLocks noChangeAspect="1" noChangeArrowheads="1" noTextEdit="1"/>
          </p:cNvSpPr>
          <p:nvPr userDrawn="1"/>
        </p:nvSpPr>
        <p:spPr bwMode="auto">
          <a:xfrm>
            <a:off x="0" y="0"/>
            <a:ext cx="32918400" cy="4389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2451100" y="41719500"/>
            <a:ext cx="692150" cy="641350"/>
          </a:xfrm>
          <a:custGeom>
            <a:avLst/>
            <a:gdLst>
              <a:gd name="T0" fmla="*/ 119 w 218"/>
              <a:gd name="T1" fmla="*/ 127 h 202"/>
              <a:gd name="T2" fmla="*/ 109 w 218"/>
              <a:gd name="T3" fmla="*/ 153 h 202"/>
              <a:gd name="T4" fmla="*/ 109 w 218"/>
              <a:gd name="T5" fmla="*/ 153 h 202"/>
              <a:gd name="T6" fmla="*/ 100 w 218"/>
              <a:gd name="T7" fmla="*/ 127 h 202"/>
              <a:gd name="T8" fmla="*/ 49 w 218"/>
              <a:gd name="T9" fmla="*/ 0 h 202"/>
              <a:gd name="T10" fmla="*/ 0 w 218"/>
              <a:gd name="T11" fmla="*/ 0 h 202"/>
              <a:gd name="T12" fmla="*/ 0 w 218"/>
              <a:gd name="T13" fmla="*/ 202 h 202"/>
              <a:gd name="T14" fmla="*/ 33 w 218"/>
              <a:gd name="T15" fmla="*/ 202 h 202"/>
              <a:gd name="T16" fmla="*/ 33 w 218"/>
              <a:gd name="T17" fmla="*/ 78 h 202"/>
              <a:gd name="T18" fmla="*/ 32 w 218"/>
              <a:gd name="T19" fmla="*/ 51 h 202"/>
              <a:gd name="T20" fmla="*/ 31 w 218"/>
              <a:gd name="T21" fmla="*/ 38 h 202"/>
              <a:gd name="T22" fmla="*/ 32 w 218"/>
              <a:gd name="T23" fmla="*/ 38 h 202"/>
              <a:gd name="T24" fmla="*/ 36 w 218"/>
              <a:gd name="T25" fmla="*/ 55 h 202"/>
              <a:gd name="T26" fmla="*/ 97 w 218"/>
              <a:gd name="T27" fmla="*/ 202 h 202"/>
              <a:gd name="T28" fmla="*/ 120 w 218"/>
              <a:gd name="T29" fmla="*/ 202 h 202"/>
              <a:gd name="T30" fmla="*/ 180 w 218"/>
              <a:gd name="T31" fmla="*/ 54 h 202"/>
              <a:gd name="T32" fmla="*/ 184 w 218"/>
              <a:gd name="T33" fmla="*/ 38 h 202"/>
              <a:gd name="T34" fmla="*/ 185 w 218"/>
              <a:gd name="T35" fmla="*/ 38 h 202"/>
              <a:gd name="T36" fmla="*/ 183 w 218"/>
              <a:gd name="T37" fmla="*/ 74 h 202"/>
              <a:gd name="T38" fmla="*/ 183 w 218"/>
              <a:gd name="T39" fmla="*/ 202 h 202"/>
              <a:gd name="T40" fmla="*/ 218 w 218"/>
              <a:gd name="T41" fmla="*/ 202 h 202"/>
              <a:gd name="T42" fmla="*/ 218 w 218"/>
              <a:gd name="T43" fmla="*/ 0 h 202"/>
              <a:gd name="T44" fmla="*/ 171 w 218"/>
              <a:gd name="T45" fmla="*/ 0 h 202"/>
              <a:gd name="T46" fmla="*/ 119 w 218"/>
              <a:gd name="T47" fmla="*/ 12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8" h="202">
                <a:moveTo>
                  <a:pt x="119" y="127"/>
                </a:moveTo>
                <a:cubicBezTo>
                  <a:pt x="109" y="153"/>
                  <a:pt x="109" y="153"/>
                  <a:pt x="109" y="153"/>
                </a:cubicBezTo>
                <a:cubicBezTo>
                  <a:pt x="109" y="153"/>
                  <a:pt x="109" y="153"/>
                  <a:pt x="109" y="153"/>
                </a:cubicBezTo>
                <a:cubicBezTo>
                  <a:pt x="107" y="147"/>
                  <a:pt x="104" y="138"/>
                  <a:pt x="100" y="127"/>
                </a:cubicBezTo>
                <a:cubicBezTo>
                  <a:pt x="49" y="0"/>
                  <a:pt x="49" y="0"/>
                  <a:pt x="49" y="0"/>
                </a:cubicBezTo>
                <a:cubicBezTo>
                  <a:pt x="0" y="0"/>
                  <a:pt x="0" y="0"/>
                  <a:pt x="0" y="0"/>
                </a:cubicBezTo>
                <a:cubicBezTo>
                  <a:pt x="0" y="202"/>
                  <a:pt x="0" y="202"/>
                  <a:pt x="0" y="202"/>
                </a:cubicBezTo>
                <a:cubicBezTo>
                  <a:pt x="33" y="202"/>
                  <a:pt x="33" y="202"/>
                  <a:pt x="33" y="202"/>
                </a:cubicBezTo>
                <a:cubicBezTo>
                  <a:pt x="33" y="78"/>
                  <a:pt x="33" y="78"/>
                  <a:pt x="33" y="78"/>
                </a:cubicBezTo>
                <a:cubicBezTo>
                  <a:pt x="33" y="70"/>
                  <a:pt x="32" y="61"/>
                  <a:pt x="32" y="51"/>
                </a:cubicBezTo>
                <a:cubicBezTo>
                  <a:pt x="32" y="45"/>
                  <a:pt x="31" y="41"/>
                  <a:pt x="31" y="38"/>
                </a:cubicBezTo>
                <a:cubicBezTo>
                  <a:pt x="32" y="38"/>
                  <a:pt x="32" y="38"/>
                  <a:pt x="32" y="38"/>
                </a:cubicBezTo>
                <a:cubicBezTo>
                  <a:pt x="33" y="45"/>
                  <a:pt x="35" y="51"/>
                  <a:pt x="36" y="55"/>
                </a:cubicBezTo>
                <a:cubicBezTo>
                  <a:pt x="97" y="202"/>
                  <a:pt x="97" y="202"/>
                  <a:pt x="97" y="202"/>
                </a:cubicBezTo>
                <a:cubicBezTo>
                  <a:pt x="120" y="202"/>
                  <a:pt x="120" y="202"/>
                  <a:pt x="120" y="202"/>
                </a:cubicBezTo>
                <a:cubicBezTo>
                  <a:pt x="180" y="54"/>
                  <a:pt x="180" y="54"/>
                  <a:pt x="180" y="54"/>
                </a:cubicBezTo>
                <a:cubicBezTo>
                  <a:pt x="181" y="50"/>
                  <a:pt x="183" y="44"/>
                  <a:pt x="184" y="38"/>
                </a:cubicBezTo>
                <a:cubicBezTo>
                  <a:pt x="185" y="38"/>
                  <a:pt x="185" y="38"/>
                  <a:pt x="185" y="38"/>
                </a:cubicBezTo>
                <a:cubicBezTo>
                  <a:pt x="184" y="52"/>
                  <a:pt x="183" y="66"/>
                  <a:pt x="183" y="74"/>
                </a:cubicBezTo>
                <a:cubicBezTo>
                  <a:pt x="183" y="202"/>
                  <a:pt x="183" y="202"/>
                  <a:pt x="183" y="202"/>
                </a:cubicBezTo>
                <a:cubicBezTo>
                  <a:pt x="218" y="202"/>
                  <a:pt x="218" y="202"/>
                  <a:pt x="218" y="202"/>
                </a:cubicBezTo>
                <a:cubicBezTo>
                  <a:pt x="218" y="0"/>
                  <a:pt x="218" y="0"/>
                  <a:pt x="218" y="0"/>
                </a:cubicBezTo>
                <a:cubicBezTo>
                  <a:pt x="171" y="0"/>
                  <a:pt x="171" y="0"/>
                  <a:pt x="171" y="0"/>
                </a:cubicBezTo>
                <a:lnTo>
                  <a:pt x="119" y="127"/>
                </a:lnTo>
                <a:close/>
              </a:path>
            </a:pathLst>
          </a:custGeom>
          <a:solidFill>
            <a:srgbClr val="6F71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10"/>
          <p:cNvSpPr>
            <a:spLocks noChangeArrowheads="1"/>
          </p:cNvSpPr>
          <p:nvPr userDrawn="1"/>
        </p:nvSpPr>
        <p:spPr bwMode="auto">
          <a:xfrm>
            <a:off x="3248025" y="41900475"/>
            <a:ext cx="107950" cy="460375"/>
          </a:xfrm>
          <a:prstGeom prst="rect">
            <a:avLst/>
          </a:prstGeom>
          <a:solidFill>
            <a:srgbClr val="6F71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238500" y="41706800"/>
            <a:ext cx="130175" cy="123825"/>
          </a:xfrm>
          <a:custGeom>
            <a:avLst/>
            <a:gdLst>
              <a:gd name="T0" fmla="*/ 20 w 41"/>
              <a:gd name="T1" fmla="*/ 0 h 39"/>
              <a:gd name="T2" fmla="*/ 6 w 41"/>
              <a:gd name="T3" fmla="*/ 6 h 39"/>
              <a:gd name="T4" fmla="*/ 0 w 41"/>
              <a:gd name="T5" fmla="*/ 20 h 39"/>
              <a:gd name="T6" fmla="*/ 6 w 41"/>
              <a:gd name="T7" fmla="*/ 34 h 39"/>
              <a:gd name="T8" fmla="*/ 20 w 41"/>
              <a:gd name="T9" fmla="*/ 39 h 39"/>
              <a:gd name="T10" fmla="*/ 35 w 41"/>
              <a:gd name="T11" fmla="*/ 34 h 39"/>
              <a:gd name="T12" fmla="*/ 41 w 41"/>
              <a:gd name="T13" fmla="*/ 20 h 39"/>
              <a:gd name="T14" fmla="*/ 35 w 41"/>
              <a:gd name="T15" fmla="*/ 6 h 39"/>
              <a:gd name="T16" fmla="*/ 20 w 41"/>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9">
                <a:moveTo>
                  <a:pt x="20" y="0"/>
                </a:moveTo>
                <a:cubicBezTo>
                  <a:pt x="15" y="0"/>
                  <a:pt x="10" y="2"/>
                  <a:pt x="6" y="6"/>
                </a:cubicBezTo>
                <a:cubicBezTo>
                  <a:pt x="2" y="10"/>
                  <a:pt x="0" y="14"/>
                  <a:pt x="0" y="20"/>
                </a:cubicBezTo>
                <a:cubicBezTo>
                  <a:pt x="0" y="25"/>
                  <a:pt x="2" y="30"/>
                  <a:pt x="6" y="34"/>
                </a:cubicBezTo>
                <a:cubicBezTo>
                  <a:pt x="10" y="37"/>
                  <a:pt x="15" y="39"/>
                  <a:pt x="20" y="39"/>
                </a:cubicBezTo>
                <a:cubicBezTo>
                  <a:pt x="26" y="39"/>
                  <a:pt x="31" y="37"/>
                  <a:pt x="35" y="34"/>
                </a:cubicBezTo>
                <a:cubicBezTo>
                  <a:pt x="39" y="30"/>
                  <a:pt x="41" y="25"/>
                  <a:pt x="41" y="20"/>
                </a:cubicBezTo>
                <a:cubicBezTo>
                  <a:pt x="41" y="14"/>
                  <a:pt x="39" y="10"/>
                  <a:pt x="35" y="6"/>
                </a:cubicBezTo>
                <a:cubicBezTo>
                  <a:pt x="31" y="2"/>
                  <a:pt x="26" y="0"/>
                  <a:pt x="20" y="0"/>
                </a:cubicBezTo>
                <a:close/>
              </a:path>
            </a:pathLst>
          </a:custGeom>
          <a:solidFill>
            <a:srgbClr val="6F71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3429000" y="41890950"/>
            <a:ext cx="358775" cy="479425"/>
          </a:xfrm>
          <a:custGeom>
            <a:avLst/>
            <a:gdLst>
              <a:gd name="T0" fmla="*/ 97 w 113"/>
              <a:gd name="T1" fmla="*/ 2 h 151"/>
              <a:gd name="T2" fmla="*/ 78 w 113"/>
              <a:gd name="T3" fmla="*/ 0 h 151"/>
              <a:gd name="T4" fmla="*/ 37 w 113"/>
              <a:gd name="T5" fmla="*/ 10 h 151"/>
              <a:gd name="T6" fmla="*/ 10 w 113"/>
              <a:gd name="T7" fmla="*/ 38 h 151"/>
              <a:gd name="T8" fmla="*/ 0 w 113"/>
              <a:gd name="T9" fmla="*/ 79 h 151"/>
              <a:gd name="T10" fmla="*/ 9 w 113"/>
              <a:gd name="T11" fmla="*/ 117 h 151"/>
              <a:gd name="T12" fmla="*/ 35 w 113"/>
              <a:gd name="T13" fmla="*/ 142 h 151"/>
              <a:gd name="T14" fmla="*/ 72 w 113"/>
              <a:gd name="T15" fmla="*/ 151 h 151"/>
              <a:gd name="T16" fmla="*/ 113 w 113"/>
              <a:gd name="T17" fmla="*/ 142 h 151"/>
              <a:gd name="T18" fmla="*/ 113 w 113"/>
              <a:gd name="T19" fmla="*/ 142 h 151"/>
              <a:gd name="T20" fmla="*/ 113 w 113"/>
              <a:gd name="T21" fmla="*/ 110 h 151"/>
              <a:gd name="T22" fmla="*/ 112 w 113"/>
              <a:gd name="T23" fmla="*/ 111 h 151"/>
              <a:gd name="T24" fmla="*/ 95 w 113"/>
              <a:gd name="T25" fmla="*/ 120 h 151"/>
              <a:gd name="T26" fmla="*/ 79 w 113"/>
              <a:gd name="T27" fmla="*/ 123 h 151"/>
              <a:gd name="T28" fmla="*/ 47 w 113"/>
              <a:gd name="T29" fmla="*/ 111 h 151"/>
              <a:gd name="T30" fmla="*/ 35 w 113"/>
              <a:gd name="T31" fmla="*/ 77 h 151"/>
              <a:gd name="T32" fmla="*/ 48 w 113"/>
              <a:gd name="T33" fmla="*/ 41 h 151"/>
              <a:gd name="T34" fmla="*/ 80 w 113"/>
              <a:gd name="T35" fmla="*/ 28 h 151"/>
              <a:gd name="T36" fmla="*/ 112 w 113"/>
              <a:gd name="T37" fmla="*/ 39 h 151"/>
              <a:gd name="T38" fmla="*/ 113 w 113"/>
              <a:gd name="T39" fmla="*/ 40 h 151"/>
              <a:gd name="T40" fmla="*/ 113 w 113"/>
              <a:gd name="T41" fmla="*/ 8 h 151"/>
              <a:gd name="T42" fmla="*/ 113 w 113"/>
              <a:gd name="T43" fmla="*/ 7 h 151"/>
              <a:gd name="T44" fmla="*/ 97 w 113"/>
              <a:gd name="T45" fmla="*/ 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3" h="151">
                <a:moveTo>
                  <a:pt x="97" y="2"/>
                </a:moveTo>
                <a:cubicBezTo>
                  <a:pt x="91" y="1"/>
                  <a:pt x="84" y="0"/>
                  <a:pt x="78" y="0"/>
                </a:cubicBezTo>
                <a:cubicBezTo>
                  <a:pt x="63" y="0"/>
                  <a:pt x="49" y="3"/>
                  <a:pt x="37" y="10"/>
                </a:cubicBezTo>
                <a:cubicBezTo>
                  <a:pt x="25" y="17"/>
                  <a:pt x="16" y="26"/>
                  <a:pt x="10" y="38"/>
                </a:cubicBezTo>
                <a:cubicBezTo>
                  <a:pt x="3" y="50"/>
                  <a:pt x="0" y="64"/>
                  <a:pt x="0" y="79"/>
                </a:cubicBezTo>
                <a:cubicBezTo>
                  <a:pt x="0" y="93"/>
                  <a:pt x="3" y="106"/>
                  <a:pt x="9" y="117"/>
                </a:cubicBezTo>
                <a:cubicBezTo>
                  <a:pt x="15" y="128"/>
                  <a:pt x="24" y="136"/>
                  <a:pt x="35" y="142"/>
                </a:cubicBezTo>
                <a:cubicBezTo>
                  <a:pt x="46" y="148"/>
                  <a:pt x="58" y="151"/>
                  <a:pt x="72" y="151"/>
                </a:cubicBezTo>
                <a:cubicBezTo>
                  <a:pt x="88" y="151"/>
                  <a:pt x="102" y="148"/>
                  <a:pt x="113" y="142"/>
                </a:cubicBezTo>
                <a:cubicBezTo>
                  <a:pt x="113" y="142"/>
                  <a:pt x="113" y="142"/>
                  <a:pt x="113" y="142"/>
                </a:cubicBezTo>
                <a:cubicBezTo>
                  <a:pt x="113" y="110"/>
                  <a:pt x="113" y="110"/>
                  <a:pt x="113" y="110"/>
                </a:cubicBezTo>
                <a:cubicBezTo>
                  <a:pt x="112" y="111"/>
                  <a:pt x="112" y="111"/>
                  <a:pt x="112" y="111"/>
                </a:cubicBezTo>
                <a:cubicBezTo>
                  <a:pt x="107" y="115"/>
                  <a:pt x="101" y="118"/>
                  <a:pt x="95" y="120"/>
                </a:cubicBezTo>
                <a:cubicBezTo>
                  <a:pt x="89" y="122"/>
                  <a:pt x="84" y="123"/>
                  <a:pt x="79" y="123"/>
                </a:cubicBezTo>
                <a:cubicBezTo>
                  <a:pt x="66" y="123"/>
                  <a:pt x="55" y="119"/>
                  <a:pt x="47" y="111"/>
                </a:cubicBezTo>
                <a:cubicBezTo>
                  <a:pt x="39" y="103"/>
                  <a:pt x="35" y="91"/>
                  <a:pt x="35" y="77"/>
                </a:cubicBezTo>
                <a:cubicBezTo>
                  <a:pt x="35" y="62"/>
                  <a:pt x="40" y="50"/>
                  <a:pt x="48" y="41"/>
                </a:cubicBezTo>
                <a:cubicBezTo>
                  <a:pt x="56" y="33"/>
                  <a:pt x="66" y="28"/>
                  <a:pt x="80" y="28"/>
                </a:cubicBezTo>
                <a:cubicBezTo>
                  <a:pt x="91" y="28"/>
                  <a:pt x="102" y="32"/>
                  <a:pt x="112" y="39"/>
                </a:cubicBezTo>
                <a:cubicBezTo>
                  <a:pt x="113" y="40"/>
                  <a:pt x="113" y="40"/>
                  <a:pt x="113" y="40"/>
                </a:cubicBezTo>
                <a:cubicBezTo>
                  <a:pt x="113" y="8"/>
                  <a:pt x="113" y="8"/>
                  <a:pt x="113" y="8"/>
                </a:cubicBezTo>
                <a:cubicBezTo>
                  <a:pt x="113" y="7"/>
                  <a:pt x="113" y="7"/>
                  <a:pt x="113" y="7"/>
                </a:cubicBezTo>
                <a:cubicBezTo>
                  <a:pt x="109" y="5"/>
                  <a:pt x="104" y="3"/>
                  <a:pt x="97" y="2"/>
                </a:cubicBezTo>
                <a:close/>
              </a:path>
            </a:pathLst>
          </a:custGeom>
          <a:solidFill>
            <a:srgbClr val="6F71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3870325" y="41894125"/>
            <a:ext cx="266700" cy="466725"/>
          </a:xfrm>
          <a:custGeom>
            <a:avLst/>
            <a:gdLst>
              <a:gd name="T0" fmla="*/ 70 w 84"/>
              <a:gd name="T1" fmla="*/ 0 h 147"/>
              <a:gd name="T2" fmla="*/ 47 w 84"/>
              <a:gd name="T3" fmla="*/ 8 h 147"/>
              <a:gd name="T4" fmla="*/ 34 w 84"/>
              <a:gd name="T5" fmla="*/ 27 h 147"/>
              <a:gd name="T6" fmla="*/ 34 w 84"/>
              <a:gd name="T7" fmla="*/ 27 h 147"/>
              <a:gd name="T8" fmla="*/ 34 w 84"/>
              <a:gd name="T9" fmla="*/ 2 h 147"/>
              <a:gd name="T10" fmla="*/ 0 w 84"/>
              <a:gd name="T11" fmla="*/ 2 h 147"/>
              <a:gd name="T12" fmla="*/ 0 w 84"/>
              <a:gd name="T13" fmla="*/ 147 h 147"/>
              <a:gd name="T14" fmla="*/ 34 w 84"/>
              <a:gd name="T15" fmla="*/ 147 h 147"/>
              <a:gd name="T16" fmla="*/ 34 w 84"/>
              <a:gd name="T17" fmla="*/ 73 h 147"/>
              <a:gd name="T18" fmla="*/ 42 w 84"/>
              <a:gd name="T19" fmla="*/ 42 h 147"/>
              <a:gd name="T20" fmla="*/ 64 w 84"/>
              <a:gd name="T21" fmla="*/ 31 h 147"/>
              <a:gd name="T22" fmla="*/ 75 w 84"/>
              <a:gd name="T23" fmla="*/ 32 h 147"/>
              <a:gd name="T24" fmla="*/ 83 w 84"/>
              <a:gd name="T25" fmla="*/ 35 h 147"/>
              <a:gd name="T26" fmla="*/ 84 w 84"/>
              <a:gd name="T27" fmla="*/ 36 h 147"/>
              <a:gd name="T28" fmla="*/ 84 w 84"/>
              <a:gd name="T29" fmla="*/ 2 h 147"/>
              <a:gd name="T30" fmla="*/ 83 w 84"/>
              <a:gd name="T31" fmla="*/ 2 h 147"/>
              <a:gd name="T32" fmla="*/ 70 w 84"/>
              <a:gd name="T33"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147">
                <a:moveTo>
                  <a:pt x="70" y="0"/>
                </a:moveTo>
                <a:cubicBezTo>
                  <a:pt x="62" y="0"/>
                  <a:pt x="54" y="3"/>
                  <a:pt x="47" y="8"/>
                </a:cubicBezTo>
                <a:cubicBezTo>
                  <a:pt x="42" y="13"/>
                  <a:pt x="37" y="19"/>
                  <a:pt x="34" y="27"/>
                </a:cubicBezTo>
                <a:cubicBezTo>
                  <a:pt x="34" y="27"/>
                  <a:pt x="34" y="27"/>
                  <a:pt x="34" y="27"/>
                </a:cubicBezTo>
                <a:cubicBezTo>
                  <a:pt x="34" y="2"/>
                  <a:pt x="34" y="2"/>
                  <a:pt x="34" y="2"/>
                </a:cubicBezTo>
                <a:cubicBezTo>
                  <a:pt x="0" y="2"/>
                  <a:pt x="0" y="2"/>
                  <a:pt x="0" y="2"/>
                </a:cubicBezTo>
                <a:cubicBezTo>
                  <a:pt x="0" y="147"/>
                  <a:pt x="0" y="147"/>
                  <a:pt x="0" y="147"/>
                </a:cubicBezTo>
                <a:cubicBezTo>
                  <a:pt x="34" y="147"/>
                  <a:pt x="34" y="147"/>
                  <a:pt x="34" y="147"/>
                </a:cubicBezTo>
                <a:cubicBezTo>
                  <a:pt x="34" y="73"/>
                  <a:pt x="34" y="73"/>
                  <a:pt x="34" y="73"/>
                </a:cubicBezTo>
                <a:cubicBezTo>
                  <a:pt x="34" y="60"/>
                  <a:pt x="37" y="50"/>
                  <a:pt x="42" y="42"/>
                </a:cubicBezTo>
                <a:cubicBezTo>
                  <a:pt x="48" y="35"/>
                  <a:pt x="55" y="31"/>
                  <a:pt x="64" y="31"/>
                </a:cubicBezTo>
                <a:cubicBezTo>
                  <a:pt x="67" y="31"/>
                  <a:pt x="71" y="31"/>
                  <a:pt x="75" y="32"/>
                </a:cubicBezTo>
                <a:cubicBezTo>
                  <a:pt x="78" y="33"/>
                  <a:pt x="81" y="34"/>
                  <a:pt x="83" y="35"/>
                </a:cubicBezTo>
                <a:cubicBezTo>
                  <a:pt x="84" y="36"/>
                  <a:pt x="84" y="36"/>
                  <a:pt x="84" y="36"/>
                </a:cubicBezTo>
                <a:cubicBezTo>
                  <a:pt x="84" y="2"/>
                  <a:pt x="84" y="2"/>
                  <a:pt x="84" y="2"/>
                </a:cubicBezTo>
                <a:cubicBezTo>
                  <a:pt x="83" y="2"/>
                  <a:pt x="83" y="2"/>
                  <a:pt x="83" y="2"/>
                </a:cubicBezTo>
                <a:cubicBezTo>
                  <a:pt x="80" y="1"/>
                  <a:pt x="76" y="0"/>
                  <a:pt x="70" y="0"/>
                </a:cubicBezTo>
                <a:close/>
              </a:path>
            </a:pathLst>
          </a:custGeom>
          <a:solidFill>
            <a:srgbClr val="6F71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noEditPoints="1"/>
          </p:cNvSpPr>
          <p:nvPr userDrawn="1"/>
        </p:nvSpPr>
        <p:spPr bwMode="auto">
          <a:xfrm>
            <a:off x="4143375" y="41890950"/>
            <a:ext cx="469900" cy="479425"/>
          </a:xfrm>
          <a:custGeom>
            <a:avLst/>
            <a:gdLst>
              <a:gd name="T0" fmla="*/ 76 w 148"/>
              <a:gd name="T1" fmla="*/ 0 h 151"/>
              <a:gd name="T2" fmla="*/ 20 w 148"/>
              <a:gd name="T3" fmla="*/ 21 h 151"/>
              <a:gd name="T4" fmla="*/ 0 w 148"/>
              <a:gd name="T5" fmla="*/ 77 h 151"/>
              <a:gd name="T6" fmla="*/ 20 w 148"/>
              <a:gd name="T7" fmla="*/ 131 h 151"/>
              <a:gd name="T8" fmla="*/ 73 w 148"/>
              <a:gd name="T9" fmla="*/ 151 h 151"/>
              <a:gd name="T10" fmla="*/ 128 w 148"/>
              <a:gd name="T11" fmla="*/ 130 h 151"/>
              <a:gd name="T12" fmla="*/ 148 w 148"/>
              <a:gd name="T13" fmla="*/ 74 h 151"/>
              <a:gd name="T14" fmla="*/ 129 w 148"/>
              <a:gd name="T15" fmla="*/ 20 h 151"/>
              <a:gd name="T16" fmla="*/ 76 w 148"/>
              <a:gd name="T17" fmla="*/ 0 h 151"/>
              <a:gd name="T18" fmla="*/ 103 w 148"/>
              <a:gd name="T19" fmla="*/ 111 h 151"/>
              <a:gd name="T20" fmla="*/ 75 w 148"/>
              <a:gd name="T21" fmla="*/ 123 h 151"/>
              <a:gd name="T22" fmla="*/ 46 w 148"/>
              <a:gd name="T23" fmla="*/ 111 h 151"/>
              <a:gd name="T24" fmla="*/ 35 w 148"/>
              <a:gd name="T25" fmla="*/ 76 h 151"/>
              <a:gd name="T26" fmla="*/ 46 w 148"/>
              <a:gd name="T27" fmla="*/ 41 h 151"/>
              <a:gd name="T28" fmla="*/ 75 w 148"/>
              <a:gd name="T29" fmla="*/ 28 h 151"/>
              <a:gd name="T30" fmla="*/ 103 w 148"/>
              <a:gd name="T31" fmla="*/ 40 h 151"/>
              <a:gd name="T32" fmla="*/ 113 w 148"/>
              <a:gd name="T33" fmla="*/ 75 h 151"/>
              <a:gd name="T34" fmla="*/ 103 w 148"/>
              <a:gd name="T35" fmla="*/ 11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8" h="151">
                <a:moveTo>
                  <a:pt x="76" y="0"/>
                </a:moveTo>
                <a:cubicBezTo>
                  <a:pt x="53" y="0"/>
                  <a:pt x="34" y="7"/>
                  <a:pt x="20" y="21"/>
                </a:cubicBezTo>
                <a:cubicBezTo>
                  <a:pt x="7" y="34"/>
                  <a:pt x="0" y="54"/>
                  <a:pt x="0" y="77"/>
                </a:cubicBezTo>
                <a:cubicBezTo>
                  <a:pt x="0" y="100"/>
                  <a:pt x="7" y="118"/>
                  <a:pt x="20" y="131"/>
                </a:cubicBezTo>
                <a:cubicBezTo>
                  <a:pt x="33" y="145"/>
                  <a:pt x="51" y="151"/>
                  <a:pt x="73" y="151"/>
                </a:cubicBezTo>
                <a:cubicBezTo>
                  <a:pt x="96" y="151"/>
                  <a:pt x="115" y="144"/>
                  <a:pt x="128" y="130"/>
                </a:cubicBezTo>
                <a:cubicBezTo>
                  <a:pt x="142" y="116"/>
                  <a:pt x="148" y="98"/>
                  <a:pt x="148" y="74"/>
                </a:cubicBezTo>
                <a:cubicBezTo>
                  <a:pt x="148" y="51"/>
                  <a:pt x="142" y="33"/>
                  <a:pt x="129" y="20"/>
                </a:cubicBezTo>
                <a:cubicBezTo>
                  <a:pt x="117" y="7"/>
                  <a:pt x="99" y="0"/>
                  <a:pt x="76" y="0"/>
                </a:cubicBezTo>
                <a:close/>
                <a:moveTo>
                  <a:pt x="103" y="111"/>
                </a:moveTo>
                <a:cubicBezTo>
                  <a:pt x="97" y="119"/>
                  <a:pt x="87" y="123"/>
                  <a:pt x="75" y="123"/>
                </a:cubicBezTo>
                <a:cubicBezTo>
                  <a:pt x="62" y="123"/>
                  <a:pt x="53" y="119"/>
                  <a:pt x="46" y="111"/>
                </a:cubicBezTo>
                <a:cubicBezTo>
                  <a:pt x="39" y="103"/>
                  <a:pt x="35" y="91"/>
                  <a:pt x="35" y="76"/>
                </a:cubicBezTo>
                <a:cubicBezTo>
                  <a:pt x="35" y="61"/>
                  <a:pt x="39" y="49"/>
                  <a:pt x="46" y="41"/>
                </a:cubicBezTo>
                <a:cubicBezTo>
                  <a:pt x="53" y="32"/>
                  <a:pt x="62" y="28"/>
                  <a:pt x="75" y="28"/>
                </a:cubicBezTo>
                <a:cubicBezTo>
                  <a:pt x="87" y="28"/>
                  <a:pt x="96" y="32"/>
                  <a:pt x="103" y="40"/>
                </a:cubicBezTo>
                <a:cubicBezTo>
                  <a:pt x="110" y="48"/>
                  <a:pt x="113" y="60"/>
                  <a:pt x="113" y="75"/>
                </a:cubicBezTo>
                <a:cubicBezTo>
                  <a:pt x="113" y="91"/>
                  <a:pt x="110" y="103"/>
                  <a:pt x="103" y="111"/>
                </a:cubicBezTo>
                <a:close/>
              </a:path>
            </a:pathLst>
          </a:custGeom>
          <a:solidFill>
            <a:srgbClr val="6F71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4667250" y="41890950"/>
            <a:ext cx="304800" cy="479425"/>
          </a:xfrm>
          <a:custGeom>
            <a:avLst/>
            <a:gdLst>
              <a:gd name="T0" fmla="*/ 59 w 96"/>
              <a:gd name="T1" fmla="*/ 63 h 151"/>
              <a:gd name="T2" fmla="*/ 38 w 96"/>
              <a:gd name="T3" fmla="*/ 53 h 151"/>
              <a:gd name="T4" fmla="*/ 34 w 96"/>
              <a:gd name="T5" fmla="*/ 41 h 151"/>
              <a:gd name="T6" fmla="*/ 39 w 96"/>
              <a:gd name="T7" fmla="*/ 31 h 151"/>
              <a:gd name="T8" fmla="*/ 54 w 96"/>
              <a:gd name="T9" fmla="*/ 27 h 151"/>
              <a:gd name="T10" fmla="*/ 72 w 96"/>
              <a:gd name="T11" fmla="*/ 30 h 151"/>
              <a:gd name="T12" fmla="*/ 87 w 96"/>
              <a:gd name="T13" fmla="*/ 37 h 151"/>
              <a:gd name="T14" fmla="*/ 88 w 96"/>
              <a:gd name="T15" fmla="*/ 38 h 151"/>
              <a:gd name="T16" fmla="*/ 88 w 96"/>
              <a:gd name="T17" fmla="*/ 6 h 151"/>
              <a:gd name="T18" fmla="*/ 88 w 96"/>
              <a:gd name="T19" fmla="*/ 6 h 151"/>
              <a:gd name="T20" fmla="*/ 72 w 96"/>
              <a:gd name="T21" fmla="*/ 2 h 151"/>
              <a:gd name="T22" fmla="*/ 55 w 96"/>
              <a:gd name="T23" fmla="*/ 0 h 151"/>
              <a:gd name="T24" fmla="*/ 15 w 96"/>
              <a:gd name="T25" fmla="*/ 12 h 151"/>
              <a:gd name="T26" fmla="*/ 0 w 96"/>
              <a:gd name="T27" fmla="*/ 44 h 151"/>
              <a:gd name="T28" fmla="*/ 3 w 96"/>
              <a:gd name="T29" fmla="*/ 62 h 151"/>
              <a:gd name="T30" fmla="*/ 13 w 96"/>
              <a:gd name="T31" fmla="*/ 76 h 151"/>
              <a:gd name="T32" fmla="*/ 34 w 96"/>
              <a:gd name="T33" fmla="*/ 87 h 151"/>
              <a:gd name="T34" fmla="*/ 52 w 96"/>
              <a:gd name="T35" fmla="*/ 95 h 151"/>
              <a:gd name="T36" fmla="*/ 59 w 96"/>
              <a:gd name="T37" fmla="*/ 102 h 151"/>
              <a:gd name="T38" fmla="*/ 62 w 96"/>
              <a:gd name="T39" fmla="*/ 110 h 151"/>
              <a:gd name="T40" fmla="*/ 39 w 96"/>
              <a:gd name="T41" fmla="*/ 124 h 151"/>
              <a:gd name="T42" fmla="*/ 21 w 96"/>
              <a:gd name="T43" fmla="*/ 121 h 151"/>
              <a:gd name="T44" fmla="*/ 1 w 96"/>
              <a:gd name="T45" fmla="*/ 111 h 151"/>
              <a:gd name="T46" fmla="*/ 0 w 96"/>
              <a:gd name="T47" fmla="*/ 110 h 151"/>
              <a:gd name="T48" fmla="*/ 0 w 96"/>
              <a:gd name="T49" fmla="*/ 143 h 151"/>
              <a:gd name="T50" fmla="*/ 0 w 96"/>
              <a:gd name="T51" fmla="*/ 144 h 151"/>
              <a:gd name="T52" fmla="*/ 19 w 96"/>
              <a:gd name="T53" fmla="*/ 149 h 151"/>
              <a:gd name="T54" fmla="*/ 38 w 96"/>
              <a:gd name="T55" fmla="*/ 151 h 151"/>
              <a:gd name="T56" fmla="*/ 80 w 96"/>
              <a:gd name="T57" fmla="*/ 139 h 151"/>
              <a:gd name="T58" fmla="*/ 96 w 96"/>
              <a:gd name="T59" fmla="*/ 106 h 151"/>
              <a:gd name="T60" fmla="*/ 87 w 96"/>
              <a:gd name="T61" fmla="*/ 81 h 151"/>
              <a:gd name="T62" fmla="*/ 59 w 96"/>
              <a:gd name="T63" fmla="*/ 6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151">
                <a:moveTo>
                  <a:pt x="59" y="63"/>
                </a:moveTo>
                <a:cubicBezTo>
                  <a:pt x="48" y="59"/>
                  <a:pt x="41" y="55"/>
                  <a:pt x="38" y="53"/>
                </a:cubicBezTo>
                <a:cubicBezTo>
                  <a:pt x="36" y="50"/>
                  <a:pt x="34" y="46"/>
                  <a:pt x="34" y="41"/>
                </a:cubicBezTo>
                <a:cubicBezTo>
                  <a:pt x="34" y="37"/>
                  <a:pt x="36" y="34"/>
                  <a:pt x="39" y="31"/>
                </a:cubicBezTo>
                <a:cubicBezTo>
                  <a:pt x="43" y="28"/>
                  <a:pt x="48" y="27"/>
                  <a:pt x="54" y="27"/>
                </a:cubicBezTo>
                <a:cubicBezTo>
                  <a:pt x="60" y="27"/>
                  <a:pt x="66" y="28"/>
                  <a:pt x="72" y="30"/>
                </a:cubicBezTo>
                <a:cubicBezTo>
                  <a:pt x="77" y="31"/>
                  <a:pt x="82" y="34"/>
                  <a:pt x="87" y="37"/>
                </a:cubicBezTo>
                <a:cubicBezTo>
                  <a:pt x="88" y="38"/>
                  <a:pt x="88" y="38"/>
                  <a:pt x="88" y="38"/>
                </a:cubicBezTo>
                <a:cubicBezTo>
                  <a:pt x="88" y="6"/>
                  <a:pt x="88" y="6"/>
                  <a:pt x="88" y="6"/>
                </a:cubicBezTo>
                <a:cubicBezTo>
                  <a:pt x="88" y="6"/>
                  <a:pt x="88" y="6"/>
                  <a:pt x="88" y="6"/>
                </a:cubicBezTo>
                <a:cubicBezTo>
                  <a:pt x="84" y="4"/>
                  <a:pt x="78" y="3"/>
                  <a:pt x="72" y="2"/>
                </a:cubicBezTo>
                <a:cubicBezTo>
                  <a:pt x="66" y="1"/>
                  <a:pt x="60" y="0"/>
                  <a:pt x="55" y="0"/>
                </a:cubicBezTo>
                <a:cubicBezTo>
                  <a:pt x="39" y="0"/>
                  <a:pt x="26" y="4"/>
                  <a:pt x="15" y="12"/>
                </a:cubicBezTo>
                <a:cubicBezTo>
                  <a:pt x="5" y="21"/>
                  <a:pt x="0" y="31"/>
                  <a:pt x="0" y="44"/>
                </a:cubicBezTo>
                <a:cubicBezTo>
                  <a:pt x="0" y="51"/>
                  <a:pt x="1" y="57"/>
                  <a:pt x="3" y="62"/>
                </a:cubicBezTo>
                <a:cubicBezTo>
                  <a:pt x="5" y="67"/>
                  <a:pt x="9" y="72"/>
                  <a:pt x="13" y="76"/>
                </a:cubicBezTo>
                <a:cubicBezTo>
                  <a:pt x="18" y="79"/>
                  <a:pt x="25" y="83"/>
                  <a:pt x="34" y="87"/>
                </a:cubicBezTo>
                <a:cubicBezTo>
                  <a:pt x="42" y="91"/>
                  <a:pt x="48" y="93"/>
                  <a:pt x="52" y="95"/>
                </a:cubicBezTo>
                <a:cubicBezTo>
                  <a:pt x="55" y="98"/>
                  <a:pt x="58" y="100"/>
                  <a:pt x="59" y="102"/>
                </a:cubicBezTo>
                <a:cubicBezTo>
                  <a:pt x="61" y="104"/>
                  <a:pt x="62" y="107"/>
                  <a:pt x="62" y="110"/>
                </a:cubicBezTo>
                <a:cubicBezTo>
                  <a:pt x="62" y="120"/>
                  <a:pt x="54" y="124"/>
                  <a:pt x="39" y="124"/>
                </a:cubicBezTo>
                <a:cubicBezTo>
                  <a:pt x="34" y="124"/>
                  <a:pt x="27" y="123"/>
                  <a:pt x="21" y="121"/>
                </a:cubicBezTo>
                <a:cubicBezTo>
                  <a:pt x="14" y="119"/>
                  <a:pt x="7" y="115"/>
                  <a:pt x="1" y="111"/>
                </a:cubicBezTo>
                <a:cubicBezTo>
                  <a:pt x="0" y="110"/>
                  <a:pt x="0" y="110"/>
                  <a:pt x="0" y="110"/>
                </a:cubicBezTo>
                <a:cubicBezTo>
                  <a:pt x="0" y="143"/>
                  <a:pt x="0" y="143"/>
                  <a:pt x="0" y="143"/>
                </a:cubicBezTo>
                <a:cubicBezTo>
                  <a:pt x="0" y="144"/>
                  <a:pt x="0" y="144"/>
                  <a:pt x="0" y="144"/>
                </a:cubicBezTo>
                <a:cubicBezTo>
                  <a:pt x="5" y="146"/>
                  <a:pt x="11" y="148"/>
                  <a:pt x="19" y="149"/>
                </a:cubicBezTo>
                <a:cubicBezTo>
                  <a:pt x="26" y="151"/>
                  <a:pt x="32" y="151"/>
                  <a:pt x="38" y="151"/>
                </a:cubicBezTo>
                <a:cubicBezTo>
                  <a:pt x="56" y="151"/>
                  <a:pt x="70" y="147"/>
                  <a:pt x="80" y="139"/>
                </a:cubicBezTo>
                <a:cubicBezTo>
                  <a:pt x="91" y="131"/>
                  <a:pt x="96" y="120"/>
                  <a:pt x="96" y="106"/>
                </a:cubicBezTo>
                <a:cubicBezTo>
                  <a:pt x="96" y="96"/>
                  <a:pt x="93" y="88"/>
                  <a:pt x="87" y="81"/>
                </a:cubicBezTo>
                <a:cubicBezTo>
                  <a:pt x="82" y="75"/>
                  <a:pt x="72" y="69"/>
                  <a:pt x="59" y="63"/>
                </a:cubicBezTo>
                <a:close/>
              </a:path>
            </a:pathLst>
          </a:custGeom>
          <a:solidFill>
            <a:srgbClr val="6F71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5019675" y="41890950"/>
            <a:ext cx="469900" cy="479425"/>
          </a:xfrm>
          <a:custGeom>
            <a:avLst/>
            <a:gdLst>
              <a:gd name="T0" fmla="*/ 76 w 148"/>
              <a:gd name="T1" fmla="*/ 0 h 151"/>
              <a:gd name="T2" fmla="*/ 20 w 148"/>
              <a:gd name="T3" fmla="*/ 21 h 151"/>
              <a:gd name="T4" fmla="*/ 0 w 148"/>
              <a:gd name="T5" fmla="*/ 77 h 151"/>
              <a:gd name="T6" fmla="*/ 19 w 148"/>
              <a:gd name="T7" fmla="*/ 131 h 151"/>
              <a:gd name="T8" fmla="*/ 73 w 148"/>
              <a:gd name="T9" fmla="*/ 151 h 151"/>
              <a:gd name="T10" fmla="*/ 128 w 148"/>
              <a:gd name="T11" fmla="*/ 130 h 151"/>
              <a:gd name="T12" fmla="*/ 148 w 148"/>
              <a:gd name="T13" fmla="*/ 74 h 151"/>
              <a:gd name="T14" fmla="*/ 129 w 148"/>
              <a:gd name="T15" fmla="*/ 20 h 151"/>
              <a:gd name="T16" fmla="*/ 76 w 148"/>
              <a:gd name="T17" fmla="*/ 0 h 151"/>
              <a:gd name="T18" fmla="*/ 103 w 148"/>
              <a:gd name="T19" fmla="*/ 111 h 151"/>
              <a:gd name="T20" fmla="*/ 75 w 148"/>
              <a:gd name="T21" fmla="*/ 123 h 151"/>
              <a:gd name="T22" fmla="*/ 45 w 148"/>
              <a:gd name="T23" fmla="*/ 111 h 151"/>
              <a:gd name="T24" fmla="*/ 35 w 148"/>
              <a:gd name="T25" fmla="*/ 76 h 151"/>
              <a:gd name="T26" fmla="*/ 45 w 148"/>
              <a:gd name="T27" fmla="*/ 41 h 151"/>
              <a:gd name="T28" fmla="*/ 74 w 148"/>
              <a:gd name="T29" fmla="*/ 28 h 151"/>
              <a:gd name="T30" fmla="*/ 103 w 148"/>
              <a:gd name="T31" fmla="*/ 40 h 151"/>
              <a:gd name="T32" fmla="*/ 113 w 148"/>
              <a:gd name="T33" fmla="*/ 75 h 151"/>
              <a:gd name="T34" fmla="*/ 103 w 148"/>
              <a:gd name="T35" fmla="*/ 11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8" h="151">
                <a:moveTo>
                  <a:pt x="76" y="0"/>
                </a:moveTo>
                <a:cubicBezTo>
                  <a:pt x="52" y="0"/>
                  <a:pt x="33" y="7"/>
                  <a:pt x="20" y="21"/>
                </a:cubicBezTo>
                <a:cubicBezTo>
                  <a:pt x="6" y="34"/>
                  <a:pt x="0" y="54"/>
                  <a:pt x="0" y="77"/>
                </a:cubicBezTo>
                <a:cubicBezTo>
                  <a:pt x="0" y="100"/>
                  <a:pt x="6" y="118"/>
                  <a:pt x="19" y="131"/>
                </a:cubicBezTo>
                <a:cubicBezTo>
                  <a:pt x="33" y="145"/>
                  <a:pt x="51" y="151"/>
                  <a:pt x="73" y="151"/>
                </a:cubicBezTo>
                <a:cubicBezTo>
                  <a:pt x="96" y="151"/>
                  <a:pt x="114" y="144"/>
                  <a:pt x="128" y="130"/>
                </a:cubicBezTo>
                <a:cubicBezTo>
                  <a:pt x="141" y="116"/>
                  <a:pt x="148" y="98"/>
                  <a:pt x="148" y="74"/>
                </a:cubicBezTo>
                <a:cubicBezTo>
                  <a:pt x="148" y="51"/>
                  <a:pt x="142" y="33"/>
                  <a:pt x="129" y="20"/>
                </a:cubicBezTo>
                <a:cubicBezTo>
                  <a:pt x="116" y="7"/>
                  <a:pt x="99" y="0"/>
                  <a:pt x="76" y="0"/>
                </a:cubicBezTo>
                <a:close/>
                <a:moveTo>
                  <a:pt x="103" y="111"/>
                </a:moveTo>
                <a:cubicBezTo>
                  <a:pt x="97" y="119"/>
                  <a:pt x="87" y="123"/>
                  <a:pt x="75" y="123"/>
                </a:cubicBezTo>
                <a:cubicBezTo>
                  <a:pt x="62" y="123"/>
                  <a:pt x="52" y="119"/>
                  <a:pt x="45" y="111"/>
                </a:cubicBezTo>
                <a:cubicBezTo>
                  <a:pt x="38" y="103"/>
                  <a:pt x="35" y="91"/>
                  <a:pt x="35" y="76"/>
                </a:cubicBezTo>
                <a:cubicBezTo>
                  <a:pt x="35" y="61"/>
                  <a:pt x="38" y="49"/>
                  <a:pt x="45" y="41"/>
                </a:cubicBezTo>
                <a:cubicBezTo>
                  <a:pt x="52" y="32"/>
                  <a:pt x="62" y="28"/>
                  <a:pt x="74" y="28"/>
                </a:cubicBezTo>
                <a:cubicBezTo>
                  <a:pt x="86" y="28"/>
                  <a:pt x="96" y="32"/>
                  <a:pt x="103" y="40"/>
                </a:cubicBezTo>
                <a:cubicBezTo>
                  <a:pt x="109" y="48"/>
                  <a:pt x="113" y="60"/>
                  <a:pt x="113" y="75"/>
                </a:cubicBezTo>
                <a:cubicBezTo>
                  <a:pt x="113" y="91"/>
                  <a:pt x="110" y="103"/>
                  <a:pt x="103" y="111"/>
                </a:cubicBezTo>
                <a:close/>
              </a:path>
            </a:pathLst>
          </a:custGeom>
          <a:solidFill>
            <a:srgbClr val="6F71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5499100" y="41675050"/>
            <a:ext cx="565150" cy="695325"/>
          </a:xfrm>
          <a:custGeom>
            <a:avLst/>
            <a:gdLst>
              <a:gd name="T0" fmla="*/ 178 w 178"/>
              <a:gd name="T1" fmla="*/ 99 h 219"/>
              <a:gd name="T2" fmla="*/ 178 w 178"/>
              <a:gd name="T3" fmla="*/ 71 h 219"/>
              <a:gd name="T4" fmla="*/ 144 w 178"/>
              <a:gd name="T5" fmla="*/ 71 h 219"/>
              <a:gd name="T6" fmla="*/ 144 w 178"/>
              <a:gd name="T7" fmla="*/ 28 h 219"/>
              <a:gd name="T8" fmla="*/ 143 w 178"/>
              <a:gd name="T9" fmla="*/ 29 h 219"/>
              <a:gd name="T10" fmla="*/ 110 w 178"/>
              <a:gd name="T11" fmla="*/ 39 h 219"/>
              <a:gd name="T12" fmla="*/ 110 w 178"/>
              <a:gd name="T13" fmla="*/ 39 h 219"/>
              <a:gd name="T14" fmla="*/ 110 w 178"/>
              <a:gd name="T15" fmla="*/ 71 h 219"/>
              <a:gd name="T16" fmla="*/ 59 w 178"/>
              <a:gd name="T17" fmla="*/ 71 h 219"/>
              <a:gd name="T18" fmla="*/ 59 w 178"/>
              <a:gd name="T19" fmla="*/ 53 h 219"/>
              <a:gd name="T20" fmla="*/ 64 w 178"/>
              <a:gd name="T21" fmla="*/ 34 h 219"/>
              <a:gd name="T22" fmla="*/ 80 w 178"/>
              <a:gd name="T23" fmla="*/ 28 h 219"/>
              <a:gd name="T24" fmla="*/ 95 w 178"/>
              <a:gd name="T25" fmla="*/ 31 h 219"/>
              <a:gd name="T26" fmla="*/ 96 w 178"/>
              <a:gd name="T27" fmla="*/ 32 h 219"/>
              <a:gd name="T28" fmla="*/ 96 w 178"/>
              <a:gd name="T29" fmla="*/ 2 h 219"/>
              <a:gd name="T30" fmla="*/ 96 w 178"/>
              <a:gd name="T31" fmla="*/ 2 h 219"/>
              <a:gd name="T32" fmla="*/ 77 w 178"/>
              <a:gd name="T33" fmla="*/ 0 h 219"/>
              <a:gd name="T34" fmla="*/ 50 w 178"/>
              <a:gd name="T35" fmla="*/ 6 h 219"/>
              <a:gd name="T36" fmla="*/ 31 w 178"/>
              <a:gd name="T37" fmla="*/ 24 h 219"/>
              <a:gd name="T38" fmla="*/ 24 w 178"/>
              <a:gd name="T39" fmla="*/ 51 h 219"/>
              <a:gd name="T40" fmla="*/ 24 w 178"/>
              <a:gd name="T41" fmla="*/ 71 h 219"/>
              <a:gd name="T42" fmla="*/ 0 w 178"/>
              <a:gd name="T43" fmla="*/ 71 h 219"/>
              <a:gd name="T44" fmla="*/ 0 w 178"/>
              <a:gd name="T45" fmla="*/ 99 h 219"/>
              <a:gd name="T46" fmla="*/ 24 w 178"/>
              <a:gd name="T47" fmla="*/ 99 h 219"/>
              <a:gd name="T48" fmla="*/ 24 w 178"/>
              <a:gd name="T49" fmla="*/ 216 h 219"/>
              <a:gd name="T50" fmla="*/ 59 w 178"/>
              <a:gd name="T51" fmla="*/ 216 h 219"/>
              <a:gd name="T52" fmla="*/ 59 w 178"/>
              <a:gd name="T53" fmla="*/ 99 h 219"/>
              <a:gd name="T54" fmla="*/ 110 w 178"/>
              <a:gd name="T55" fmla="*/ 99 h 219"/>
              <a:gd name="T56" fmla="*/ 110 w 178"/>
              <a:gd name="T57" fmla="*/ 173 h 219"/>
              <a:gd name="T58" fmla="*/ 153 w 178"/>
              <a:gd name="T59" fmla="*/ 219 h 219"/>
              <a:gd name="T60" fmla="*/ 167 w 178"/>
              <a:gd name="T61" fmla="*/ 218 h 219"/>
              <a:gd name="T62" fmla="*/ 178 w 178"/>
              <a:gd name="T63" fmla="*/ 214 h 219"/>
              <a:gd name="T64" fmla="*/ 178 w 178"/>
              <a:gd name="T65" fmla="*/ 214 h 219"/>
              <a:gd name="T66" fmla="*/ 178 w 178"/>
              <a:gd name="T67" fmla="*/ 186 h 219"/>
              <a:gd name="T68" fmla="*/ 177 w 178"/>
              <a:gd name="T69" fmla="*/ 187 h 219"/>
              <a:gd name="T70" fmla="*/ 170 w 178"/>
              <a:gd name="T71" fmla="*/ 190 h 219"/>
              <a:gd name="T72" fmla="*/ 163 w 178"/>
              <a:gd name="T73" fmla="*/ 191 h 219"/>
              <a:gd name="T74" fmla="*/ 149 w 178"/>
              <a:gd name="T75" fmla="*/ 186 h 219"/>
              <a:gd name="T76" fmla="*/ 144 w 178"/>
              <a:gd name="T77" fmla="*/ 167 h 219"/>
              <a:gd name="T78" fmla="*/ 144 w 178"/>
              <a:gd name="T79" fmla="*/ 99 h 219"/>
              <a:gd name="T80" fmla="*/ 178 w 178"/>
              <a:gd name="T81" fmla="*/ 9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8" h="219">
                <a:moveTo>
                  <a:pt x="178" y="99"/>
                </a:moveTo>
                <a:cubicBezTo>
                  <a:pt x="178" y="71"/>
                  <a:pt x="178" y="71"/>
                  <a:pt x="178" y="71"/>
                </a:cubicBezTo>
                <a:cubicBezTo>
                  <a:pt x="144" y="71"/>
                  <a:pt x="144" y="71"/>
                  <a:pt x="144" y="71"/>
                </a:cubicBezTo>
                <a:cubicBezTo>
                  <a:pt x="144" y="28"/>
                  <a:pt x="144" y="28"/>
                  <a:pt x="144" y="28"/>
                </a:cubicBezTo>
                <a:cubicBezTo>
                  <a:pt x="143" y="29"/>
                  <a:pt x="143" y="29"/>
                  <a:pt x="143" y="29"/>
                </a:cubicBezTo>
                <a:cubicBezTo>
                  <a:pt x="110" y="39"/>
                  <a:pt x="110" y="39"/>
                  <a:pt x="110" y="39"/>
                </a:cubicBezTo>
                <a:cubicBezTo>
                  <a:pt x="110" y="39"/>
                  <a:pt x="110" y="39"/>
                  <a:pt x="110" y="39"/>
                </a:cubicBezTo>
                <a:cubicBezTo>
                  <a:pt x="110" y="71"/>
                  <a:pt x="110" y="71"/>
                  <a:pt x="110" y="71"/>
                </a:cubicBezTo>
                <a:cubicBezTo>
                  <a:pt x="59" y="71"/>
                  <a:pt x="59" y="71"/>
                  <a:pt x="59" y="71"/>
                </a:cubicBezTo>
                <a:cubicBezTo>
                  <a:pt x="59" y="53"/>
                  <a:pt x="59" y="53"/>
                  <a:pt x="59" y="53"/>
                </a:cubicBezTo>
                <a:cubicBezTo>
                  <a:pt x="59" y="45"/>
                  <a:pt x="61" y="38"/>
                  <a:pt x="64" y="34"/>
                </a:cubicBezTo>
                <a:cubicBezTo>
                  <a:pt x="68" y="30"/>
                  <a:pt x="73" y="28"/>
                  <a:pt x="80" y="28"/>
                </a:cubicBezTo>
                <a:cubicBezTo>
                  <a:pt x="85" y="28"/>
                  <a:pt x="90" y="29"/>
                  <a:pt x="95" y="31"/>
                </a:cubicBezTo>
                <a:cubicBezTo>
                  <a:pt x="96" y="32"/>
                  <a:pt x="96" y="32"/>
                  <a:pt x="96" y="32"/>
                </a:cubicBezTo>
                <a:cubicBezTo>
                  <a:pt x="96" y="2"/>
                  <a:pt x="96" y="2"/>
                  <a:pt x="96" y="2"/>
                </a:cubicBezTo>
                <a:cubicBezTo>
                  <a:pt x="96" y="2"/>
                  <a:pt x="96" y="2"/>
                  <a:pt x="96" y="2"/>
                </a:cubicBezTo>
                <a:cubicBezTo>
                  <a:pt x="91" y="0"/>
                  <a:pt x="85" y="0"/>
                  <a:pt x="77" y="0"/>
                </a:cubicBezTo>
                <a:cubicBezTo>
                  <a:pt x="67" y="0"/>
                  <a:pt x="58" y="2"/>
                  <a:pt x="50" y="6"/>
                </a:cubicBezTo>
                <a:cubicBezTo>
                  <a:pt x="42" y="10"/>
                  <a:pt x="35" y="17"/>
                  <a:pt x="31" y="24"/>
                </a:cubicBezTo>
                <a:cubicBezTo>
                  <a:pt x="27" y="32"/>
                  <a:pt x="24" y="41"/>
                  <a:pt x="24" y="51"/>
                </a:cubicBezTo>
                <a:cubicBezTo>
                  <a:pt x="24" y="71"/>
                  <a:pt x="24" y="71"/>
                  <a:pt x="24" y="71"/>
                </a:cubicBezTo>
                <a:cubicBezTo>
                  <a:pt x="0" y="71"/>
                  <a:pt x="0" y="71"/>
                  <a:pt x="0" y="71"/>
                </a:cubicBezTo>
                <a:cubicBezTo>
                  <a:pt x="0" y="99"/>
                  <a:pt x="0" y="99"/>
                  <a:pt x="0" y="99"/>
                </a:cubicBezTo>
                <a:cubicBezTo>
                  <a:pt x="24" y="99"/>
                  <a:pt x="24" y="99"/>
                  <a:pt x="24" y="99"/>
                </a:cubicBezTo>
                <a:cubicBezTo>
                  <a:pt x="24" y="216"/>
                  <a:pt x="24" y="216"/>
                  <a:pt x="24" y="216"/>
                </a:cubicBezTo>
                <a:cubicBezTo>
                  <a:pt x="59" y="216"/>
                  <a:pt x="59" y="216"/>
                  <a:pt x="59" y="216"/>
                </a:cubicBezTo>
                <a:cubicBezTo>
                  <a:pt x="59" y="99"/>
                  <a:pt x="59" y="99"/>
                  <a:pt x="59" y="99"/>
                </a:cubicBezTo>
                <a:cubicBezTo>
                  <a:pt x="110" y="99"/>
                  <a:pt x="110" y="99"/>
                  <a:pt x="110" y="99"/>
                </a:cubicBezTo>
                <a:cubicBezTo>
                  <a:pt x="110" y="173"/>
                  <a:pt x="110" y="173"/>
                  <a:pt x="110" y="173"/>
                </a:cubicBezTo>
                <a:cubicBezTo>
                  <a:pt x="110" y="204"/>
                  <a:pt x="124" y="219"/>
                  <a:pt x="153" y="219"/>
                </a:cubicBezTo>
                <a:cubicBezTo>
                  <a:pt x="157" y="219"/>
                  <a:pt x="162" y="219"/>
                  <a:pt x="167" y="218"/>
                </a:cubicBezTo>
                <a:cubicBezTo>
                  <a:pt x="172" y="217"/>
                  <a:pt x="176" y="216"/>
                  <a:pt x="178" y="214"/>
                </a:cubicBezTo>
                <a:cubicBezTo>
                  <a:pt x="178" y="214"/>
                  <a:pt x="178" y="214"/>
                  <a:pt x="178" y="214"/>
                </a:cubicBezTo>
                <a:cubicBezTo>
                  <a:pt x="178" y="186"/>
                  <a:pt x="178" y="186"/>
                  <a:pt x="178" y="186"/>
                </a:cubicBezTo>
                <a:cubicBezTo>
                  <a:pt x="177" y="187"/>
                  <a:pt x="177" y="187"/>
                  <a:pt x="177" y="187"/>
                </a:cubicBezTo>
                <a:cubicBezTo>
                  <a:pt x="175" y="188"/>
                  <a:pt x="173" y="189"/>
                  <a:pt x="170" y="190"/>
                </a:cubicBezTo>
                <a:cubicBezTo>
                  <a:pt x="167" y="191"/>
                  <a:pt x="165" y="191"/>
                  <a:pt x="163" y="191"/>
                </a:cubicBezTo>
                <a:cubicBezTo>
                  <a:pt x="157" y="191"/>
                  <a:pt x="152" y="189"/>
                  <a:pt x="149" y="186"/>
                </a:cubicBezTo>
                <a:cubicBezTo>
                  <a:pt x="145" y="182"/>
                  <a:pt x="144" y="176"/>
                  <a:pt x="144" y="167"/>
                </a:cubicBezTo>
                <a:cubicBezTo>
                  <a:pt x="144" y="99"/>
                  <a:pt x="144" y="99"/>
                  <a:pt x="144" y="99"/>
                </a:cubicBezTo>
                <a:lnTo>
                  <a:pt x="178" y="99"/>
                </a:lnTo>
                <a:close/>
              </a:path>
            </a:pathLst>
          </a:custGeom>
          <a:solidFill>
            <a:srgbClr val="6F71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8"/>
          <p:cNvSpPr>
            <a:spLocks noChangeArrowheads="1"/>
          </p:cNvSpPr>
          <p:nvPr userDrawn="1"/>
        </p:nvSpPr>
        <p:spPr bwMode="auto">
          <a:xfrm>
            <a:off x="1063625" y="41506775"/>
            <a:ext cx="508000" cy="508000"/>
          </a:xfrm>
          <a:prstGeom prst="rect">
            <a:avLst/>
          </a:prstGeom>
          <a:solidFill>
            <a:srgbClr val="F265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9"/>
          <p:cNvSpPr>
            <a:spLocks noChangeArrowheads="1"/>
          </p:cNvSpPr>
          <p:nvPr userDrawn="1"/>
        </p:nvSpPr>
        <p:spPr bwMode="auto">
          <a:xfrm>
            <a:off x="1622425" y="41506775"/>
            <a:ext cx="508000" cy="50800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20"/>
          <p:cNvSpPr>
            <a:spLocks noChangeArrowheads="1"/>
          </p:cNvSpPr>
          <p:nvPr userDrawn="1"/>
        </p:nvSpPr>
        <p:spPr bwMode="auto">
          <a:xfrm>
            <a:off x="1063625" y="42068750"/>
            <a:ext cx="508000" cy="50482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21"/>
          <p:cNvSpPr>
            <a:spLocks noChangeArrowheads="1"/>
          </p:cNvSpPr>
          <p:nvPr userDrawn="1"/>
        </p:nvSpPr>
        <p:spPr bwMode="auto">
          <a:xfrm>
            <a:off x="1622425" y="42068750"/>
            <a:ext cx="508000" cy="504825"/>
          </a:xfrm>
          <a:prstGeom prst="rect">
            <a:avLst/>
          </a:prstGeom>
          <a:solidFill>
            <a:srgbClr val="FFC20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95" name="Picture 5"/>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16696" b="67966"/>
          <a:stretch/>
        </p:blipFill>
        <p:spPr bwMode="auto">
          <a:xfrm>
            <a:off x="-4763" y="3175"/>
            <a:ext cx="32918400" cy="53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 name="TextBox 97"/>
          <p:cNvSpPr txBox="1"/>
          <p:nvPr userDrawn="1"/>
        </p:nvSpPr>
        <p:spPr>
          <a:xfrm>
            <a:off x="1063625" y="1087131"/>
            <a:ext cx="20780375" cy="3170099"/>
          </a:xfrm>
          <a:prstGeom prst="rect">
            <a:avLst/>
          </a:prstGeom>
          <a:noFill/>
        </p:spPr>
        <p:txBody>
          <a:bodyPr wrap="square" rtlCol="0">
            <a:spAutoFit/>
          </a:bodyPr>
          <a:lstStyle/>
          <a:p>
            <a:r>
              <a:rPr lang="en-US" sz="10000" dirty="0">
                <a:solidFill>
                  <a:schemeClr val="bg1"/>
                </a:solidFill>
                <a:latin typeface="Segoe UI Semibold" panose="020B0702040204020203" pitchFamily="34" charset="0"/>
                <a:cs typeface="Segoe UI Semibold" panose="020B0702040204020203" pitchFamily="34" charset="0"/>
              </a:rPr>
              <a:t>Machine Learning, Analytics </a:t>
            </a:r>
          </a:p>
          <a:p>
            <a:r>
              <a:rPr lang="en-US" sz="10000" dirty="0">
                <a:solidFill>
                  <a:schemeClr val="bg1"/>
                </a:solidFill>
                <a:latin typeface="Segoe UI Semibold" panose="020B0702040204020203" pitchFamily="34" charset="0"/>
                <a:cs typeface="Segoe UI Semibold" panose="020B0702040204020203" pitchFamily="34" charset="0"/>
              </a:rPr>
              <a:t>&amp; Data Science Conference</a:t>
            </a:r>
          </a:p>
        </p:txBody>
      </p:sp>
    </p:spTree>
    <p:extLst>
      <p:ext uri="{BB962C8B-B14F-4D97-AF65-F5344CB8AC3E}">
        <p14:creationId xmlns:p14="http://schemas.microsoft.com/office/powerpoint/2010/main" val="1767401154"/>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3291840" rtl="0" eaLnBrk="1" latinLnBrk="0" hangingPunct="1">
        <a:lnSpc>
          <a:spcPct val="90000"/>
        </a:lnSpc>
        <a:spcBef>
          <a:spcPct val="0"/>
        </a:spcBef>
        <a:buNone/>
        <a:defRPr sz="15840" kern="1200">
          <a:solidFill>
            <a:schemeClr val="bg1"/>
          </a:solidFill>
          <a:latin typeface="Segoe Pro Light" panose="020B0302040504020203" pitchFamily="34" charset="0"/>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ectangle 144"/>
          <p:cNvSpPr/>
          <p:nvPr/>
        </p:nvSpPr>
        <p:spPr>
          <a:xfrm rot="5400000">
            <a:off x="10699185" y="20868316"/>
            <a:ext cx="1977783" cy="2156778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Azure Blob Storage / Data Lake Store</a:t>
            </a:r>
          </a:p>
        </p:txBody>
      </p:sp>
      <p:sp>
        <p:nvSpPr>
          <p:cNvPr id="203" name="Arrow: Left 202"/>
          <p:cNvSpPr/>
          <p:nvPr/>
        </p:nvSpPr>
        <p:spPr>
          <a:xfrm rot="5400000">
            <a:off x="10445000" y="33109103"/>
            <a:ext cx="4022887" cy="1962107"/>
          </a:xfrm>
          <a:prstGeom prst="leftArrow">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Rounded Corners 201"/>
          <p:cNvSpPr/>
          <p:nvPr/>
        </p:nvSpPr>
        <p:spPr>
          <a:xfrm>
            <a:off x="402053" y="33989078"/>
            <a:ext cx="24260580" cy="6156656"/>
          </a:xfrm>
          <a:prstGeom prst="roundRect">
            <a:avLst>
              <a:gd name="adj" fmla="val 16720"/>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Rounded Corners 200"/>
          <p:cNvSpPr/>
          <p:nvPr/>
        </p:nvSpPr>
        <p:spPr>
          <a:xfrm>
            <a:off x="25806148" y="33633868"/>
            <a:ext cx="6776216" cy="6143668"/>
          </a:xfrm>
          <a:prstGeom prst="roundRect">
            <a:avLst>
              <a:gd name="adj" fmla="val 15706"/>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Rounded Corners 199"/>
          <p:cNvSpPr/>
          <p:nvPr/>
        </p:nvSpPr>
        <p:spPr>
          <a:xfrm>
            <a:off x="25067391" y="25727158"/>
            <a:ext cx="7351395" cy="6854327"/>
          </a:xfrm>
          <a:prstGeom prst="roundRect">
            <a:avLst>
              <a:gd name="adj" fmla="val 15706"/>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p:cNvSpPr/>
          <p:nvPr/>
        </p:nvSpPr>
        <p:spPr>
          <a:xfrm>
            <a:off x="25254690" y="21776755"/>
            <a:ext cx="6991148" cy="3177139"/>
          </a:xfrm>
          <a:prstGeom prst="roundRect">
            <a:avLst>
              <a:gd name="adj" fmla="val 15706"/>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Left 104"/>
          <p:cNvSpPr/>
          <p:nvPr/>
        </p:nvSpPr>
        <p:spPr>
          <a:xfrm rot="1967188">
            <a:off x="22120871" y="32841657"/>
            <a:ext cx="5713273" cy="1962107"/>
          </a:xfrm>
          <a:prstGeom prst="leftArrow">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Arrow: Left 109"/>
          <p:cNvSpPr/>
          <p:nvPr/>
        </p:nvSpPr>
        <p:spPr>
          <a:xfrm rot="19871288">
            <a:off x="22221216" y="29133191"/>
            <a:ext cx="5713273" cy="1962107"/>
          </a:xfrm>
          <a:prstGeom prst="leftArrow">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Arrow: Left 110"/>
          <p:cNvSpPr/>
          <p:nvPr/>
        </p:nvSpPr>
        <p:spPr>
          <a:xfrm rot="17646560">
            <a:off x="20087697" y="25326445"/>
            <a:ext cx="8356634" cy="1962107"/>
          </a:xfrm>
          <a:prstGeom prst="leftArrow">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103"/>
          <p:cNvGrpSpPr>
            <a:grpSpLocks noChangeAspect="1"/>
          </p:cNvGrpSpPr>
          <p:nvPr/>
        </p:nvGrpSpPr>
        <p:grpSpPr>
          <a:xfrm>
            <a:off x="1419043" y="35107361"/>
            <a:ext cx="9033597" cy="4787428"/>
            <a:chOff x="85744" y="-84734"/>
            <a:chExt cx="13275578" cy="7035497"/>
          </a:xfrm>
        </p:grpSpPr>
        <p:sp>
          <p:nvSpPr>
            <p:cNvPr id="99"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atin typeface="Consolas" panose="020B0609020204030204" pitchFamily="49" charset="0"/>
                </a:rPr>
                <a:t> </a:t>
              </a:r>
              <a:endParaRPr lang="en-US" dirty="0">
                <a:latin typeface="Consolas" panose="020B0609020204030204" pitchFamily="49" charset="0"/>
              </a:endParaRPr>
            </a:p>
          </p:txBody>
        </p:sp>
        <p:pic>
          <p:nvPicPr>
            <p:cNvPr id="100" name="Picture 9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44" y="120145"/>
              <a:ext cx="11891858" cy="6830618"/>
            </a:xfrm>
            <a:prstGeom prst="rect">
              <a:avLst/>
            </a:prstGeom>
          </p:spPr>
        </p:pic>
        <p:sp>
          <p:nvSpPr>
            <p:cNvPr id="101" name="Rounded Rectangle 7"/>
            <p:cNvSpPr/>
            <p:nvPr/>
          </p:nvSpPr>
          <p:spPr>
            <a:xfrm>
              <a:off x="2735943" y="2235200"/>
              <a:ext cx="5907314" cy="435428"/>
            </a:xfrm>
            <a:prstGeom prst="roundRect">
              <a:avLst/>
            </a:prstGeom>
            <a:noFill/>
            <a:ln w="381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2" name="Explosion 2 6"/>
            <p:cNvSpPr/>
            <p:nvPr/>
          </p:nvSpPr>
          <p:spPr>
            <a:xfrm rot="1658437">
              <a:off x="7859593" y="-84734"/>
              <a:ext cx="5501729" cy="3714418"/>
            </a:xfrm>
            <a:prstGeom prst="irregularSeal2">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1" u="none" strike="noStrike" kern="0" cap="none" spc="0" normalizeH="0" baseline="0" noProof="0" dirty="0">
                  <a:ln>
                    <a:noFill/>
                  </a:ln>
                  <a:solidFill>
                    <a:srgbClr val="FF0000"/>
                  </a:solidFill>
                  <a:effectLst/>
                  <a:uLnTx/>
                  <a:uFillTx/>
                  <a:latin typeface="Comic Sans MS" panose="030F0702030302020204" pitchFamily="66" charset="0"/>
                  <a:ea typeface="+mn-ea"/>
                  <a:cs typeface="+mn-cs"/>
                </a:rPr>
                <a:t>Now with SIMULATED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1" u="none" strike="noStrike" kern="0" cap="none" spc="0" normalizeH="0" baseline="0" noProof="0" dirty="0">
                  <a:ln>
                    <a:noFill/>
                  </a:ln>
                  <a:solidFill>
                    <a:srgbClr val="FF0000"/>
                  </a:solidFill>
                  <a:effectLst/>
                  <a:uLnTx/>
                  <a:uFillTx/>
                  <a:latin typeface="Comic Sans MS" panose="030F0702030302020204" pitchFamily="66" charset="0"/>
                  <a:ea typeface="+mn-ea"/>
                  <a:cs typeface="+mn-cs"/>
                </a:rPr>
                <a:t>BONUS</a:t>
              </a:r>
              <a:r>
                <a:rPr kumimoji="0" lang="en-US" sz="2400" b="1" i="1" u="none" strike="noStrike" kern="0" cap="none" spc="0" normalizeH="0" baseline="0" noProof="0" dirty="0">
                  <a:ln>
                    <a:noFill/>
                  </a:ln>
                  <a:solidFill>
                    <a:srgbClr val="FF0000"/>
                  </a:solidFill>
                  <a:effectLst/>
                  <a:uLnTx/>
                  <a:uFillTx/>
                  <a:latin typeface="Comic Sans MS" panose="030F0702030302020204" pitchFamily="66" charset="0"/>
                  <a:ea typeface="+mn-ea"/>
                  <a:cs typeface="+mn-cs"/>
                </a:rPr>
                <a:t> </a:t>
              </a:r>
              <a:r>
                <a:rPr kumimoji="0" lang="en-US" sz="2000" b="1" i="1" u="none" strike="noStrike" kern="0" cap="none" spc="0" normalizeH="0" baseline="0" noProof="0" dirty="0">
                  <a:ln>
                    <a:noFill/>
                  </a:ln>
                  <a:solidFill>
                    <a:srgbClr val="FF0000"/>
                  </a:solidFill>
                  <a:effectLst/>
                  <a:uLnTx/>
                  <a:uFillTx/>
                  <a:latin typeface="Comic Sans MS" panose="030F0702030302020204" pitchFamily="66" charset="0"/>
                  <a:ea typeface="+mn-ea"/>
                  <a:cs typeface="+mn-cs"/>
                </a:rPr>
                <a:t>FEATURES!</a:t>
              </a:r>
            </a:p>
          </p:txBody>
        </p:sp>
        <p:sp>
          <p:nvSpPr>
            <p:cNvPr id="103" name="Rounded Rectangle 8"/>
            <p:cNvSpPr/>
            <p:nvPr/>
          </p:nvSpPr>
          <p:spPr>
            <a:xfrm>
              <a:off x="8926285" y="3940680"/>
              <a:ext cx="2953657" cy="435429"/>
            </a:xfrm>
            <a:prstGeom prst="roundRect">
              <a:avLst/>
            </a:prstGeom>
            <a:noFill/>
            <a:ln w="3810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106" name="TextBox 105"/>
          <p:cNvSpPr txBox="1"/>
          <p:nvPr/>
        </p:nvSpPr>
        <p:spPr>
          <a:xfrm>
            <a:off x="0" y="5622488"/>
            <a:ext cx="32918400" cy="1446550"/>
          </a:xfrm>
          <a:prstGeom prst="rect">
            <a:avLst/>
          </a:prstGeom>
          <a:noFill/>
        </p:spPr>
        <p:txBody>
          <a:bodyPr wrap="square" rtlCol="0">
            <a:spAutoFit/>
          </a:bodyPr>
          <a:lstStyle/>
          <a:p>
            <a:pPr algn="ctr"/>
            <a:r>
              <a:rPr lang="en-US" sz="8800" dirty="0"/>
              <a:t>Patient Health Analytics using the Cortana Intelligence Stack</a:t>
            </a:r>
          </a:p>
        </p:txBody>
      </p:sp>
      <p:sp>
        <p:nvSpPr>
          <p:cNvPr id="107" name="TextBox 106"/>
          <p:cNvSpPr txBox="1"/>
          <p:nvPr/>
        </p:nvSpPr>
        <p:spPr>
          <a:xfrm>
            <a:off x="1" y="7047132"/>
            <a:ext cx="32918399" cy="1015663"/>
          </a:xfrm>
          <a:prstGeom prst="rect">
            <a:avLst/>
          </a:prstGeom>
          <a:noFill/>
        </p:spPr>
        <p:txBody>
          <a:bodyPr wrap="square" rtlCol="0">
            <a:spAutoFit/>
          </a:bodyPr>
          <a:lstStyle/>
          <a:p>
            <a:pPr algn="ctr"/>
            <a:r>
              <a:rPr lang="en-US" sz="6000" dirty="0"/>
              <a:t>Joy Qiao, Jing Chang, and Bob Horton, ADS ISV Ecosystem Team</a:t>
            </a:r>
          </a:p>
        </p:txBody>
      </p:sp>
      <p:pic>
        <p:nvPicPr>
          <p:cNvPr id="108" name="Picture 107"/>
          <p:cNvPicPr>
            <a:picLocks/>
          </p:cNvPicPr>
          <p:nvPr/>
        </p:nvPicPr>
        <p:blipFill rotWithShape="1">
          <a:blip r:embed="rId4">
            <a:extLst>
              <a:ext uri="{28A0092B-C50C-407E-A947-70E740481C1C}">
                <a14:useLocalDpi xmlns:a14="http://schemas.microsoft.com/office/drawing/2010/main" val="0"/>
              </a:ext>
            </a:extLst>
          </a:blip>
          <a:srcRect l="1" t="6712" r="25997" b="787"/>
          <a:stretch/>
        </p:blipFill>
        <p:spPr>
          <a:xfrm>
            <a:off x="18597447" y="35358877"/>
            <a:ext cx="5413394" cy="3383280"/>
          </a:xfrm>
          <a:prstGeom prst="rect">
            <a:avLst/>
          </a:prstGeom>
        </p:spPr>
      </p:pic>
      <p:sp>
        <p:nvSpPr>
          <p:cNvPr id="114" name="Title 1"/>
          <p:cNvSpPr txBox="1">
            <a:spLocks/>
          </p:cNvSpPr>
          <p:nvPr/>
        </p:nvSpPr>
        <p:spPr>
          <a:xfrm>
            <a:off x="27163380" y="34053467"/>
            <a:ext cx="4362629" cy="7682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1" u="none" strike="noStrike" kern="1200" cap="none" spc="0" normalizeH="0" baseline="0" noProof="0" dirty="0">
                <a:ln>
                  <a:noFill/>
                </a:ln>
                <a:solidFill>
                  <a:srgbClr val="7030A0"/>
                </a:solidFill>
                <a:effectLst/>
                <a:uLnTx/>
                <a:uFillTx/>
                <a:latin typeface="Calibri" panose="020F0502020204030204" pitchFamily="34" charset="0"/>
                <a:cs typeface="Calibri" panose="020F0502020204030204" pitchFamily="34" charset="0"/>
              </a:rPr>
              <a:t>Purchase History</a:t>
            </a:r>
            <a:endParaRPr kumimoji="0" lang="en-US" sz="3200" b="1" i="1" u="none" strike="noStrike" kern="1200" cap="none" spc="0" normalizeH="0" baseline="0" noProof="0" dirty="0">
              <a:ln>
                <a:noFill/>
              </a:ln>
              <a:solidFill>
                <a:srgbClr val="7030A0"/>
              </a:solidFill>
              <a:effectLst/>
              <a:uLnTx/>
              <a:uFillTx/>
              <a:latin typeface="Calibri" panose="020F0502020204030204" pitchFamily="34" charset="0"/>
              <a:cs typeface="Calibri" panose="020F0502020204030204" pitchFamily="34" charset="0"/>
            </a:endParaRPr>
          </a:p>
        </p:txBody>
      </p:sp>
      <p:graphicFrame>
        <p:nvGraphicFramePr>
          <p:cNvPr id="115" name="Table 114"/>
          <p:cNvGraphicFramePr>
            <a:graphicFrameLocks noGrp="1"/>
          </p:cNvGraphicFramePr>
          <p:nvPr>
            <p:extLst>
              <p:ext uri="{D42A27DB-BD31-4B8C-83A1-F6EECF244321}">
                <p14:modId xmlns:p14="http://schemas.microsoft.com/office/powerpoint/2010/main" val="747025152"/>
              </p:ext>
            </p:extLst>
          </p:nvPr>
        </p:nvGraphicFramePr>
        <p:xfrm>
          <a:off x="26576327" y="35136948"/>
          <a:ext cx="5570548" cy="3869280"/>
        </p:xfrm>
        <a:graphic>
          <a:graphicData uri="http://schemas.openxmlformats.org/drawingml/2006/table">
            <a:tbl>
              <a:tblPr/>
              <a:tblGrid>
                <a:gridCol w="1645190">
                  <a:extLst>
                    <a:ext uri="{9D8B030D-6E8A-4147-A177-3AD203B41FA5}">
                      <a16:colId xmlns:a16="http://schemas.microsoft.com/office/drawing/2014/main" val="1678387740"/>
                    </a:ext>
                  </a:extLst>
                </a:gridCol>
                <a:gridCol w="2020406">
                  <a:extLst>
                    <a:ext uri="{9D8B030D-6E8A-4147-A177-3AD203B41FA5}">
                      <a16:colId xmlns:a16="http://schemas.microsoft.com/office/drawing/2014/main" val="1095181206"/>
                    </a:ext>
                  </a:extLst>
                </a:gridCol>
                <a:gridCol w="1103657">
                  <a:extLst>
                    <a:ext uri="{9D8B030D-6E8A-4147-A177-3AD203B41FA5}">
                      <a16:colId xmlns:a16="http://schemas.microsoft.com/office/drawing/2014/main" val="2347235745"/>
                    </a:ext>
                  </a:extLst>
                </a:gridCol>
                <a:gridCol w="801295">
                  <a:extLst>
                    <a:ext uri="{9D8B030D-6E8A-4147-A177-3AD203B41FA5}">
                      <a16:colId xmlns:a16="http://schemas.microsoft.com/office/drawing/2014/main" val="2997946644"/>
                    </a:ext>
                  </a:extLst>
                </a:gridCol>
              </a:tblGrid>
              <a:tr h="386825">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ctr" fontAlgn="b"/>
                      <a:r>
                        <a:rPr lang="en-US" sz="2000" b="1" u="none" strike="noStrike" dirty="0" err="1">
                          <a:solidFill>
                            <a:schemeClr val="bg2"/>
                          </a:solidFill>
                          <a:effectLst/>
                        </a:rPr>
                        <a:t>diet_id</a:t>
                      </a:r>
                      <a:endParaRPr lang="en-US" sz="2000" b="1" i="0" u="none" strike="noStrike" dirty="0">
                        <a:solidFill>
                          <a:schemeClr val="bg2"/>
                        </a:solidFill>
                        <a:effectLst/>
                        <a:latin typeface="Calibri" panose="020F0502020204030204" pitchFamily="34" charset="0"/>
                      </a:endParaRP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546A"/>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ctr" fontAlgn="b"/>
                      <a:r>
                        <a:rPr lang="en-US" sz="2000" b="1" u="none" strike="noStrike" dirty="0">
                          <a:solidFill>
                            <a:schemeClr val="bg2"/>
                          </a:solidFill>
                          <a:effectLst/>
                        </a:rPr>
                        <a:t>item</a:t>
                      </a:r>
                      <a:endParaRPr lang="en-US" sz="2000" b="1" i="0" u="none" strike="noStrike" dirty="0">
                        <a:solidFill>
                          <a:schemeClr val="bg2"/>
                        </a:solidFill>
                        <a:effectLst/>
                        <a:latin typeface="Calibri" panose="020F0502020204030204" pitchFamily="34" charset="0"/>
                      </a:endParaRP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546A"/>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ctr" fontAlgn="b"/>
                      <a:r>
                        <a:rPr lang="en-US" sz="2000" b="1" u="none" strike="noStrike" dirty="0">
                          <a:solidFill>
                            <a:schemeClr val="bg2"/>
                          </a:solidFill>
                          <a:effectLst/>
                        </a:rPr>
                        <a:t>quantity</a:t>
                      </a:r>
                      <a:endParaRPr lang="en-US" sz="2000" b="1" i="0" u="none" strike="noStrike" dirty="0">
                        <a:solidFill>
                          <a:schemeClr val="bg2"/>
                        </a:solidFill>
                        <a:effectLst/>
                        <a:latin typeface="Calibri" panose="020F0502020204030204" pitchFamily="34" charset="0"/>
                      </a:endParaRP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546A"/>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ctr" fontAlgn="b"/>
                      <a:r>
                        <a:rPr lang="en-US" sz="2000" b="1" u="none" strike="noStrike" dirty="0">
                          <a:solidFill>
                            <a:schemeClr val="bg2"/>
                          </a:solidFill>
                          <a:effectLst/>
                        </a:rPr>
                        <a:t>units</a:t>
                      </a:r>
                      <a:endParaRPr lang="en-US" sz="2000" b="1" i="0" u="none" strike="noStrike" dirty="0">
                        <a:solidFill>
                          <a:schemeClr val="bg2"/>
                        </a:solidFill>
                        <a:effectLst/>
                        <a:latin typeface="Calibri" panose="020F0502020204030204" pitchFamily="34" charset="0"/>
                      </a:endParaRP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546A"/>
                    </a:solidFill>
                  </a:tcPr>
                </a:tc>
                <a:extLst>
                  <a:ext uri="{0D108BD9-81ED-4DB2-BD59-A6C34878D82A}">
                    <a16:rowId xmlns:a16="http://schemas.microsoft.com/office/drawing/2014/main" val="2277214961"/>
                  </a:ext>
                </a:extLst>
              </a:tr>
              <a:tr h="386825">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l" fontAlgn="b"/>
                      <a:r>
                        <a:rPr lang="en-US" sz="2000" b="0" i="0" u="none" strike="noStrike" dirty="0">
                          <a:solidFill>
                            <a:srgbClr val="000000"/>
                          </a:solidFill>
                          <a:effectLst/>
                          <a:latin typeface="Calibri" panose="020F0502020204030204" pitchFamily="34" charset="0"/>
                        </a:rPr>
                        <a:t>diet00001</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lumMod val="20000"/>
                        <a:lumOff val="80000"/>
                      </a:srgbClr>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l" fontAlgn="b"/>
                      <a:r>
                        <a:rPr lang="en-US" sz="2000" b="0" i="0" u="none" strike="noStrike">
                          <a:solidFill>
                            <a:srgbClr val="000000"/>
                          </a:solidFill>
                          <a:effectLst/>
                          <a:latin typeface="Calibri" panose="020F0502020204030204" pitchFamily="34" charset="0"/>
                        </a:rPr>
                        <a:t>Wine table white</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lumMod val="20000"/>
                        <a:lumOff val="80000"/>
                      </a:srgbClr>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r" fontAlgn="b"/>
                      <a:r>
                        <a:rPr lang="en-US" sz="2000" b="0" i="0" u="none" strike="noStrike">
                          <a:solidFill>
                            <a:srgbClr val="000000"/>
                          </a:solidFill>
                          <a:effectLst/>
                          <a:latin typeface="Calibri" panose="020F0502020204030204" pitchFamily="34" charset="0"/>
                        </a:rPr>
                        <a:t>100</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lumMod val="20000"/>
                        <a:lumOff val="80000"/>
                      </a:srgbClr>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l" fontAlgn="b"/>
                      <a:r>
                        <a:rPr lang="en-US" sz="2000" b="0" i="0" u="none" strike="noStrike" dirty="0">
                          <a:solidFill>
                            <a:srgbClr val="000000"/>
                          </a:solidFill>
                          <a:effectLst/>
                          <a:latin typeface="Calibri" panose="020F0502020204030204" pitchFamily="34" charset="0"/>
                        </a:rPr>
                        <a:t>g</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lumMod val="20000"/>
                        <a:lumOff val="80000"/>
                      </a:srgbClr>
                    </a:solidFill>
                  </a:tcPr>
                </a:tc>
                <a:extLst>
                  <a:ext uri="{0D108BD9-81ED-4DB2-BD59-A6C34878D82A}">
                    <a16:rowId xmlns:a16="http://schemas.microsoft.com/office/drawing/2014/main" val="1696433493"/>
                  </a:ext>
                </a:extLst>
              </a:tr>
              <a:tr h="309563">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l" fontAlgn="b"/>
                      <a:r>
                        <a:rPr lang="en-US" sz="2000" b="0" i="0" u="none" strike="noStrike" dirty="0">
                          <a:solidFill>
                            <a:srgbClr val="000000"/>
                          </a:solidFill>
                          <a:effectLst/>
                          <a:latin typeface="Calibri" panose="020F0502020204030204" pitchFamily="34" charset="0"/>
                        </a:rPr>
                        <a:t>diet00002</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l" fontAlgn="b"/>
                      <a:r>
                        <a:rPr lang="en-US" sz="2000" b="0" i="0" u="none" strike="noStrike" dirty="0">
                          <a:solidFill>
                            <a:srgbClr val="000000"/>
                          </a:solidFill>
                          <a:effectLst/>
                          <a:latin typeface="Calibri" panose="020F0502020204030204" pitchFamily="34" charset="0"/>
                        </a:rPr>
                        <a:t>Avocado</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r" fontAlgn="b"/>
                      <a:r>
                        <a:rPr lang="en-US" sz="2000" b="0" i="0" u="none" strike="noStrike">
                          <a:solidFill>
                            <a:srgbClr val="000000"/>
                          </a:solidFill>
                          <a:effectLst/>
                          <a:latin typeface="Calibri" panose="020F0502020204030204" pitchFamily="34" charset="0"/>
                        </a:rPr>
                        <a:t>100</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l" fontAlgn="b"/>
                      <a:r>
                        <a:rPr lang="en-US" sz="2000" b="0" i="0" u="none" strike="noStrike">
                          <a:solidFill>
                            <a:srgbClr val="000000"/>
                          </a:solidFill>
                          <a:effectLst/>
                          <a:latin typeface="Calibri" panose="020F0502020204030204" pitchFamily="34" charset="0"/>
                        </a:rPr>
                        <a:t>g</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684888470"/>
                  </a:ext>
                </a:extLst>
              </a:tr>
              <a:tr h="309563">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l" fontAlgn="b"/>
                      <a:r>
                        <a:rPr lang="en-US" sz="2000" b="0" i="0" u="none" strike="noStrike" dirty="0">
                          <a:solidFill>
                            <a:srgbClr val="000000"/>
                          </a:solidFill>
                          <a:effectLst/>
                          <a:latin typeface="Calibri" panose="020F0502020204030204" pitchFamily="34" charset="0"/>
                        </a:rPr>
                        <a:t>diet00002</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l" fontAlgn="b"/>
                      <a:r>
                        <a:rPr lang="en-US" sz="2000" b="0" i="0" u="none" strike="noStrike" dirty="0">
                          <a:solidFill>
                            <a:srgbClr val="000000"/>
                          </a:solidFill>
                          <a:effectLst/>
                          <a:latin typeface="Calibri" panose="020F0502020204030204" pitchFamily="34" charset="0"/>
                        </a:rPr>
                        <a:t>Banana</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r" fontAlgn="b"/>
                      <a:r>
                        <a:rPr lang="en-US" sz="2000" b="0" i="0" u="none" strike="noStrike">
                          <a:solidFill>
                            <a:srgbClr val="000000"/>
                          </a:solidFill>
                          <a:effectLst/>
                          <a:latin typeface="Calibri" panose="020F0502020204030204" pitchFamily="34" charset="0"/>
                        </a:rPr>
                        <a:t>200</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l" fontAlgn="b"/>
                      <a:r>
                        <a:rPr lang="en-US" sz="2000" b="0" i="0" u="none" strike="noStrike">
                          <a:solidFill>
                            <a:srgbClr val="000000"/>
                          </a:solidFill>
                          <a:effectLst/>
                          <a:latin typeface="Calibri" panose="020F0502020204030204" pitchFamily="34" charset="0"/>
                        </a:rPr>
                        <a:t>g</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663397128"/>
                  </a:ext>
                </a:extLst>
              </a:tr>
              <a:tr h="309563">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l" fontAlgn="b"/>
                      <a:r>
                        <a:rPr lang="en-US" sz="2000" b="0" i="0" u="none" strike="noStrike" dirty="0">
                          <a:solidFill>
                            <a:srgbClr val="000000"/>
                          </a:solidFill>
                          <a:effectLst/>
                          <a:latin typeface="Calibri" panose="020F0502020204030204" pitchFamily="34" charset="0"/>
                        </a:rPr>
                        <a:t>diet00002</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l" fontAlgn="b"/>
                      <a:r>
                        <a:rPr lang="en-US" sz="2000" b="0" i="0" u="none" strike="noStrike" dirty="0">
                          <a:solidFill>
                            <a:srgbClr val="000000"/>
                          </a:solidFill>
                          <a:effectLst/>
                          <a:latin typeface="Calibri" panose="020F0502020204030204" pitchFamily="34" charset="0"/>
                        </a:rPr>
                        <a:t>Beer</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r" fontAlgn="b"/>
                      <a:r>
                        <a:rPr lang="en-US" sz="2000" b="0" i="0" u="none" strike="noStrike" dirty="0">
                          <a:solidFill>
                            <a:srgbClr val="000000"/>
                          </a:solidFill>
                          <a:effectLst/>
                          <a:latin typeface="Calibri" panose="020F0502020204030204" pitchFamily="34" charset="0"/>
                        </a:rPr>
                        <a:t>100</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l" fontAlgn="b"/>
                      <a:r>
                        <a:rPr lang="en-US" sz="2000" b="0" i="0" u="none" strike="noStrike">
                          <a:solidFill>
                            <a:srgbClr val="000000"/>
                          </a:solidFill>
                          <a:effectLst/>
                          <a:latin typeface="Calibri" panose="020F0502020204030204" pitchFamily="34" charset="0"/>
                        </a:rPr>
                        <a:t>g</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12364534"/>
                  </a:ext>
                </a:extLst>
              </a:tr>
              <a:tr h="309563">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l" fontAlgn="b"/>
                      <a:r>
                        <a:rPr lang="en-US" sz="2000" b="0" i="0" u="none" strike="noStrike">
                          <a:solidFill>
                            <a:srgbClr val="000000"/>
                          </a:solidFill>
                          <a:effectLst/>
                          <a:latin typeface="Calibri" panose="020F0502020204030204" pitchFamily="34" charset="0"/>
                        </a:rPr>
                        <a:t>diet00002</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l" fontAlgn="b"/>
                      <a:r>
                        <a:rPr lang="en-US" sz="2000" b="0" i="0" u="none" strike="noStrike" dirty="0">
                          <a:solidFill>
                            <a:srgbClr val="000000"/>
                          </a:solidFill>
                          <a:effectLst/>
                          <a:latin typeface="Calibri" panose="020F0502020204030204" pitchFamily="34" charset="0"/>
                        </a:rPr>
                        <a:t>Beets</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r" fontAlgn="b"/>
                      <a:r>
                        <a:rPr lang="en-US" sz="2000" b="0" i="0" u="none" strike="noStrike">
                          <a:solidFill>
                            <a:srgbClr val="000000"/>
                          </a:solidFill>
                          <a:effectLst/>
                          <a:latin typeface="Calibri" panose="020F0502020204030204" pitchFamily="34" charset="0"/>
                        </a:rPr>
                        <a:t>100</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l" fontAlgn="b"/>
                      <a:r>
                        <a:rPr lang="en-US" sz="2000" b="0" i="0" u="none" strike="noStrike">
                          <a:solidFill>
                            <a:srgbClr val="000000"/>
                          </a:solidFill>
                          <a:effectLst/>
                          <a:latin typeface="Calibri" panose="020F0502020204030204" pitchFamily="34" charset="0"/>
                        </a:rPr>
                        <a:t>g</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2215346707"/>
                  </a:ext>
                </a:extLst>
              </a:tr>
              <a:tr h="309563">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l" fontAlgn="b"/>
                      <a:r>
                        <a:rPr lang="en-US" sz="2000" b="0" i="0" u="none" strike="noStrike">
                          <a:solidFill>
                            <a:srgbClr val="000000"/>
                          </a:solidFill>
                          <a:effectLst/>
                          <a:latin typeface="Calibri" panose="020F0502020204030204" pitchFamily="34" charset="0"/>
                        </a:rPr>
                        <a:t>diet00002</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l" fontAlgn="b"/>
                      <a:r>
                        <a:rPr lang="en-US" sz="2000" b="0" i="0" u="none" strike="noStrike" dirty="0">
                          <a:solidFill>
                            <a:srgbClr val="000000"/>
                          </a:solidFill>
                          <a:effectLst/>
                          <a:latin typeface="Calibri" panose="020F0502020204030204" pitchFamily="34" charset="0"/>
                        </a:rPr>
                        <a:t>Berries</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r" fontAlgn="b"/>
                      <a:r>
                        <a:rPr lang="en-US" sz="2000" b="0" i="0" u="none" strike="noStrike">
                          <a:solidFill>
                            <a:srgbClr val="000000"/>
                          </a:solidFill>
                          <a:effectLst/>
                          <a:latin typeface="Calibri" panose="020F0502020204030204" pitchFamily="34" charset="0"/>
                        </a:rPr>
                        <a:t>200</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l" fontAlgn="b"/>
                      <a:r>
                        <a:rPr lang="en-US" sz="2000" b="0" i="0" u="none" strike="noStrike">
                          <a:solidFill>
                            <a:srgbClr val="000000"/>
                          </a:solidFill>
                          <a:effectLst/>
                          <a:latin typeface="Calibri" panose="020F0502020204030204" pitchFamily="34" charset="0"/>
                        </a:rPr>
                        <a:t>g</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879006395"/>
                  </a:ext>
                </a:extLst>
              </a:tr>
              <a:tr h="309563">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l" fontAlgn="b"/>
                      <a:r>
                        <a:rPr lang="en-US" sz="2000" b="0" i="0" u="none" strike="noStrike">
                          <a:solidFill>
                            <a:srgbClr val="000000"/>
                          </a:solidFill>
                          <a:effectLst/>
                          <a:latin typeface="Calibri" panose="020F0502020204030204" pitchFamily="34" charset="0"/>
                        </a:rPr>
                        <a:t>diet00002</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l" fontAlgn="b"/>
                      <a:r>
                        <a:rPr lang="en-US" sz="2000" b="0" i="0" u="none" strike="noStrike" dirty="0">
                          <a:solidFill>
                            <a:srgbClr val="000000"/>
                          </a:solidFill>
                          <a:effectLst/>
                          <a:latin typeface="Calibri" panose="020F0502020204030204" pitchFamily="34" charset="0"/>
                        </a:rPr>
                        <a:t>Bologna</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r" fontAlgn="b"/>
                      <a:r>
                        <a:rPr lang="en-US" sz="2000" b="0" i="0" u="none" strike="noStrike" dirty="0">
                          <a:solidFill>
                            <a:srgbClr val="000000"/>
                          </a:solidFill>
                          <a:effectLst/>
                          <a:latin typeface="Calibri" panose="020F0502020204030204" pitchFamily="34" charset="0"/>
                        </a:rPr>
                        <a:t>100</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l" fontAlgn="b"/>
                      <a:r>
                        <a:rPr lang="en-US" sz="2000" b="0" i="0" u="none" strike="noStrike">
                          <a:solidFill>
                            <a:srgbClr val="000000"/>
                          </a:solidFill>
                          <a:effectLst/>
                          <a:latin typeface="Calibri" panose="020F0502020204030204" pitchFamily="34" charset="0"/>
                        </a:rPr>
                        <a:t>g</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232707434"/>
                  </a:ext>
                </a:extLst>
              </a:tr>
              <a:tr h="309563">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l" fontAlgn="b"/>
                      <a:r>
                        <a:rPr lang="en-US" sz="2000" b="0" i="0" u="none" strike="noStrike">
                          <a:solidFill>
                            <a:srgbClr val="000000"/>
                          </a:solidFill>
                          <a:effectLst/>
                          <a:latin typeface="Calibri" panose="020F0502020204030204" pitchFamily="34" charset="0"/>
                        </a:rPr>
                        <a:t>diet00002</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l" fontAlgn="b"/>
                      <a:r>
                        <a:rPr lang="en-US" sz="2000" b="0" i="0" u="none" strike="noStrike" dirty="0" err="1">
                          <a:solidFill>
                            <a:srgbClr val="000000"/>
                          </a:solidFill>
                          <a:effectLst/>
                          <a:latin typeface="Calibri" panose="020F0502020204030204" pitchFamily="34" charset="0"/>
                        </a:rPr>
                        <a:t>Broccoflower</a:t>
                      </a:r>
                      <a:endParaRPr lang="en-US" sz="2000" b="0" i="0" u="none" strike="noStrike" dirty="0">
                        <a:solidFill>
                          <a:srgbClr val="000000"/>
                        </a:solidFill>
                        <a:effectLst/>
                        <a:latin typeface="Calibri" panose="020F0502020204030204" pitchFamily="34" charset="0"/>
                      </a:endParaRP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r" fontAlgn="b"/>
                      <a:r>
                        <a:rPr lang="en-US" sz="2000" b="0" i="0" u="none" strike="noStrike" dirty="0">
                          <a:solidFill>
                            <a:srgbClr val="000000"/>
                          </a:solidFill>
                          <a:effectLst/>
                          <a:latin typeface="Calibri" panose="020F0502020204030204" pitchFamily="34" charset="0"/>
                        </a:rPr>
                        <a:t>100</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l" fontAlgn="b"/>
                      <a:r>
                        <a:rPr lang="en-US" sz="2000" b="0" i="0" u="none" strike="noStrike">
                          <a:solidFill>
                            <a:srgbClr val="000000"/>
                          </a:solidFill>
                          <a:effectLst/>
                          <a:latin typeface="Calibri" panose="020F0502020204030204" pitchFamily="34" charset="0"/>
                        </a:rPr>
                        <a:t>g</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656967305"/>
                  </a:ext>
                </a:extLst>
              </a:tr>
              <a:tr h="309563">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l" fontAlgn="b"/>
                      <a:r>
                        <a:rPr lang="en-US" sz="2000" b="0" i="0" u="none" strike="noStrike">
                          <a:solidFill>
                            <a:srgbClr val="000000"/>
                          </a:solidFill>
                          <a:effectLst/>
                          <a:latin typeface="Calibri" panose="020F0502020204030204" pitchFamily="34" charset="0"/>
                        </a:rPr>
                        <a:t>diet00002</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l" fontAlgn="b"/>
                      <a:r>
                        <a:rPr lang="en-US" sz="2000" b="0" i="0" u="none" strike="noStrike" dirty="0">
                          <a:solidFill>
                            <a:srgbClr val="000000"/>
                          </a:solidFill>
                          <a:effectLst/>
                          <a:latin typeface="Calibri" panose="020F0502020204030204" pitchFamily="34" charset="0"/>
                        </a:rPr>
                        <a:t>Butter</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r" fontAlgn="b"/>
                      <a:r>
                        <a:rPr lang="en-US" sz="2000" b="0" i="0" u="none" strike="noStrike" dirty="0">
                          <a:solidFill>
                            <a:srgbClr val="000000"/>
                          </a:solidFill>
                          <a:effectLst/>
                          <a:latin typeface="Calibri" panose="020F0502020204030204" pitchFamily="34" charset="0"/>
                        </a:rPr>
                        <a:t>100</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l" fontAlgn="b"/>
                      <a:r>
                        <a:rPr lang="en-US" sz="2000" b="0" i="0" u="none" strike="noStrike" dirty="0">
                          <a:solidFill>
                            <a:srgbClr val="000000"/>
                          </a:solidFill>
                          <a:effectLst/>
                          <a:latin typeface="Calibri" panose="020F0502020204030204" pitchFamily="34" charset="0"/>
                        </a:rPr>
                        <a:t>g</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2410192476"/>
                  </a:ext>
                </a:extLst>
              </a:tr>
              <a:tr h="309563">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l" fontAlgn="b"/>
                      <a:r>
                        <a:rPr lang="en-US" sz="2000" b="0" i="0" u="none" strike="noStrike">
                          <a:solidFill>
                            <a:srgbClr val="000000"/>
                          </a:solidFill>
                          <a:effectLst/>
                          <a:latin typeface="Calibri" panose="020F0502020204030204" pitchFamily="34" charset="0"/>
                        </a:rPr>
                        <a:t>diet00002</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r>
                        <a:rPr lang="en-US" sz="2000" dirty="0"/>
                        <a:t>Chard</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r" fontAlgn="b"/>
                      <a:r>
                        <a:rPr lang="en-US" sz="2000" b="0" i="0" u="none" strike="noStrike" dirty="0">
                          <a:solidFill>
                            <a:srgbClr val="000000"/>
                          </a:solidFill>
                          <a:effectLst/>
                          <a:latin typeface="Calibri" panose="020F0502020204030204" pitchFamily="34" charset="0"/>
                        </a:rPr>
                        <a:t>100</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l" fontAlgn="b"/>
                      <a:r>
                        <a:rPr lang="en-US" sz="2000" b="0" i="0" u="none" strike="noStrike" dirty="0">
                          <a:solidFill>
                            <a:srgbClr val="000000"/>
                          </a:solidFill>
                          <a:effectLst/>
                          <a:latin typeface="Calibri" panose="020F0502020204030204" pitchFamily="34" charset="0"/>
                        </a:rPr>
                        <a:t>g</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2570115180"/>
                  </a:ext>
                </a:extLst>
              </a:tr>
              <a:tr h="309563">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l" fontAlgn="b"/>
                      <a:r>
                        <a:rPr lang="en-US" sz="2000" b="0" i="0" u="none" strike="noStrike" dirty="0">
                          <a:solidFill>
                            <a:srgbClr val="000000"/>
                          </a:solidFill>
                          <a:effectLst/>
                          <a:latin typeface="Calibri" panose="020F0502020204030204" pitchFamily="34" charset="0"/>
                        </a:rPr>
                        <a:t>diet00002</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r>
                        <a:rPr lang="en-US" sz="2000" dirty="0"/>
                        <a:t>Corn flakes</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r" fontAlgn="b"/>
                      <a:r>
                        <a:rPr lang="en-US" sz="2000" b="0" i="0" u="none" strike="noStrike">
                          <a:solidFill>
                            <a:srgbClr val="000000"/>
                          </a:solidFill>
                          <a:effectLst/>
                          <a:latin typeface="Calibri" panose="020F0502020204030204" pitchFamily="34" charset="0"/>
                        </a:rPr>
                        <a:t>200</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3291840" rtl="0" eaLnBrk="1" latinLnBrk="0" hangingPunct="1">
                        <a:defRPr sz="6480" kern="1200">
                          <a:solidFill>
                            <a:schemeClr val="dk1"/>
                          </a:solidFill>
                          <a:latin typeface="Calibri" panose="020F0502020204030204"/>
                        </a:defRPr>
                      </a:lvl1pPr>
                      <a:lvl2pPr marL="1645920" algn="l" defTabSz="3291840" rtl="0" eaLnBrk="1" latinLnBrk="0" hangingPunct="1">
                        <a:defRPr sz="6480" kern="1200">
                          <a:solidFill>
                            <a:schemeClr val="dk1"/>
                          </a:solidFill>
                          <a:latin typeface="Calibri" panose="020F0502020204030204"/>
                        </a:defRPr>
                      </a:lvl2pPr>
                      <a:lvl3pPr marL="3291840" algn="l" defTabSz="3291840" rtl="0" eaLnBrk="1" latinLnBrk="0" hangingPunct="1">
                        <a:defRPr sz="6480" kern="1200">
                          <a:solidFill>
                            <a:schemeClr val="dk1"/>
                          </a:solidFill>
                          <a:latin typeface="Calibri" panose="020F0502020204030204"/>
                        </a:defRPr>
                      </a:lvl3pPr>
                      <a:lvl4pPr marL="4937760" algn="l" defTabSz="3291840" rtl="0" eaLnBrk="1" latinLnBrk="0" hangingPunct="1">
                        <a:defRPr sz="6480" kern="1200">
                          <a:solidFill>
                            <a:schemeClr val="dk1"/>
                          </a:solidFill>
                          <a:latin typeface="Calibri" panose="020F0502020204030204"/>
                        </a:defRPr>
                      </a:lvl4pPr>
                      <a:lvl5pPr marL="6583680" algn="l" defTabSz="3291840" rtl="0" eaLnBrk="1" latinLnBrk="0" hangingPunct="1">
                        <a:defRPr sz="6480" kern="1200">
                          <a:solidFill>
                            <a:schemeClr val="dk1"/>
                          </a:solidFill>
                          <a:latin typeface="Calibri" panose="020F0502020204030204"/>
                        </a:defRPr>
                      </a:lvl5pPr>
                      <a:lvl6pPr marL="8229600" algn="l" defTabSz="3291840" rtl="0" eaLnBrk="1" latinLnBrk="0" hangingPunct="1">
                        <a:defRPr sz="6480" kern="1200">
                          <a:solidFill>
                            <a:schemeClr val="dk1"/>
                          </a:solidFill>
                          <a:latin typeface="Calibri" panose="020F0502020204030204"/>
                        </a:defRPr>
                      </a:lvl6pPr>
                      <a:lvl7pPr marL="9875520" algn="l" defTabSz="3291840" rtl="0" eaLnBrk="1" latinLnBrk="0" hangingPunct="1">
                        <a:defRPr sz="6480" kern="1200">
                          <a:solidFill>
                            <a:schemeClr val="dk1"/>
                          </a:solidFill>
                          <a:latin typeface="Calibri" panose="020F0502020204030204"/>
                        </a:defRPr>
                      </a:lvl7pPr>
                      <a:lvl8pPr marL="11521440" algn="l" defTabSz="3291840" rtl="0" eaLnBrk="1" latinLnBrk="0" hangingPunct="1">
                        <a:defRPr sz="6480" kern="1200">
                          <a:solidFill>
                            <a:schemeClr val="dk1"/>
                          </a:solidFill>
                          <a:latin typeface="Calibri" panose="020F0502020204030204"/>
                        </a:defRPr>
                      </a:lvl8pPr>
                      <a:lvl9pPr marL="13167360" algn="l" defTabSz="3291840" rtl="0" eaLnBrk="1" latinLnBrk="0" hangingPunct="1">
                        <a:defRPr sz="6480" kern="1200">
                          <a:solidFill>
                            <a:schemeClr val="dk1"/>
                          </a:solidFill>
                          <a:latin typeface="Calibri" panose="020F0502020204030204"/>
                        </a:defRPr>
                      </a:lvl9pPr>
                    </a:lstStyle>
                    <a:p>
                      <a:pPr algn="l" fontAlgn="b"/>
                      <a:r>
                        <a:rPr lang="en-US" sz="2000" b="0" i="0" u="none" strike="noStrike" dirty="0">
                          <a:solidFill>
                            <a:srgbClr val="000000"/>
                          </a:solidFill>
                          <a:effectLst/>
                          <a:latin typeface="Calibri" panose="020F0502020204030204" pitchFamily="34" charset="0"/>
                        </a:rPr>
                        <a:t>g</a:t>
                      </a:r>
                    </a:p>
                  </a:txBody>
                  <a:tcPr marL="4763" marR="4763" marT="476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388989022"/>
                  </a:ext>
                </a:extLst>
              </a:tr>
            </a:tbl>
          </a:graphicData>
        </a:graphic>
      </p:graphicFrame>
      <p:pic>
        <p:nvPicPr>
          <p:cNvPr id="119" name="Picture 118"/>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149423" y="22824027"/>
            <a:ext cx="6858000" cy="1714500"/>
          </a:xfrm>
          <a:prstGeom prst="rect">
            <a:avLst/>
          </a:prstGeom>
        </p:spPr>
      </p:pic>
      <p:sp>
        <p:nvSpPr>
          <p:cNvPr id="12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rPr>
              <a:t>Activity &amp; Vital Signs</a:t>
            </a:r>
            <a:br>
              <a:rPr kumimoji="0" lang="en-US" sz="44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rPr>
            </a:br>
            <a:r>
              <a:rPr kumimoji="0" lang="en-US" sz="32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rPr>
              <a:t>Quantifying overall activity level</a:t>
            </a:r>
          </a:p>
        </p:txBody>
      </p:sp>
      <p:sp>
        <p:nvSpPr>
          <p:cNvPr id="121"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atin typeface="Consolas" panose="020B0609020204030204" pitchFamily="49" charset="0"/>
              </a:rPr>
              <a:t> </a:t>
            </a:r>
            <a:endParaRPr lang="en-US" dirty="0">
              <a:latin typeface="Consolas" panose="020B0609020204030204" pitchFamily="49" charset="0"/>
            </a:endParaRPr>
          </a:p>
        </p:txBody>
      </p:sp>
      <p:pic>
        <p:nvPicPr>
          <p:cNvPr id="123" name="Picture 122"/>
          <p:cNvPicPr>
            <a:picLocks noChangeAspect="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r="15105"/>
          <a:stretch/>
        </p:blipFill>
        <p:spPr>
          <a:xfrm>
            <a:off x="25145948" y="26831032"/>
            <a:ext cx="7124794" cy="5228273"/>
          </a:xfrm>
          <a:prstGeom prst="rect">
            <a:avLst/>
          </a:prstGeom>
        </p:spPr>
      </p:pic>
      <p:sp>
        <p:nvSpPr>
          <p:cNvPr id="126" name="Title 1"/>
          <p:cNvSpPr txBox="1">
            <a:spLocks/>
          </p:cNvSpPr>
          <p:nvPr/>
        </p:nvSpPr>
        <p:spPr>
          <a:xfrm>
            <a:off x="26397109" y="21914544"/>
            <a:ext cx="4362629" cy="7682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1" u="none" strike="noStrike" kern="1200" cap="none" spc="0" normalizeH="0" baseline="0" noProof="0" dirty="0">
                <a:ln>
                  <a:noFill/>
                </a:ln>
                <a:solidFill>
                  <a:srgbClr val="7030A0"/>
                </a:solidFill>
                <a:effectLst/>
                <a:uLnTx/>
                <a:uFillTx/>
                <a:latin typeface="Calibri" panose="020F0502020204030204" pitchFamily="34" charset="0"/>
                <a:cs typeface="Calibri" panose="020F0502020204030204" pitchFamily="34" charset="0"/>
              </a:rPr>
              <a:t>Glucose Readings</a:t>
            </a:r>
            <a:endParaRPr kumimoji="0" lang="en-US" sz="3200" b="1" i="1" u="none" strike="noStrike" kern="1200" cap="none" spc="0" normalizeH="0" baseline="0" noProof="0" dirty="0">
              <a:ln>
                <a:noFill/>
              </a:ln>
              <a:solidFill>
                <a:srgbClr val="7030A0"/>
              </a:solidFill>
              <a:effectLst/>
              <a:uLnTx/>
              <a:uFillTx/>
              <a:latin typeface="Calibri" panose="020F0502020204030204" pitchFamily="34" charset="0"/>
              <a:cs typeface="Calibri" panose="020F0502020204030204" pitchFamily="34" charset="0"/>
            </a:endParaRPr>
          </a:p>
        </p:txBody>
      </p:sp>
      <p:sp>
        <p:nvSpPr>
          <p:cNvPr id="127" name="Title 1"/>
          <p:cNvSpPr txBox="1">
            <a:spLocks/>
          </p:cNvSpPr>
          <p:nvPr/>
        </p:nvSpPr>
        <p:spPr>
          <a:xfrm>
            <a:off x="26156655" y="25919669"/>
            <a:ext cx="4957451" cy="86886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1" u="none" strike="noStrike" kern="1200" cap="none" spc="0" normalizeH="0" baseline="0" noProof="0" dirty="0">
                <a:ln>
                  <a:noFill/>
                </a:ln>
                <a:solidFill>
                  <a:srgbClr val="7030A0"/>
                </a:solidFill>
                <a:effectLst/>
                <a:uLnTx/>
                <a:uFillTx/>
                <a:latin typeface="Calibri" panose="020F0502020204030204" pitchFamily="34" charset="0"/>
                <a:cs typeface="Calibri" panose="020F0502020204030204" pitchFamily="34" charset="0"/>
              </a:rPr>
              <a:t>Activity &amp; Vital Signs</a:t>
            </a:r>
            <a:endParaRPr kumimoji="0" lang="en-US" sz="3200" b="1" i="1" u="none" strike="noStrike" kern="1200" cap="none" spc="0" normalizeH="0" baseline="0" noProof="0" dirty="0">
              <a:ln>
                <a:noFill/>
              </a:ln>
              <a:solidFill>
                <a:srgbClr val="7030A0"/>
              </a:solidFill>
              <a:effectLst/>
              <a:uLnTx/>
              <a:uFillTx/>
              <a:latin typeface="Calibri" panose="020F0502020204030204" pitchFamily="34" charset="0"/>
              <a:cs typeface="Calibri" panose="020F0502020204030204" pitchFamily="34" charset="0"/>
            </a:endParaRPr>
          </a:p>
        </p:txBody>
      </p:sp>
      <p:sp>
        <p:nvSpPr>
          <p:cNvPr id="128" name="Title 1"/>
          <p:cNvSpPr txBox="1">
            <a:spLocks/>
          </p:cNvSpPr>
          <p:nvPr/>
        </p:nvSpPr>
        <p:spPr>
          <a:xfrm>
            <a:off x="19925833" y="34368710"/>
            <a:ext cx="2767079" cy="768238"/>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1" u="none" strike="noStrike" kern="1200" cap="none" spc="0" normalizeH="0" baseline="0" noProof="0" dirty="0" err="1">
                <a:ln>
                  <a:noFill/>
                </a:ln>
                <a:solidFill>
                  <a:srgbClr val="7030A0"/>
                </a:solidFill>
                <a:effectLst/>
                <a:uLnTx/>
                <a:uFillTx/>
                <a:latin typeface="Calibri" panose="020F0502020204030204" pitchFamily="34" charset="0"/>
                <a:cs typeface="Calibri" panose="020F0502020204030204" pitchFamily="34" charset="0"/>
              </a:rPr>
              <a:t>Zipcode</a:t>
            </a:r>
            <a:endParaRPr kumimoji="0" lang="en-US" sz="3200" b="1" i="1" u="none" strike="noStrike" kern="1200" cap="none" spc="0" normalizeH="0" baseline="0" noProof="0" dirty="0">
              <a:ln>
                <a:noFill/>
              </a:ln>
              <a:solidFill>
                <a:srgbClr val="7030A0"/>
              </a:solidFill>
              <a:effectLst/>
              <a:uLnTx/>
              <a:uFillTx/>
              <a:latin typeface="Calibri" panose="020F0502020204030204" pitchFamily="34" charset="0"/>
              <a:cs typeface="Calibri" panose="020F0502020204030204" pitchFamily="34" charset="0"/>
            </a:endParaRPr>
          </a:p>
        </p:txBody>
      </p:sp>
      <p:sp>
        <p:nvSpPr>
          <p:cNvPr id="129" name="Title 1"/>
          <p:cNvSpPr txBox="1">
            <a:spLocks/>
          </p:cNvSpPr>
          <p:nvPr/>
        </p:nvSpPr>
        <p:spPr>
          <a:xfrm>
            <a:off x="11814614" y="34368710"/>
            <a:ext cx="4362629" cy="768238"/>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1" u="none" strike="noStrike" kern="1200" cap="none" spc="0" normalizeH="0" baseline="0" noProof="0" dirty="0">
                <a:ln>
                  <a:noFill/>
                </a:ln>
                <a:solidFill>
                  <a:srgbClr val="7030A0"/>
                </a:solidFill>
                <a:effectLst/>
                <a:uLnTx/>
                <a:uFillTx/>
                <a:latin typeface="Calibri" panose="020F0502020204030204" pitchFamily="34" charset="0"/>
                <a:cs typeface="Calibri" panose="020F0502020204030204" pitchFamily="34" charset="0"/>
              </a:rPr>
              <a:t>Medical History</a:t>
            </a:r>
            <a:endParaRPr kumimoji="0" lang="en-US" sz="3200" b="1" i="1" u="none" strike="noStrike" kern="1200" cap="none" spc="0" normalizeH="0" baseline="0" noProof="0" dirty="0">
              <a:ln>
                <a:noFill/>
              </a:ln>
              <a:solidFill>
                <a:srgbClr val="7030A0"/>
              </a:solidFill>
              <a:effectLst/>
              <a:uLnTx/>
              <a:uFillTx/>
              <a:latin typeface="Calibri" panose="020F0502020204030204" pitchFamily="34" charset="0"/>
              <a:cs typeface="Calibri" panose="020F0502020204030204" pitchFamily="34" charset="0"/>
            </a:endParaRPr>
          </a:p>
        </p:txBody>
      </p:sp>
      <p:sp>
        <p:nvSpPr>
          <p:cNvPr id="130" name="TextBox 129"/>
          <p:cNvSpPr txBox="1"/>
          <p:nvPr/>
        </p:nvSpPr>
        <p:spPr>
          <a:xfrm>
            <a:off x="10383186" y="35261643"/>
            <a:ext cx="7245379" cy="4401205"/>
          </a:xfrm>
          <a:prstGeom prst="rect">
            <a:avLst/>
          </a:prstGeom>
          <a:solidFill>
            <a:schemeClr val="bg1"/>
          </a:solidFill>
        </p:spPr>
        <p:txBody>
          <a:bodyPr wrap="square" rtlCol="0">
            <a:spAutoFit/>
          </a:bodyPr>
          <a:lstStyle/>
          <a:p>
            <a:r>
              <a:rPr lang="en-US" sz="2000" b="1" dirty="0"/>
              <a:t>History of present illness</a:t>
            </a:r>
            <a:endParaRPr lang="en-US" sz="2000" dirty="0"/>
          </a:p>
          <a:p>
            <a:r>
              <a:rPr lang="en-US" sz="2000" dirty="0"/>
              <a:t>This is a 49 year old normal weight Caucasian man admitted to the hospital from the emergency room.</a:t>
            </a:r>
          </a:p>
          <a:p>
            <a:r>
              <a:rPr lang="en-US" sz="2000" b="1" dirty="0"/>
              <a:t>Physical Exam</a:t>
            </a:r>
            <a:endParaRPr lang="en-US" sz="2000" dirty="0"/>
          </a:p>
          <a:p>
            <a:r>
              <a:rPr lang="en-US" sz="2000" dirty="0"/>
              <a:t>Vital signs: blood pressure 127/73, pulse 89, respiratory rate 22, weight 149.6 pounds, height 5ft 8in, BMI 23.</a:t>
            </a:r>
          </a:p>
          <a:p>
            <a:r>
              <a:rPr lang="en-US" sz="2000" b="1" dirty="0"/>
              <a:t>Medications</a:t>
            </a:r>
            <a:endParaRPr lang="en-US" sz="2000" dirty="0"/>
          </a:p>
          <a:p>
            <a:pPr marL="457200" lvl="0" indent="-457200">
              <a:buFont typeface="Arial" panose="020B0604020202020204" pitchFamily="34" charset="0"/>
              <a:buChar char="•"/>
            </a:pPr>
            <a:r>
              <a:rPr lang="en-US" sz="2000" dirty="0"/>
              <a:t>glipizide</a:t>
            </a:r>
          </a:p>
          <a:p>
            <a:pPr marL="457200" lvl="0" indent="-457200">
              <a:buFont typeface="Arial" panose="020B0604020202020204" pitchFamily="34" charset="0"/>
              <a:buChar char="•"/>
            </a:pPr>
            <a:r>
              <a:rPr lang="en-US" sz="2000" dirty="0"/>
              <a:t>insulin</a:t>
            </a:r>
          </a:p>
          <a:p>
            <a:r>
              <a:rPr lang="en-US" sz="2000" b="1" dirty="0"/>
              <a:t>Assessment</a:t>
            </a:r>
            <a:endParaRPr lang="en-US" sz="2000" dirty="0"/>
          </a:p>
          <a:p>
            <a:pPr marL="457200" lvl="0" indent="-457200">
              <a:buFont typeface="Arial" panose="020B0604020202020204" pitchFamily="34" charset="0"/>
              <a:buChar char="•"/>
            </a:pPr>
            <a:r>
              <a:rPr lang="en-US" sz="2000" dirty="0"/>
              <a:t>Secondary malignant neoplasm of lung</a:t>
            </a:r>
          </a:p>
          <a:p>
            <a:pPr marL="457200" lvl="0" indent="-457200">
              <a:buFont typeface="Arial" panose="020B0604020202020204" pitchFamily="34" charset="0"/>
              <a:buChar char="•"/>
            </a:pPr>
            <a:r>
              <a:rPr lang="en-US" sz="2000" dirty="0"/>
              <a:t>Malignant neoplasm of head of pancreas</a:t>
            </a:r>
          </a:p>
          <a:p>
            <a:pPr marL="457200" lvl="0" indent="-457200">
              <a:buFont typeface="Arial" panose="020B0604020202020204" pitchFamily="34" charset="0"/>
              <a:buChar char="•"/>
            </a:pPr>
            <a:r>
              <a:rPr lang="en-US" sz="2000" dirty="0"/>
              <a:t>Diabetes mellitus without mention of complication, type II or unspecified type, not stated as uncontrolled</a:t>
            </a:r>
          </a:p>
        </p:txBody>
      </p:sp>
      <p:sp>
        <p:nvSpPr>
          <p:cNvPr id="132" name="Title 1"/>
          <p:cNvSpPr txBox="1">
            <a:spLocks/>
          </p:cNvSpPr>
          <p:nvPr/>
        </p:nvSpPr>
        <p:spPr>
          <a:xfrm>
            <a:off x="2574804" y="34347752"/>
            <a:ext cx="5110246" cy="789196"/>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1" u="none" strike="noStrike" kern="1200" cap="none" spc="0" normalizeH="0" baseline="0" noProof="0" dirty="0">
                <a:ln>
                  <a:noFill/>
                </a:ln>
                <a:solidFill>
                  <a:srgbClr val="7030A0"/>
                </a:solidFill>
                <a:effectLst/>
                <a:uLnTx/>
                <a:uFillTx/>
                <a:latin typeface="Calibri" panose="020F0502020204030204" pitchFamily="34" charset="0"/>
                <a:cs typeface="Calibri" panose="020F0502020204030204" pitchFamily="34" charset="0"/>
              </a:rPr>
              <a:t>Structured EMR Data</a:t>
            </a:r>
            <a:endParaRPr kumimoji="0" lang="en-US" sz="3200" b="1" i="1" u="none" strike="noStrike" kern="1200" cap="none" spc="0" normalizeH="0" baseline="0" noProof="0" dirty="0">
              <a:ln>
                <a:noFill/>
              </a:ln>
              <a:solidFill>
                <a:srgbClr val="7030A0"/>
              </a:solidFill>
              <a:effectLst/>
              <a:uLnTx/>
              <a:uFillTx/>
              <a:latin typeface="Calibri" panose="020F0502020204030204" pitchFamily="34" charset="0"/>
              <a:cs typeface="Calibri" panose="020F0502020204030204" pitchFamily="34" charset="0"/>
            </a:endParaRPr>
          </a:p>
        </p:txBody>
      </p:sp>
      <p:pic>
        <p:nvPicPr>
          <p:cNvPr id="137" name="Picture 136"/>
          <p:cNvPicPr>
            <a:picLocks noChangeAspect="1"/>
          </p:cNvPicPr>
          <p:nvPr/>
        </p:nvPicPr>
        <p:blipFill>
          <a:blip r:embed="rId7"/>
          <a:stretch>
            <a:fillRect/>
          </a:stretch>
        </p:blipFill>
        <p:spPr>
          <a:xfrm>
            <a:off x="23306974" y="24968638"/>
            <a:ext cx="1300163" cy="1414463"/>
          </a:xfrm>
          <a:prstGeom prst="rect">
            <a:avLst/>
          </a:prstGeom>
        </p:spPr>
      </p:pic>
      <p:pic>
        <p:nvPicPr>
          <p:cNvPr id="138" name="Picture 137"/>
          <p:cNvPicPr>
            <a:picLocks noChangeAspect="1"/>
          </p:cNvPicPr>
          <p:nvPr/>
        </p:nvPicPr>
        <p:blipFill rotWithShape="1">
          <a:blip r:embed="rId8">
            <a:clrChange>
              <a:clrFrom>
                <a:srgbClr val="FFFFFF"/>
              </a:clrFrom>
              <a:clrTo>
                <a:srgbClr val="FFFFFF">
                  <a:alpha val="0"/>
                </a:srgbClr>
              </a:clrTo>
            </a:clrChange>
          </a:blip>
          <a:srcRect b="2346"/>
          <a:stretch/>
        </p:blipFill>
        <p:spPr>
          <a:xfrm>
            <a:off x="10430799" y="33244609"/>
            <a:ext cx="1638300" cy="1618488"/>
          </a:xfrm>
          <a:prstGeom prst="rect">
            <a:avLst/>
          </a:prstGeom>
        </p:spPr>
      </p:pic>
      <p:sp>
        <p:nvSpPr>
          <p:cNvPr id="167" name="TextBox 166"/>
          <p:cNvSpPr txBox="1"/>
          <p:nvPr/>
        </p:nvSpPr>
        <p:spPr>
          <a:xfrm>
            <a:off x="21165345" y="8383787"/>
            <a:ext cx="11080493" cy="5139869"/>
          </a:xfrm>
          <a:prstGeom prst="rect">
            <a:avLst/>
          </a:prstGeom>
          <a:solidFill>
            <a:srgbClr val="FFF2CC"/>
          </a:solidFill>
          <a:ln>
            <a:solidFill>
              <a:schemeClr val="tx1"/>
            </a:solidFill>
          </a:ln>
        </p:spPr>
        <p:txBody>
          <a:bodyPr wrap="square" lIns="228600" tIns="228600" rIns="228600" bIns="228600" rtlCol="0">
            <a:spAutoFit/>
          </a:bodyPr>
          <a:lstStyle/>
          <a:p>
            <a:pPr>
              <a:spcBef>
                <a:spcPts val="1800"/>
              </a:spcBef>
            </a:pPr>
            <a:r>
              <a:rPr lang="en-US" sz="3800" b="1" i="1" dirty="0"/>
              <a:t>Demonstration Scenario</a:t>
            </a:r>
            <a:r>
              <a:rPr lang="en-US" sz="3800" i="1" dirty="0"/>
              <a:t>: Given data from disparate sources, build and deploy a model to predict the probability that a given patient will be readmitted within 30 days of being discharged from the hospital. Use high throughput approaches to extract or engineer appropriate features from data including demographic statistics, purchase histories, wearable sensor measurements, and electronic medical records. </a:t>
            </a:r>
          </a:p>
        </p:txBody>
      </p:sp>
      <p:sp>
        <p:nvSpPr>
          <p:cNvPr id="173" name="TextBox 172"/>
          <p:cNvSpPr txBox="1"/>
          <p:nvPr/>
        </p:nvSpPr>
        <p:spPr>
          <a:xfrm>
            <a:off x="21815062" y="13684947"/>
            <a:ext cx="10084192" cy="3354765"/>
          </a:xfrm>
          <a:prstGeom prst="rect">
            <a:avLst/>
          </a:prstGeom>
          <a:noFill/>
        </p:spPr>
        <p:txBody>
          <a:bodyPr wrap="square" lIns="457200" rIns="457200" rtlCol="0">
            <a:spAutoFit/>
          </a:bodyPr>
          <a:lstStyle/>
          <a:p>
            <a:r>
              <a:rPr lang="en-US" sz="4000" b="1" dirty="0"/>
              <a:t>Data Volume:</a:t>
            </a:r>
          </a:p>
          <a:p>
            <a:pPr marL="171450" indent="-171450">
              <a:buFont typeface="Arial" panose="020B0604020202020204" pitchFamily="34" charset="0"/>
              <a:buChar char="•"/>
            </a:pPr>
            <a:r>
              <a:rPr lang="en-US" sz="4000" dirty="0"/>
              <a:t>101,766 rows of patient records data</a:t>
            </a:r>
          </a:p>
          <a:p>
            <a:pPr marL="171450" indent="-171450">
              <a:buFont typeface="Arial" panose="020B0604020202020204" pitchFamily="34" charset="0"/>
              <a:buChar char="•"/>
            </a:pPr>
            <a:r>
              <a:rPr lang="en-US" sz="4000" dirty="0"/>
              <a:t>4,493,555 rows of grocery shopping data</a:t>
            </a:r>
          </a:p>
          <a:p>
            <a:pPr marL="171450" indent="-171450">
              <a:buFont typeface="Arial" panose="020B0604020202020204" pitchFamily="34" charset="0"/>
              <a:buChar char="•"/>
            </a:pPr>
            <a:r>
              <a:rPr lang="en-US" sz="4000" dirty="0"/>
              <a:t>166,852,080 rows of glucose sensor data</a:t>
            </a:r>
          </a:p>
          <a:p>
            <a:pPr marL="171450" indent="-171450">
              <a:buFont typeface="Arial" panose="020B0604020202020204" pitchFamily="34" charset="0"/>
              <a:buChar char="•"/>
            </a:pPr>
            <a:r>
              <a:rPr lang="en-US" sz="4000" dirty="0"/>
              <a:t>5,542,352,640 rows of vital sensor data</a:t>
            </a:r>
          </a:p>
          <a:p>
            <a:endParaRPr lang="en-US" sz="1200" dirty="0"/>
          </a:p>
        </p:txBody>
      </p:sp>
      <p:pic>
        <p:nvPicPr>
          <p:cNvPr id="157" name="Picture 156"/>
          <p:cNvPicPr>
            <a:picLocks noChangeAspect="1"/>
          </p:cNvPicPr>
          <p:nvPr/>
        </p:nvPicPr>
        <p:blipFill>
          <a:blip r:embed="rId9"/>
          <a:stretch>
            <a:fillRect/>
          </a:stretch>
        </p:blipFill>
        <p:spPr>
          <a:xfrm>
            <a:off x="1909234" y="24326518"/>
            <a:ext cx="1697038" cy="1069272"/>
          </a:xfrm>
          <a:prstGeom prst="rect">
            <a:avLst/>
          </a:prstGeom>
        </p:spPr>
      </p:pic>
      <p:cxnSp>
        <p:nvCxnSpPr>
          <p:cNvPr id="158" name="Straight Arrow Connector 157"/>
          <p:cNvCxnSpPr>
            <a:cxnSpLocks/>
            <a:stCxn id="340" idx="2"/>
          </p:cNvCxnSpPr>
          <p:nvPr/>
        </p:nvCxnSpPr>
        <p:spPr>
          <a:xfrm>
            <a:off x="5233128" y="25105270"/>
            <a:ext cx="7196" cy="5452538"/>
          </a:xfrm>
          <a:prstGeom prst="straightConnector1">
            <a:avLst/>
          </a:prstGeom>
          <a:ln w="1270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cxnSpLocks/>
            <a:stCxn id="295" idx="1"/>
            <a:endCxn id="157" idx="0"/>
          </p:cNvCxnSpPr>
          <p:nvPr/>
        </p:nvCxnSpPr>
        <p:spPr>
          <a:xfrm flipH="1">
            <a:off x="2757753" y="23259947"/>
            <a:ext cx="1496111" cy="106657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70" name="Rectangle 169"/>
          <p:cNvSpPr/>
          <p:nvPr/>
        </p:nvSpPr>
        <p:spPr>
          <a:xfrm rot="16200000">
            <a:off x="3620898" y="26993389"/>
            <a:ext cx="3204906" cy="75303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Training &amp; Model Selection</a:t>
            </a:r>
          </a:p>
        </p:txBody>
      </p:sp>
      <p:pic>
        <p:nvPicPr>
          <p:cNvPr id="175" name="Picture 174"/>
          <p:cNvPicPr>
            <a:picLocks noChangeAspect="1"/>
          </p:cNvPicPr>
          <p:nvPr/>
        </p:nvPicPr>
        <p:blipFill>
          <a:blip r:embed="rId9"/>
          <a:stretch>
            <a:fillRect/>
          </a:stretch>
        </p:blipFill>
        <p:spPr>
          <a:xfrm>
            <a:off x="4383765" y="19874476"/>
            <a:ext cx="1697038" cy="1069272"/>
          </a:xfrm>
          <a:prstGeom prst="rect">
            <a:avLst/>
          </a:prstGeom>
        </p:spPr>
      </p:pic>
      <p:sp>
        <p:nvSpPr>
          <p:cNvPr id="179" name="TextBox 178"/>
          <p:cNvSpPr txBox="1"/>
          <p:nvPr/>
        </p:nvSpPr>
        <p:spPr>
          <a:xfrm>
            <a:off x="4106103" y="19053932"/>
            <a:ext cx="2201031" cy="646331"/>
          </a:xfrm>
          <a:prstGeom prst="rect">
            <a:avLst/>
          </a:prstGeom>
          <a:noFill/>
        </p:spPr>
        <p:txBody>
          <a:bodyPr wrap="square" rtlCol="0">
            <a:spAutoFit/>
          </a:bodyPr>
          <a:lstStyle/>
          <a:p>
            <a:pPr algn="ctr"/>
            <a:r>
              <a:rPr lang="en-US" sz="3600" b="1" dirty="0">
                <a:solidFill>
                  <a:schemeClr val="accent1">
                    <a:lumMod val="50000"/>
                  </a:schemeClr>
                </a:solidFill>
              </a:rPr>
              <a:t>Prediction</a:t>
            </a:r>
          </a:p>
        </p:txBody>
      </p:sp>
      <p:sp>
        <p:nvSpPr>
          <p:cNvPr id="180" name="TextBox 179"/>
          <p:cNvSpPr txBox="1"/>
          <p:nvPr/>
        </p:nvSpPr>
        <p:spPr>
          <a:xfrm rot="16200000">
            <a:off x="1285443" y="27028277"/>
            <a:ext cx="2786028" cy="1200329"/>
          </a:xfrm>
          <a:prstGeom prst="rect">
            <a:avLst/>
          </a:prstGeom>
          <a:noFill/>
        </p:spPr>
        <p:txBody>
          <a:bodyPr wrap="square" rtlCol="0">
            <a:spAutoFit/>
          </a:bodyPr>
          <a:lstStyle/>
          <a:p>
            <a:pPr algn="ctr"/>
            <a:r>
              <a:rPr lang="en-US" sz="3600" b="1" dirty="0">
                <a:solidFill>
                  <a:schemeClr val="accent1">
                    <a:lumMod val="50000"/>
                  </a:schemeClr>
                </a:solidFill>
              </a:rPr>
              <a:t>Text Extraction</a:t>
            </a:r>
          </a:p>
        </p:txBody>
      </p:sp>
      <p:cxnSp>
        <p:nvCxnSpPr>
          <p:cNvPr id="187" name="Straight Arrow Connector 186"/>
          <p:cNvCxnSpPr>
            <a:cxnSpLocks/>
            <a:stCxn id="296" idx="1"/>
          </p:cNvCxnSpPr>
          <p:nvPr/>
        </p:nvCxnSpPr>
        <p:spPr>
          <a:xfrm flipH="1" flipV="1">
            <a:off x="25731609" y="18426491"/>
            <a:ext cx="2312706" cy="15070"/>
          </a:xfrm>
          <a:prstGeom prst="straightConnector1">
            <a:avLst/>
          </a:prstGeom>
          <a:ln w="127000">
            <a:solidFill>
              <a:schemeClr val="accent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89" name="TextBox 188"/>
          <p:cNvSpPr txBox="1"/>
          <p:nvPr/>
        </p:nvSpPr>
        <p:spPr>
          <a:xfrm>
            <a:off x="29215409" y="19383521"/>
            <a:ext cx="3343340" cy="1754326"/>
          </a:xfrm>
          <a:prstGeom prst="rect">
            <a:avLst/>
          </a:prstGeom>
          <a:noFill/>
        </p:spPr>
        <p:txBody>
          <a:bodyPr wrap="square" rtlCol="0">
            <a:spAutoFit/>
          </a:bodyPr>
          <a:lstStyle/>
          <a:p>
            <a:r>
              <a:rPr lang="en-US" sz="5400" b="1" dirty="0">
                <a:solidFill>
                  <a:schemeClr val="accent2">
                    <a:lumMod val="75000"/>
                  </a:schemeClr>
                </a:solidFill>
              </a:rPr>
              <a:t>Real-time</a:t>
            </a:r>
          </a:p>
          <a:p>
            <a:r>
              <a:rPr lang="en-US" sz="5400" b="1" dirty="0">
                <a:solidFill>
                  <a:schemeClr val="accent2">
                    <a:lumMod val="75000"/>
                  </a:schemeClr>
                </a:solidFill>
              </a:rPr>
              <a:t>streaming</a:t>
            </a:r>
          </a:p>
        </p:txBody>
      </p:sp>
      <p:sp>
        <p:nvSpPr>
          <p:cNvPr id="191" name="TextBox 190"/>
          <p:cNvSpPr txBox="1"/>
          <p:nvPr/>
        </p:nvSpPr>
        <p:spPr>
          <a:xfrm rot="16200000">
            <a:off x="18157780" y="21793218"/>
            <a:ext cx="3665541" cy="646331"/>
          </a:xfrm>
          <a:prstGeom prst="rect">
            <a:avLst/>
          </a:prstGeom>
          <a:noFill/>
        </p:spPr>
        <p:txBody>
          <a:bodyPr wrap="square" rtlCol="0">
            <a:spAutoFit/>
          </a:bodyPr>
          <a:lstStyle/>
          <a:p>
            <a:pPr algn="ctr"/>
            <a:r>
              <a:rPr lang="en-US" sz="3600" dirty="0"/>
              <a:t>Spark ODBC Driver</a:t>
            </a:r>
          </a:p>
        </p:txBody>
      </p:sp>
      <p:grpSp>
        <p:nvGrpSpPr>
          <p:cNvPr id="9" name="Group 8"/>
          <p:cNvGrpSpPr/>
          <p:nvPr/>
        </p:nvGrpSpPr>
        <p:grpSpPr>
          <a:xfrm>
            <a:off x="7312277" y="25078428"/>
            <a:ext cx="14594480" cy="3465089"/>
            <a:chOff x="3053094" y="25332015"/>
            <a:chExt cx="14594480" cy="3465089"/>
          </a:xfrm>
        </p:grpSpPr>
        <p:sp>
          <p:nvSpPr>
            <p:cNvPr id="146" name="Rectangle 145"/>
            <p:cNvSpPr/>
            <p:nvPr/>
          </p:nvSpPr>
          <p:spPr>
            <a:xfrm>
              <a:off x="3053094" y="25332015"/>
              <a:ext cx="14594480" cy="3465089"/>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7" name="Rectangle 146"/>
            <p:cNvSpPr/>
            <p:nvPr/>
          </p:nvSpPr>
          <p:spPr>
            <a:xfrm rot="16200000">
              <a:off x="2135902" y="26709198"/>
              <a:ext cx="3114623" cy="79115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HDInsight</a:t>
              </a:r>
            </a:p>
          </p:txBody>
        </p:sp>
        <p:pic>
          <p:nvPicPr>
            <p:cNvPr id="150" name="Picture 149"/>
            <p:cNvPicPr>
              <a:picLocks noChangeAspect="1"/>
            </p:cNvPicPr>
            <p:nvPr/>
          </p:nvPicPr>
          <p:blipFill>
            <a:blip r:embed="rId10">
              <a:clrChange>
                <a:clrFrom>
                  <a:srgbClr val="FFFFFF"/>
                </a:clrFrom>
                <a:clrTo>
                  <a:srgbClr val="FFFFFF">
                    <a:alpha val="0"/>
                  </a:srgbClr>
                </a:clrTo>
              </a:clrChange>
            </a:blip>
            <a:stretch>
              <a:fillRect/>
            </a:stretch>
          </p:blipFill>
          <p:spPr>
            <a:xfrm>
              <a:off x="14920022" y="26348835"/>
              <a:ext cx="2378393" cy="1257300"/>
            </a:xfrm>
            <a:prstGeom prst="rect">
              <a:avLst/>
            </a:prstGeom>
          </p:spPr>
        </p:pic>
        <p:sp>
          <p:nvSpPr>
            <p:cNvPr id="168" name="TextBox 167"/>
            <p:cNvSpPr txBox="1"/>
            <p:nvPr/>
          </p:nvSpPr>
          <p:spPr>
            <a:xfrm>
              <a:off x="6896178" y="27596774"/>
              <a:ext cx="4576935" cy="1200329"/>
            </a:xfrm>
            <a:prstGeom prst="rect">
              <a:avLst/>
            </a:prstGeom>
            <a:noFill/>
          </p:spPr>
          <p:txBody>
            <a:bodyPr wrap="square" rtlCol="0">
              <a:spAutoFit/>
            </a:bodyPr>
            <a:lstStyle/>
            <a:p>
              <a:pPr algn="ctr"/>
              <a:r>
                <a:rPr lang="en-US" sz="3600" dirty="0"/>
                <a:t>data aggregation &amp; </a:t>
              </a:r>
              <a:r>
                <a:rPr lang="en-US" sz="3600" dirty="0" err="1"/>
                <a:t>denormalization</a:t>
              </a:r>
              <a:endParaRPr lang="en-US" sz="3600" dirty="0"/>
            </a:p>
          </p:txBody>
        </p:sp>
        <p:sp>
          <p:nvSpPr>
            <p:cNvPr id="169" name="TextBox 168"/>
            <p:cNvSpPr txBox="1"/>
            <p:nvPr/>
          </p:nvSpPr>
          <p:spPr>
            <a:xfrm>
              <a:off x="4041671" y="27596775"/>
              <a:ext cx="3322239" cy="1200329"/>
            </a:xfrm>
            <a:prstGeom prst="rect">
              <a:avLst/>
            </a:prstGeom>
            <a:noFill/>
          </p:spPr>
          <p:txBody>
            <a:bodyPr wrap="square" rtlCol="0">
              <a:spAutoFit/>
            </a:bodyPr>
            <a:lstStyle/>
            <a:p>
              <a:pPr algn="ctr"/>
              <a:r>
                <a:rPr lang="en-US" sz="3600" dirty="0"/>
                <a:t>JSON to CSV &amp; Formatting</a:t>
              </a:r>
            </a:p>
          </p:txBody>
        </p:sp>
        <p:sp>
          <p:nvSpPr>
            <p:cNvPr id="172" name="TextBox 171"/>
            <p:cNvSpPr txBox="1"/>
            <p:nvPr/>
          </p:nvSpPr>
          <p:spPr>
            <a:xfrm>
              <a:off x="11817130" y="27574184"/>
              <a:ext cx="2506580" cy="1200329"/>
            </a:xfrm>
            <a:prstGeom prst="rect">
              <a:avLst/>
            </a:prstGeom>
            <a:noFill/>
          </p:spPr>
          <p:txBody>
            <a:bodyPr wrap="square" rtlCol="0">
              <a:spAutoFit/>
            </a:bodyPr>
            <a:lstStyle/>
            <a:p>
              <a:pPr algn="ctr"/>
              <a:r>
                <a:rPr lang="en-US" sz="3600" dirty="0"/>
                <a:t>descriptive statistics</a:t>
              </a:r>
            </a:p>
          </p:txBody>
        </p:sp>
        <p:sp>
          <p:nvSpPr>
            <p:cNvPr id="6" name="TextBox 5"/>
            <p:cNvSpPr txBox="1"/>
            <p:nvPr/>
          </p:nvSpPr>
          <p:spPr>
            <a:xfrm>
              <a:off x="11893169" y="25987233"/>
              <a:ext cx="2348103" cy="1077218"/>
            </a:xfrm>
            <a:prstGeom prst="rect">
              <a:avLst/>
            </a:prstGeom>
            <a:solidFill>
              <a:schemeClr val="tx1"/>
            </a:solidFill>
          </p:spPr>
          <p:txBody>
            <a:bodyPr wrap="square" rtlCol="0">
              <a:spAutoFit/>
            </a:bodyPr>
            <a:lstStyle/>
            <a:p>
              <a:pPr algn="r"/>
              <a:r>
                <a:rPr lang="en-US" sz="3200" b="1"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Microsoft </a:t>
              </a:r>
            </a:p>
            <a:p>
              <a:pPr algn="r"/>
              <a:r>
                <a:rPr lang="en-US" sz="3200" b="1"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R Server</a:t>
              </a:r>
            </a:p>
          </p:txBody>
        </p:sp>
        <p:pic>
          <p:nvPicPr>
            <p:cNvPr id="1026" name="Picture 2" descr="https://upload.wikimedia.org/wikipedia/commons/thumb/b/bb/Apache_Hive_logo.svg/1000px-Apache_Hive_logo.svg.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937696" y="25844831"/>
              <a:ext cx="1998891" cy="180249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12">
              <a:clrChange>
                <a:clrFrom>
                  <a:srgbClr val="FFFFFF"/>
                </a:clrFrom>
                <a:clrTo>
                  <a:srgbClr val="FFFFFF">
                    <a:alpha val="0"/>
                  </a:srgbClr>
                </a:clrTo>
              </a:clrChange>
            </a:blip>
            <a:stretch>
              <a:fillRect/>
            </a:stretch>
          </p:blipFill>
          <p:spPr>
            <a:xfrm>
              <a:off x="4739532" y="25707408"/>
              <a:ext cx="1191006" cy="2059686"/>
            </a:xfrm>
            <a:prstGeom prst="rect">
              <a:avLst/>
            </a:prstGeom>
          </p:spPr>
        </p:pic>
        <p:sp>
          <p:nvSpPr>
            <p:cNvPr id="8" name="TextBox 7"/>
            <p:cNvSpPr txBox="1"/>
            <p:nvPr/>
          </p:nvSpPr>
          <p:spPr>
            <a:xfrm>
              <a:off x="5849816" y="26291596"/>
              <a:ext cx="1776414" cy="1077218"/>
            </a:xfrm>
            <a:prstGeom prst="rect">
              <a:avLst/>
            </a:prstGeom>
            <a:noFill/>
          </p:spPr>
          <p:txBody>
            <a:bodyPr wrap="square" rtlCol="0">
              <a:spAutoFit/>
            </a:bodyPr>
            <a:lstStyle/>
            <a:p>
              <a:r>
                <a:rPr lang="en-US" sz="3200" b="1" dirty="0">
                  <a:solidFill>
                    <a:srgbClr val="7030A0"/>
                  </a:solidFill>
                  <a:latin typeface="Segoe UI Black" panose="020B0A02040204020203" pitchFamily="34" charset="0"/>
                  <a:ea typeface="Segoe UI Black" panose="020B0A02040204020203" pitchFamily="34" charset="0"/>
                  <a:cs typeface="Segoe UI Black" panose="020B0A02040204020203" pitchFamily="34" charset="0"/>
                </a:rPr>
                <a:t>Apache Pig</a:t>
              </a:r>
            </a:p>
          </p:txBody>
        </p:sp>
        <p:pic>
          <p:nvPicPr>
            <p:cNvPr id="1028" name="Picture 4" descr="https://pbs.twimg.com/profile_images/876740306/RA_ICON_400x400.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199349" y="26507605"/>
              <a:ext cx="1143000" cy="1143000"/>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p:cNvPicPr>
            <a:picLocks noChangeAspect="1"/>
          </p:cNvPicPr>
          <p:nvPr/>
        </p:nvPicPr>
        <p:blipFill>
          <a:blip r:embed="rId14">
            <a:clrChange>
              <a:clrFrom>
                <a:srgbClr val="FFFFFF"/>
              </a:clrFrom>
              <a:clrTo>
                <a:srgbClr val="FFFFFF">
                  <a:alpha val="0"/>
                </a:srgbClr>
              </a:clrTo>
            </a:clrChange>
          </a:blip>
          <a:stretch>
            <a:fillRect/>
          </a:stretch>
        </p:blipFill>
        <p:spPr>
          <a:xfrm>
            <a:off x="23450959" y="29497719"/>
            <a:ext cx="1334643" cy="1346454"/>
          </a:xfrm>
          <a:prstGeom prst="rect">
            <a:avLst/>
          </a:prstGeom>
        </p:spPr>
      </p:pic>
      <p:sp>
        <p:nvSpPr>
          <p:cNvPr id="19" name="Rectangle: Rounded Corners 18"/>
          <p:cNvSpPr/>
          <p:nvPr/>
        </p:nvSpPr>
        <p:spPr>
          <a:xfrm>
            <a:off x="24897454" y="21430122"/>
            <a:ext cx="7802434" cy="11351505"/>
          </a:xfrm>
          <a:prstGeom prst="roundRect">
            <a:avLst>
              <a:gd name="adj" fmla="val 11056"/>
            </a:avLst>
          </a:prstGeom>
          <a:noFill/>
          <a:ln w="127000">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Arrow Connector 130"/>
          <p:cNvCxnSpPr>
            <a:cxnSpLocks/>
            <a:stCxn id="19" idx="0"/>
            <a:endCxn id="296" idx="2"/>
          </p:cNvCxnSpPr>
          <p:nvPr/>
        </p:nvCxnSpPr>
        <p:spPr>
          <a:xfrm flipV="1">
            <a:off x="28798671" y="19221851"/>
            <a:ext cx="25934" cy="2208271"/>
          </a:xfrm>
          <a:prstGeom prst="straightConnector1">
            <a:avLst/>
          </a:prstGeom>
          <a:ln w="127000">
            <a:solidFill>
              <a:schemeClr val="accent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cxnSpLocks/>
            <a:endCxn id="283" idx="3"/>
          </p:cNvCxnSpPr>
          <p:nvPr/>
        </p:nvCxnSpPr>
        <p:spPr>
          <a:xfrm flipH="1">
            <a:off x="21165345" y="18426491"/>
            <a:ext cx="1881681" cy="883"/>
          </a:xfrm>
          <a:prstGeom prst="straightConnector1">
            <a:avLst/>
          </a:prstGeom>
          <a:ln w="127000">
            <a:solidFill>
              <a:schemeClr val="accent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cxnSpLocks/>
            <a:stCxn id="295" idx="0"/>
            <a:endCxn id="175" idx="2"/>
          </p:cNvCxnSpPr>
          <p:nvPr/>
        </p:nvCxnSpPr>
        <p:spPr>
          <a:xfrm flipH="1" flipV="1">
            <a:off x="5232284" y="20943748"/>
            <a:ext cx="844" cy="133693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a:cxnSpLocks/>
            <a:stCxn id="157" idx="2"/>
          </p:cNvCxnSpPr>
          <p:nvPr/>
        </p:nvCxnSpPr>
        <p:spPr>
          <a:xfrm>
            <a:off x="2757753" y="25395790"/>
            <a:ext cx="17129" cy="5175166"/>
          </a:xfrm>
          <a:prstGeom prst="straightConnector1">
            <a:avLst/>
          </a:prstGeom>
          <a:ln w="1270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75" name="Picture 8" descr="https://msdnshared.blob.core.windows.net/media/2016/11/Azure-SQL-Database.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4886" y="17177383"/>
            <a:ext cx="2340870" cy="2340870"/>
          </a:xfrm>
          <a:prstGeom prst="rect">
            <a:avLst/>
          </a:prstGeom>
          <a:noFill/>
          <a:extLst>
            <a:ext uri="{909E8E84-426E-40DD-AFC4-6F175D3DCCD1}">
              <a14:hiddenFill xmlns:a14="http://schemas.microsoft.com/office/drawing/2010/main">
                <a:solidFill>
                  <a:srgbClr val="FFFFFF"/>
                </a:solidFill>
              </a14:hiddenFill>
            </a:ext>
          </a:extLst>
        </p:spPr>
      </p:pic>
      <p:sp>
        <p:nvSpPr>
          <p:cNvPr id="248" name="Arrow: Left 247"/>
          <p:cNvSpPr/>
          <p:nvPr/>
        </p:nvSpPr>
        <p:spPr>
          <a:xfrm rot="5400000">
            <a:off x="-4252896" y="24275392"/>
            <a:ext cx="11034793" cy="1239162"/>
          </a:xfrm>
          <a:prstGeom prst="leftArrow">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9" name="Group 248"/>
          <p:cNvGrpSpPr/>
          <p:nvPr/>
        </p:nvGrpSpPr>
        <p:grpSpPr>
          <a:xfrm>
            <a:off x="8856411" y="19048718"/>
            <a:ext cx="7328417" cy="5642126"/>
            <a:chOff x="-8889587" y="16164374"/>
            <a:chExt cx="5944263" cy="4194075"/>
          </a:xfrm>
        </p:grpSpPr>
        <p:sp>
          <p:nvSpPr>
            <p:cNvPr id="246" name="Trapezoid 245"/>
            <p:cNvSpPr/>
            <p:nvPr/>
          </p:nvSpPr>
          <p:spPr>
            <a:xfrm>
              <a:off x="-6699136" y="19614543"/>
              <a:ext cx="1563361" cy="617725"/>
            </a:xfrm>
            <a:prstGeom prst="trapezoid">
              <a:avLst>
                <a:gd name="adj" fmla="val 43179"/>
              </a:avLst>
            </a:prstGeom>
            <a:solidFill>
              <a:srgbClr val="004E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p:cNvSpPr/>
            <p:nvPr/>
          </p:nvSpPr>
          <p:spPr>
            <a:xfrm>
              <a:off x="-7011663" y="20249529"/>
              <a:ext cx="2188414" cy="108920"/>
            </a:xfrm>
            <a:prstGeom prst="rect">
              <a:avLst/>
            </a:prstGeom>
            <a:solidFill>
              <a:srgbClr val="026A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7" name="Group 246"/>
            <p:cNvGrpSpPr/>
            <p:nvPr/>
          </p:nvGrpSpPr>
          <p:grpSpPr>
            <a:xfrm>
              <a:off x="-8889587" y="16164374"/>
              <a:ext cx="5944263" cy="3455612"/>
              <a:chOff x="-8889587" y="16164374"/>
              <a:chExt cx="5944263" cy="3455612"/>
            </a:xfrm>
          </p:grpSpPr>
          <p:sp>
            <p:nvSpPr>
              <p:cNvPr id="279" name="Rectangle 278"/>
              <p:cNvSpPr/>
              <p:nvPr/>
            </p:nvSpPr>
            <p:spPr>
              <a:xfrm>
                <a:off x="-8889587" y="16164374"/>
                <a:ext cx="5944263" cy="3455612"/>
              </a:xfrm>
              <a:prstGeom prst="rect">
                <a:avLst/>
              </a:prstGeom>
              <a:solidFill>
                <a:srgbClr val="026A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43"/>
              <p:cNvSpPr/>
              <p:nvPr/>
            </p:nvSpPr>
            <p:spPr>
              <a:xfrm>
                <a:off x="-8719563" y="16259234"/>
                <a:ext cx="5604215" cy="326589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4" name="Picture 3"/>
          <p:cNvPicPr>
            <a:picLocks noChangeAspect="1"/>
          </p:cNvPicPr>
          <p:nvPr/>
        </p:nvPicPr>
        <p:blipFill>
          <a:blip r:embed="rId16"/>
          <a:stretch>
            <a:fillRect/>
          </a:stretch>
        </p:blipFill>
        <p:spPr>
          <a:xfrm>
            <a:off x="9148110" y="20735218"/>
            <a:ext cx="4893828" cy="2752780"/>
          </a:xfrm>
          <a:prstGeom prst="rect">
            <a:avLst/>
          </a:prstGeom>
        </p:spPr>
      </p:pic>
      <p:cxnSp>
        <p:nvCxnSpPr>
          <p:cNvPr id="155" name="Straight Arrow Connector 154"/>
          <p:cNvCxnSpPr>
            <a:cxnSpLocks/>
            <a:stCxn id="1075" idx="3"/>
            <a:endCxn id="283" idx="1"/>
          </p:cNvCxnSpPr>
          <p:nvPr/>
        </p:nvCxnSpPr>
        <p:spPr>
          <a:xfrm>
            <a:off x="2845756" y="18347818"/>
            <a:ext cx="16624139" cy="79556"/>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cxnSpLocks/>
            <a:stCxn id="175" idx="3"/>
          </p:cNvCxnSpPr>
          <p:nvPr/>
        </p:nvCxnSpPr>
        <p:spPr>
          <a:xfrm>
            <a:off x="6080803" y="20409112"/>
            <a:ext cx="4590954" cy="2587784"/>
          </a:xfrm>
          <a:prstGeom prst="straightConnector1">
            <a:avLst/>
          </a:prstGeom>
          <a:ln w="1270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p:cNvCxnSpPr>
            <a:cxnSpLocks/>
          </p:cNvCxnSpPr>
          <p:nvPr/>
        </p:nvCxnSpPr>
        <p:spPr>
          <a:xfrm flipV="1">
            <a:off x="20275658" y="18810208"/>
            <a:ext cx="41962" cy="6265631"/>
          </a:xfrm>
          <a:prstGeom prst="straightConnector1">
            <a:avLst/>
          </a:prstGeom>
          <a:ln w="127000">
            <a:solidFill>
              <a:schemeClr val="accent6">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90" name="Group 289"/>
          <p:cNvGrpSpPr/>
          <p:nvPr/>
        </p:nvGrpSpPr>
        <p:grpSpPr>
          <a:xfrm>
            <a:off x="19058021" y="16947868"/>
            <a:ext cx="2566454" cy="2284368"/>
            <a:chOff x="19394903" y="16772023"/>
            <a:chExt cx="2566454" cy="2284368"/>
          </a:xfrm>
          <a:solidFill>
            <a:schemeClr val="bg1"/>
          </a:solidFill>
        </p:grpSpPr>
        <p:pic>
          <p:nvPicPr>
            <p:cNvPr id="283" name="Picture 282"/>
            <p:cNvPicPr>
              <a:picLocks noChangeAspect="1"/>
            </p:cNvPicPr>
            <p:nvPr/>
          </p:nvPicPr>
          <p:blipFill>
            <a:blip r:embed="rId17"/>
            <a:stretch>
              <a:fillRect/>
            </a:stretch>
          </p:blipFill>
          <p:spPr>
            <a:xfrm>
              <a:off x="19806777" y="17446666"/>
              <a:ext cx="1695450" cy="1609725"/>
            </a:xfrm>
            <a:prstGeom prst="rect">
              <a:avLst/>
            </a:prstGeom>
            <a:grpFill/>
          </p:spPr>
        </p:pic>
        <p:sp>
          <p:nvSpPr>
            <p:cNvPr id="326" name="TextBox 325"/>
            <p:cNvSpPr txBox="1"/>
            <p:nvPr/>
          </p:nvSpPr>
          <p:spPr>
            <a:xfrm>
              <a:off x="19394903" y="16772023"/>
              <a:ext cx="2566454" cy="769441"/>
            </a:xfrm>
            <a:prstGeom prst="rect">
              <a:avLst/>
            </a:prstGeom>
            <a:grpFill/>
          </p:spPr>
          <p:txBody>
            <a:bodyPr wrap="square" rtlCol="0">
              <a:spAutoFit/>
            </a:bodyPr>
            <a:lstStyle/>
            <a:p>
              <a:pPr algn="ctr"/>
              <a:r>
                <a:rPr lang="en-US" sz="4400" b="1" dirty="0"/>
                <a:t>Power BI</a:t>
              </a:r>
            </a:p>
          </p:txBody>
        </p:sp>
      </p:grpSp>
      <p:grpSp>
        <p:nvGrpSpPr>
          <p:cNvPr id="308" name="Group 307"/>
          <p:cNvGrpSpPr/>
          <p:nvPr/>
        </p:nvGrpSpPr>
        <p:grpSpPr>
          <a:xfrm>
            <a:off x="23047026" y="17488643"/>
            <a:ext cx="2506148" cy="3359136"/>
            <a:chOff x="23801004" y="17488643"/>
            <a:chExt cx="2506148" cy="3359136"/>
          </a:xfrm>
        </p:grpSpPr>
        <p:sp>
          <p:nvSpPr>
            <p:cNvPr id="184" name="TextBox 183"/>
            <p:cNvSpPr txBox="1"/>
            <p:nvPr/>
          </p:nvSpPr>
          <p:spPr>
            <a:xfrm>
              <a:off x="23861593" y="19401229"/>
              <a:ext cx="2445559" cy="1446550"/>
            </a:xfrm>
            <a:prstGeom prst="rect">
              <a:avLst/>
            </a:prstGeom>
            <a:noFill/>
          </p:spPr>
          <p:txBody>
            <a:bodyPr wrap="square" rtlCol="0">
              <a:spAutoFit/>
            </a:bodyPr>
            <a:lstStyle/>
            <a:p>
              <a:pPr algn="ctr"/>
              <a:r>
                <a:rPr lang="en-US" sz="4400" b="1" dirty="0"/>
                <a:t>Stream Analytics</a:t>
              </a:r>
            </a:p>
          </p:txBody>
        </p:sp>
        <p:pic>
          <p:nvPicPr>
            <p:cNvPr id="294" name="Picture 14" descr="https://pbs.twimg.com/profile_images/722195913117028352/mkTra44g.jpg"/>
            <p:cNvPicPr>
              <a:picLocks noChangeAspect="1" noChangeArrowheads="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801004" y="17488643"/>
              <a:ext cx="2438400" cy="2438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9" name="Group 308"/>
          <p:cNvGrpSpPr/>
          <p:nvPr/>
        </p:nvGrpSpPr>
        <p:grpSpPr>
          <a:xfrm>
            <a:off x="28044315" y="17661271"/>
            <a:ext cx="3643926" cy="1560580"/>
            <a:chOff x="27798132" y="17942623"/>
            <a:chExt cx="3643926" cy="1560580"/>
          </a:xfrm>
        </p:grpSpPr>
        <p:sp>
          <p:nvSpPr>
            <p:cNvPr id="182" name="TextBox 181"/>
            <p:cNvSpPr txBox="1"/>
            <p:nvPr/>
          </p:nvSpPr>
          <p:spPr>
            <a:xfrm>
              <a:off x="28964096" y="17983615"/>
              <a:ext cx="2477962" cy="1446550"/>
            </a:xfrm>
            <a:prstGeom prst="rect">
              <a:avLst/>
            </a:prstGeom>
            <a:noFill/>
          </p:spPr>
          <p:txBody>
            <a:bodyPr wrap="square" rtlCol="0">
              <a:spAutoFit/>
            </a:bodyPr>
            <a:lstStyle/>
            <a:p>
              <a:pPr algn="ctr"/>
              <a:r>
                <a:rPr lang="en-US" sz="4400" b="1" dirty="0"/>
                <a:t>Event Hub</a:t>
              </a:r>
            </a:p>
          </p:txBody>
        </p:sp>
        <p:pic>
          <p:nvPicPr>
            <p:cNvPr id="296" name="Picture 18" descr="http://blog.sysfore.com/wp-content/uploads/2014/12/Event-Hubs.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7798132" y="17942623"/>
              <a:ext cx="1560580" cy="15605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3" name="Group 302"/>
          <p:cNvGrpSpPr/>
          <p:nvPr/>
        </p:nvGrpSpPr>
        <p:grpSpPr>
          <a:xfrm>
            <a:off x="3767341" y="22280683"/>
            <a:ext cx="2931573" cy="2824587"/>
            <a:chOff x="-6317912" y="22547058"/>
            <a:chExt cx="2931573" cy="2824587"/>
          </a:xfrm>
        </p:grpSpPr>
        <p:pic>
          <p:nvPicPr>
            <p:cNvPr id="295" name="Picture 16" descr="https://ciso.uw.edu/duecare-icons/azure/machine_learning.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5831389" y="22547058"/>
              <a:ext cx="1958528" cy="1958528"/>
            </a:xfrm>
            <a:prstGeom prst="rect">
              <a:avLst/>
            </a:prstGeom>
            <a:noFill/>
            <a:extLst>
              <a:ext uri="{909E8E84-426E-40DD-AFC4-6F175D3DCCD1}">
                <a14:hiddenFill xmlns:a14="http://schemas.microsoft.com/office/drawing/2010/main">
                  <a:solidFill>
                    <a:srgbClr val="FFFFFF"/>
                  </a:solidFill>
                </a14:hiddenFill>
              </a:ext>
            </a:extLst>
          </p:spPr>
        </p:pic>
        <p:sp>
          <p:nvSpPr>
            <p:cNvPr id="340" name="TextBox 339"/>
            <p:cNvSpPr txBox="1"/>
            <p:nvPr/>
          </p:nvSpPr>
          <p:spPr>
            <a:xfrm>
              <a:off x="-6317912" y="24602204"/>
              <a:ext cx="2931573" cy="769441"/>
            </a:xfrm>
            <a:prstGeom prst="rect">
              <a:avLst/>
            </a:prstGeom>
            <a:noFill/>
          </p:spPr>
          <p:txBody>
            <a:bodyPr wrap="square" rtlCol="0">
              <a:spAutoFit/>
            </a:bodyPr>
            <a:lstStyle/>
            <a:p>
              <a:pPr algn="ctr"/>
              <a:r>
                <a:rPr lang="en-US" sz="4400" b="1" dirty="0"/>
                <a:t>Azure ML</a:t>
              </a:r>
            </a:p>
          </p:txBody>
        </p:sp>
      </p:grpSp>
      <p:pic>
        <p:nvPicPr>
          <p:cNvPr id="276" name="Picture 275"/>
          <p:cNvPicPr/>
          <p:nvPr/>
        </p:nvPicPr>
        <p:blipFill rotWithShape="1">
          <a:blip r:embed="rId21">
            <a:extLst>
              <a:ext uri="{BEBA8EAE-BF5A-486C-A8C5-ECC9F3942E4B}">
                <a14:imgProps xmlns:a14="http://schemas.microsoft.com/office/drawing/2010/main">
                  <a14:imgLayer r:embed="rId22">
                    <a14:imgEffect>
                      <a14:colorTemperature colorTemp="7906"/>
                    </a14:imgEffect>
                  </a14:imgLayer>
                </a14:imgProps>
              </a:ext>
            </a:extLst>
          </a:blip>
          <a:srcRect l="20768" t="8969" r="20768" b="33586"/>
          <a:stretch/>
        </p:blipFill>
        <p:spPr>
          <a:xfrm>
            <a:off x="12402283" y="19221766"/>
            <a:ext cx="3532327" cy="2174426"/>
          </a:xfrm>
          <a:prstGeom prst="rect">
            <a:avLst/>
          </a:prstGeom>
        </p:spPr>
      </p:pic>
      <p:sp>
        <p:nvSpPr>
          <p:cNvPr id="166" name="Rectangle 165"/>
          <p:cNvSpPr/>
          <p:nvPr/>
        </p:nvSpPr>
        <p:spPr>
          <a:xfrm>
            <a:off x="12532343" y="20574159"/>
            <a:ext cx="3490846" cy="9836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0000"/>
                </a:solidFill>
              </a:rPr>
              <a:t>Embedded Power BI</a:t>
            </a:r>
          </a:p>
        </p:txBody>
      </p:sp>
      <p:pic>
        <p:nvPicPr>
          <p:cNvPr id="371" name="Picture 370"/>
          <p:cNvPicPr>
            <a:picLocks noChangeAspect="1"/>
          </p:cNvPicPr>
          <p:nvPr/>
        </p:nvPicPr>
        <p:blipFill>
          <a:blip r:embed="rId14">
            <a:clrChange>
              <a:clrFrom>
                <a:srgbClr val="FFFFFF"/>
              </a:clrFrom>
              <a:clrTo>
                <a:srgbClr val="FFFFFF">
                  <a:alpha val="0"/>
                </a:srgbClr>
              </a:clrTo>
            </a:clrChange>
          </a:blip>
          <a:stretch>
            <a:fillRect/>
          </a:stretch>
        </p:blipFill>
        <p:spPr>
          <a:xfrm>
            <a:off x="24736496" y="33753962"/>
            <a:ext cx="1334643" cy="1346454"/>
          </a:xfrm>
          <a:prstGeom prst="rect">
            <a:avLst/>
          </a:prstGeom>
        </p:spPr>
      </p:pic>
      <p:sp>
        <p:nvSpPr>
          <p:cNvPr id="372" name="TextBox 371"/>
          <p:cNvSpPr txBox="1"/>
          <p:nvPr/>
        </p:nvSpPr>
        <p:spPr>
          <a:xfrm>
            <a:off x="9721835" y="19505278"/>
            <a:ext cx="1803123" cy="1446550"/>
          </a:xfrm>
          <a:prstGeom prst="rect">
            <a:avLst/>
          </a:prstGeom>
          <a:solidFill>
            <a:schemeClr val="tx2"/>
          </a:solidFill>
        </p:spPr>
        <p:txBody>
          <a:bodyPr wrap="square" rtlCol="0">
            <a:spAutoFit/>
          </a:bodyPr>
          <a:lstStyle/>
          <a:p>
            <a:pPr algn="ctr"/>
            <a:r>
              <a:rPr lang="en-US" sz="4400" b="1" dirty="0">
                <a:solidFill>
                  <a:schemeClr val="bg2"/>
                </a:solidFill>
              </a:rPr>
              <a:t>Client Apps</a:t>
            </a:r>
          </a:p>
        </p:txBody>
      </p:sp>
      <p:cxnSp>
        <p:nvCxnSpPr>
          <p:cNvPr id="156" name="Straight Arrow Connector 155"/>
          <p:cNvCxnSpPr>
            <a:cxnSpLocks/>
            <a:stCxn id="283" idx="1"/>
          </p:cNvCxnSpPr>
          <p:nvPr/>
        </p:nvCxnSpPr>
        <p:spPr>
          <a:xfrm flipH="1">
            <a:off x="13383057" y="18427374"/>
            <a:ext cx="6086838" cy="1613945"/>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6" name="TextBox 375"/>
          <p:cNvSpPr txBox="1"/>
          <p:nvPr/>
        </p:nvSpPr>
        <p:spPr>
          <a:xfrm>
            <a:off x="1598885" y="17327870"/>
            <a:ext cx="6381619" cy="923330"/>
          </a:xfrm>
          <a:prstGeom prst="rect">
            <a:avLst/>
          </a:prstGeom>
          <a:noFill/>
        </p:spPr>
        <p:txBody>
          <a:bodyPr wrap="square" rtlCol="0">
            <a:spAutoFit/>
          </a:bodyPr>
          <a:lstStyle/>
          <a:p>
            <a:pPr algn="ctr"/>
            <a:r>
              <a:rPr lang="en-US" sz="5400" b="1" dirty="0">
                <a:solidFill>
                  <a:schemeClr val="accent6">
                    <a:lumMod val="75000"/>
                  </a:schemeClr>
                </a:solidFill>
              </a:rPr>
              <a:t>On-demand</a:t>
            </a:r>
          </a:p>
        </p:txBody>
      </p:sp>
      <p:sp>
        <p:nvSpPr>
          <p:cNvPr id="2" name="TextBox 1"/>
          <p:cNvSpPr txBox="1"/>
          <p:nvPr/>
        </p:nvSpPr>
        <p:spPr>
          <a:xfrm>
            <a:off x="504886" y="8375038"/>
            <a:ext cx="20385637" cy="8094524"/>
          </a:xfrm>
          <a:prstGeom prst="rect">
            <a:avLst/>
          </a:prstGeom>
          <a:noFill/>
        </p:spPr>
        <p:txBody>
          <a:bodyPr wrap="square" rtlCol="0">
            <a:spAutoFit/>
          </a:bodyPr>
          <a:lstStyle/>
          <a:p>
            <a:r>
              <a:rPr lang="en-US" sz="4000" dirty="0"/>
              <a:t>Realizing that our healthcare customers were getting tired of seeing technical demonstrations about mortgages, taxi rides and airline flight delays, we have used simulations to construct a large set of data for a health care analytics use case. Starting with published anonymized data about hospital readmissions for diabetic patients, we generated fictitious personal details (name, birthdate, </a:t>
            </a:r>
            <a:r>
              <a:rPr lang="en-US" sz="4000" dirty="0" err="1"/>
              <a:t>zipcode</a:t>
            </a:r>
            <a:r>
              <a:rPr lang="en-US" sz="4000" dirty="0"/>
              <a:t>, weight), reverse-engineered admission histories, and simulated a variety of additional data sources from which we can engineer analytical features. These include grocery purchases (used to estimate percentage of calories from carbohydrates in the diet), continuous glucose monitoring measurements (used to calculate the variability of blood glucose levels), and wearable activity sensor data. We use Hive, Pig, Spark, and Microsoft R Server on an HDInsight cluster to extract the features from these large datasets, then build and deploy a predictive model on Azure ML. Data ingestion, processing and feature engineering are automated with Azure Data Factory. Since there are no privacy concerns with this simulated data, it should be useful for a variety of training exercises and demonstrations for customers in the healthcare industry.</a:t>
            </a:r>
            <a:endParaRPr lang="en-US" dirty="0"/>
          </a:p>
        </p:txBody>
      </p:sp>
      <p:grpSp>
        <p:nvGrpSpPr>
          <p:cNvPr id="277" name="Group 276"/>
          <p:cNvGrpSpPr/>
          <p:nvPr/>
        </p:nvGrpSpPr>
        <p:grpSpPr>
          <a:xfrm>
            <a:off x="9490890" y="28449870"/>
            <a:ext cx="11726394" cy="2313225"/>
            <a:chOff x="9490890" y="28614679"/>
            <a:chExt cx="11726394" cy="1589842"/>
          </a:xfrm>
        </p:grpSpPr>
        <p:sp>
          <p:nvSpPr>
            <p:cNvPr id="12" name="Arrow: Up-Down 11"/>
            <p:cNvSpPr/>
            <p:nvPr/>
          </p:nvSpPr>
          <p:spPr>
            <a:xfrm>
              <a:off x="12789748" y="28614679"/>
              <a:ext cx="1829820" cy="1589842"/>
            </a:xfrm>
            <a:prstGeom prst="upDownArrow">
              <a:avLst>
                <a:gd name="adj1" fmla="val 43425"/>
                <a:gd name="adj2" fmla="val 3750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Arrow: Up-Down 311"/>
            <p:cNvSpPr/>
            <p:nvPr/>
          </p:nvSpPr>
          <p:spPr>
            <a:xfrm>
              <a:off x="9490890" y="28614679"/>
              <a:ext cx="1829820" cy="1589842"/>
            </a:xfrm>
            <a:prstGeom prst="upDownArrow">
              <a:avLst>
                <a:gd name="adj1" fmla="val 43425"/>
                <a:gd name="adj2" fmla="val 3750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Arrow: Up-Down 312"/>
            <p:cNvSpPr/>
            <p:nvPr/>
          </p:nvSpPr>
          <p:spPr>
            <a:xfrm>
              <a:off x="16088606" y="28614679"/>
              <a:ext cx="1829820" cy="1589842"/>
            </a:xfrm>
            <a:prstGeom prst="upDownArrow">
              <a:avLst>
                <a:gd name="adj1" fmla="val 43425"/>
                <a:gd name="adj2" fmla="val 3750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Arrow: Up-Down 313"/>
            <p:cNvSpPr/>
            <p:nvPr/>
          </p:nvSpPr>
          <p:spPr>
            <a:xfrm>
              <a:off x="19387464" y="28614679"/>
              <a:ext cx="1829820" cy="1589842"/>
            </a:xfrm>
            <a:prstGeom prst="upDownArrow">
              <a:avLst>
                <a:gd name="adj1" fmla="val 43425"/>
                <a:gd name="adj2" fmla="val 3750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Rounded Corners 13"/>
          <p:cNvSpPr/>
          <p:nvPr/>
        </p:nvSpPr>
        <p:spPr>
          <a:xfrm>
            <a:off x="9629325" y="29052251"/>
            <a:ext cx="11357289" cy="1187164"/>
          </a:xfrm>
          <a:prstGeom prst="roundRect">
            <a:avLst/>
          </a:prstGeom>
          <a:solidFill>
            <a:schemeClr val="bg1"/>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TextBox 189"/>
          <p:cNvSpPr txBox="1"/>
          <p:nvPr/>
        </p:nvSpPr>
        <p:spPr>
          <a:xfrm>
            <a:off x="8162736" y="29184236"/>
            <a:ext cx="14329700" cy="923330"/>
          </a:xfrm>
          <a:prstGeom prst="rect">
            <a:avLst/>
          </a:prstGeom>
          <a:noFill/>
        </p:spPr>
        <p:txBody>
          <a:bodyPr wrap="square" rtlCol="0">
            <a:spAutoFit/>
          </a:bodyPr>
          <a:lstStyle/>
          <a:p>
            <a:pPr algn="ctr"/>
            <a:r>
              <a:rPr lang="en-US" sz="5400" b="1" dirty="0">
                <a:solidFill>
                  <a:schemeClr val="accent1">
                    <a:lumMod val="75000"/>
                  </a:schemeClr>
                </a:solidFill>
              </a:rPr>
              <a:t>Batch processing (Azure Data Factory)</a:t>
            </a:r>
          </a:p>
        </p:txBody>
      </p:sp>
    </p:spTree>
    <p:extLst>
      <p:ext uri="{BB962C8B-B14F-4D97-AF65-F5344CB8AC3E}">
        <p14:creationId xmlns:p14="http://schemas.microsoft.com/office/powerpoint/2010/main" val="3668435011"/>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F282A732A10A40B5E6861B9720A85B" ma:contentTypeVersion="6" ma:contentTypeDescription="Create a new document." ma:contentTypeScope="" ma:versionID="b65597257ee0ee34c271d032052d0e44">
  <xsd:schema xmlns:xsd="http://www.w3.org/2001/XMLSchema" xmlns:xs="http://www.w3.org/2001/XMLSchema" xmlns:p="http://schemas.microsoft.com/office/2006/metadata/properties" xmlns:ns1="http://schemas.microsoft.com/sharepoint/v3" xmlns:ns2="caeb30a9-2c8b-4a3c-a0a0-e0c0af147dd7" targetNamespace="http://schemas.microsoft.com/office/2006/metadata/properties" ma:root="true" ma:fieldsID="40c3d601fd43f3aa1fc295325bc56848" ns1:_="" ns2:_="">
    <xsd:import namespace="http://schemas.microsoft.com/sharepoint/v3"/>
    <xsd:import namespace="caeb30a9-2c8b-4a3c-a0a0-e0c0af147dd7"/>
    <xsd:element name="properties">
      <xsd:complexType>
        <xsd:sequence>
          <xsd:element name="documentManagement">
            <xsd:complexType>
              <xsd:all>
                <xsd:element ref="ns2:SharedWithUsers" minOccurs="0"/>
                <xsd:element ref="ns2:SharedWithDetail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aeb30a9-2c8b-4a3c-a0a0-e0c0af147d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astSharedByUser xmlns="caeb30a9-2c8b-4a3c-a0a0-e0c0af147dd7">SHAREPOINT\system</LastSharedByUser>
    <SharedWithUsers xmlns="caeb30a9-2c8b-4a3c-a0a0-e0c0af147dd7">
      <UserInfo>
        <DisplayName>Zoran Dzunic</DisplayName>
        <AccountId>3650</AccountId>
        <AccountType/>
      </UserInfo>
    </SharedWithUsers>
    <LastSharedByTime xmlns="caeb30a9-2c8b-4a3c-a0a0-e0c0af147dd7">2016-10-25T02:56:14+00:00</LastSharedByTime>
  </documentManagement>
</p:properties>
</file>

<file path=customXml/itemProps1.xml><?xml version="1.0" encoding="utf-8"?>
<ds:datastoreItem xmlns:ds="http://schemas.openxmlformats.org/officeDocument/2006/customXml" ds:itemID="{4F344F47-E77E-4C5E-8ED9-86044EE23A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aeb30a9-2c8b-4a3c-a0a0-e0c0af147d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C620C7-39F0-4098-B213-FE2862D7FEFD}">
  <ds:schemaRefs>
    <ds:schemaRef ds:uri="http://schemas.microsoft.com/sharepoint/v3/contenttype/forms"/>
  </ds:schemaRefs>
</ds:datastoreItem>
</file>

<file path=customXml/itemProps3.xml><?xml version="1.0" encoding="utf-8"?>
<ds:datastoreItem xmlns:ds="http://schemas.openxmlformats.org/officeDocument/2006/customXml" ds:itemID="{4FD0268A-3C21-4F52-B015-7AC84B1BB1AB}">
  <ds:schemaRefs>
    <ds:schemaRef ds:uri="http://purl.org/dc/terms/"/>
    <ds:schemaRef ds:uri="caeb30a9-2c8b-4a3c-a0a0-e0c0af147dd7"/>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1163</TotalTime>
  <Words>536</Words>
  <Application>Microsoft Office PowerPoint</Application>
  <PresentationFormat>Custom</PresentationFormat>
  <Paragraphs>102</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Calibri Light</vt:lpstr>
      <vt:lpstr>Comic Sans MS</vt:lpstr>
      <vt:lpstr>Consolas</vt:lpstr>
      <vt:lpstr>Segoe Pro Light</vt:lpstr>
      <vt:lpstr>Segoe UI Black</vt:lpstr>
      <vt:lpstr>Segoe UI Semibold</vt:lpstr>
      <vt:lpstr>1_Office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Horton</dc:creator>
  <cp:lastModifiedBy>Robert Horton</cp:lastModifiedBy>
  <cp:revision>106</cp:revision>
  <dcterms:created xsi:type="dcterms:W3CDTF">2014-09-17T23:46:10Z</dcterms:created>
  <dcterms:modified xsi:type="dcterms:W3CDTF">2016-11-07T23:05:28Z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0x01010032F282A732A10A40B5E6861B9720A85B</vt:lpwstr>
  </property>
</Properties>
</file>