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70" r:id="rId5"/>
    <p:sldId id="269" r:id="rId6"/>
    <p:sldId id="264" r:id="rId7"/>
    <p:sldId id="262" r:id="rId8"/>
    <p:sldId id="271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D3"/>
    <a:srgbClr val="EDEDD5"/>
    <a:srgbClr val="FFE5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5B01-3A3A-B954-A7BE-4C81C1819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CB6322-385E-8ECF-5F1D-D15A290F7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B7A349-8D5F-C023-108D-ED1DA7444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CBC435-1E6A-54C6-142E-A4B8A3A37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70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882F-F85A-4CF3-8452-FA9A53C1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32EF35-43BA-5BE0-FF32-7DEDE2403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B5A6E1-10C2-E6A9-69A9-F0EFC925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69D45-517A-8538-4957-0862BFB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7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Sales Policy Data Model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D88842-2FBA-DF73-E9FD-7B914A25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1" y="1627828"/>
            <a:ext cx="7140738" cy="46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Dashboard KPIs and Features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D0C482F-0BD0-FA2C-BCC5-33FD275AB6AF}"/>
              </a:ext>
            </a:extLst>
          </p:cNvPr>
          <p:cNvGrpSpPr/>
          <p:nvPr/>
        </p:nvGrpSpPr>
        <p:grpSpPr>
          <a:xfrm>
            <a:off x="8466591" y="1939894"/>
            <a:ext cx="2144683" cy="1013520"/>
            <a:chOff x="7875499" y="1441661"/>
            <a:chExt cx="3273690" cy="147979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7DCA53D-93BB-D711-4DED-D86ABA3BCC52}"/>
                </a:ext>
              </a:extLst>
            </p:cNvPr>
            <p:cNvSpPr/>
            <p:nvPr/>
          </p:nvSpPr>
          <p:spPr>
            <a:xfrm>
              <a:off x="7875499" y="1441661"/>
              <a:ext cx="3273690" cy="14797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113209-62F9-CA84-65AB-1A5068AEA7E8}"/>
                </a:ext>
              </a:extLst>
            </p:cNvPr>
            <p:cNvSpPr txBox="1"/>
            <p:nvPr/>
          </p:nvSpPr>
          <p:spPr>
            <a:xfrm>
              <a:off x="8330194" y="1541643"/>
              <a:ext cx="2818994" cy="102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Monthly Sales Forecast (AI)</a:t>
              </a:r>
            </a:p>
            <a:p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CB47C1-2873-CDEA-D141-0A37381D9B3B}"/>
              </a:ext>
            </a:extLst>
          </p:cNvPr>
          <p:cNvGrpSpPr/>
          <p:nvPr/>
        </p:nvGrpSpPr>
        <p:grpSpPr>
          <a:xfrm>
            <a:off x="5855876" y="1939893"/>
            <a:ext cx="2424049" cy="1036763"/>
            <a:chOff x="10629920" y="1652450"/>
            <a:chExt cx="3305175" cy="1438276"/>
          </a:xfrm>
          <a:solidFill>
            <a:schemeClr val="bg1"/>
          </a:solidFill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1D65043-9207-AC74-7A63-60CF72AD4121}"/>
                </a:ext>
              </a:extLst>
            </p:cNvPr>
            <p:cNvSpPr/>
            <p:nvPr/>
          </p:nvSpPr>
          <p:spPr>
            <a:xfrm>
              <a:off x="10629920" y="1652450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40D9FA-1758-EC82-B1B6-EB3B56F68F3B}"/>
                </a:ext>
              </a:extLst>
            </p:cNvPr>
            <p:cNvSpPr txBox="1"/>
            <p:nvPr/>
          </p:nvSpPr>
          <p:spPr>
            <a:xfrm>
              <a:off x="10823321" y="1749627"/>
              <a:ext cx="2990850" cy="6964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Conversion Rate by Channel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743681-42E3-4741-ED3E-579C2BF7CC31}"/>
              </a:ext>
            </a:extLst>
          </p:cNvPr>
          <p:cNvGrpSpPr/>
          <p:nvPr/>
        </p:nvGrpSpPr>
        <p:grpSpPr>
          <a:xfrm>
            <a:off x="3247487" y="1939894"/>
            <a:ext cx="2424049" cy="1013519"/>
            <a:chOff x="3829049" y="1645481"/>
            <a:chExt cx="3305175" cy="1438276"/>
          </a:xfrm>
          <a:solidFill>
            <a:schemeClr val="bg1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5ECB54C-C87D-9B4D-3CAB-3AA4478F6100}"/>
                </a:ext>
              </a:extLst>
            </p:cNvPr>
            <p:cNvSpPr/>
            <p:nvPr/>
          </p:nvSpPr>
          <p:spPr>
            <a:xfrm>
              <a:off x="3829049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0DBE83A-1C0E-EDE3-05FD-270AF9F90DC0}"/>
                </a:ext>
              </a:extLst>
            </p:cNvPr>
            <p:cNvSpPr txBox="1"/>
            <p:nvPr/>
          </p:nvSpPr>
          <p:spPr>
            <a:xfrm>
              <a:off x="3953915" y="1742661"/>
              <a:ext cx="3081336" cy="69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Revenue by Region &amp; Channel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C84172-2FF9-061D-FC95-63D64C65E36D}"/>
              </a:ext>
            </a:extLst>
          </p:cNvPr>
          <p:cNvGrpSpPr/>
          <p:nvPr/>
        </p:nvGrpSpPr>
        <p:grpSpPr>
          <a:xfrm>
            <a:off x="521829" y="1939894"/>
            <a:ext cx="2424049" cy="1013519"/>
            <a:chOff x="455337" y="1645481"/>
            <a:chExt cx="3305175" cy="1438276"/>
          </a:xfrm>
          <a:solidFill>
            <a:schemeClr val="bg1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D875114-D673-1D5A-63E2-757DB74080F9}"/>
                </a:ext>
              </a:extLst>
            </p:cNvPr>
            <p:cNvSpPr/>
            <p:nvPr/>
          </p:nvSpPr>
          <p:spPr>
            <a:xfrm>
              <a:off x="455337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D003C14-8C4C-59EE-0472-F6EBB8DC59DF}"/>
                </a:ext>
              </a:extLst>
            </p:cNvPr>
            <p:cNvSpPr txBox="1"/>
            <p:nvPr/>
          </p:nvSpPr>
          <p:spPr>
            <a:xfrm>
              <a:off x="455337" y="1718288"/>
              <a:ext cx="3252790" cy="3976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Total Policies Sold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BE9705-862A-C48E-785C-ACD345729751}"/>
              </a:ext>
            </a:extLst>
          </p:cNvPr>
          <p:cNvSpPr txBox="1"/>
          <p:nvPr/>
        </p:nvSpPr>
        <p:spPr>
          <a:xfrm>
            <a:off x="1217903" y="257609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7326E2-5207-92E4-D1A4-6B8F0298F1DF}"/>
              </a:ext>
            </a:extLst>
          </p:cNvPr>
          <p:cNvSpPr txBox="1"/>
          <p:nvPr/>
        </p:nvSpPr>
        <p:spPr>
          <a:xfrm>
            <a:off x="3949336" y="259922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294DD4-14B3-1B9E-AA68-8586564972B5}"/>
              </a:ext>
            </a:extLst>
          </p:cNvPr>
          <p:cNvSpPr txBox="1"/>
          <p:nvPr/>
        </p:nvSpPr>
        <p:spPr>
          <a:xfrm>
            <a:off x="6543696" y="262379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E6E17-228B-BD46-3DF8-59D24732162F}"/>
              </a:ext>
            </a:extLst>
          </p:cNvPr>
          <p:cNvSpPr txBox="1"/>
          <p:nvPr/>
        </p:nvSpPr>
        <p:spPr>
          <a:xfrm>
            <a:off x="9022872" y="259433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EE47B2-3E6E-B4F7-982B-DEAC6511C311}"/>
              </a:ext>
            </a:extLst>
          </p:cNvPr>
          <p:cNvSpPr/>
          <p:nvPr/>
        </p:nvSpPr>
        <p:spPr>
          <a:xfrm>
            <a:off x="10672372" y="632298"/>
            <a:ext cx="1420961" cy="590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02253-3334-A842-1BBF-1F8BAED1C7B5}"/>
              </a:ext>
            </a:extLst>
          </p:cNvPr>
          <p:cNvSpPr txBox="1"/>
          <p:nvPr/>
        </p:nvSpPr>
        <p:spPr>
          <a:xfrm>
            <a:off x="10836614" y="797668"/>
            <a:ext cx="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9F1FB3-A5DF-041E-A747-C511D2E9E4B3}"/>
              </a:ext>
            </a:extLst>
          </p:cNvPr>
          <p:cNvSpPr/>
          <p:nvPr/>
        </p:nvSpPr>
        <p:spPr>
          <a:xfrm>
            <a:off x="10738842" y="1339273"/>
            <a:ext cx="245018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1D4BCC-F71F-18D3-61EA-6598DA47FE52}"/>
              </a:ext>
            </a:extLst>
          </p:cNvPr>
          <p:cNvSpPr txBox="1"/>
          <p:nvPr/>
        </p:nvSpPr>
        <p:spPr>
          <a:xfrm>
            <a:off x="10983860" y="1201937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Data </a:t>
            </a:r>
            <a:r>
              <a:rPr lang="es-ES" sz="1200" dirty="0" err="1"/>
              <a:t>Range</a:t>
            </a:r>
            <a:endParaRPr lang="es-ES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E1C61E34-B02B-E0CA-AFBF-235CD5B51F46}"/>
              </a:ext>
            </a:extLst>
          </p:cNvPr>
          <p:cNvSpPr/>
          <p:nvPr/>
        </p:nvSpPr>
        <p:spPr>
          <a:xfrm>
            <a:off x="10738842" y="2329758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DA6AE-D363-ACD1-E28B-4A6A5E098C35}"/>
              </a:ext>
            </a:extLst>
          </p:cNvPr>
          <p:cNvSpPr txBox="1"/>
          <p:nvPr/>
        </p:nvSpPr>
        <p:spPr>
          <a:xfrm>
            <a:off x="10983860" y="2191379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Sales Channel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248F1BF-31C9-38A7-D9B9-E3EF79375C64}"/>
              </a:ext>
            </a:extLst>
          </p:cNvPr>
          <p:cNvSpPr/>
          <p:nvPr/>
        </p:nvSpPr>
        <p:spPr>
          <a:xfrm>
            <a:off x="10768574" y="3180821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31CC31-B82D-0071-94A4-9AA8E8769C1E}"/>
              </a:ext>
            </a:extLst>
          </p:cNvPr>
          <p:cNvSpPr txBox="1"/>
          <p:nvPr/>
        </p:nvSpPr>
        <p:spPr>
          <a:xfrm>
            <a:off x="11003976" y="3035132"/>
            <a:ext cx="10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Geography</a:t>
            </a:r>
            <a:endParaRPr lang="es-ES" sz="12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2A4333D-1181-090B-3852-A246831BD1BB}"/>
              </a:ext>
            </a:extLst>
          </p:cNvPr>
          <p:cNvSpPr/>
          <p:nvPr/>
        </p:nvSpPr>
        <p:spPr>
          <a:xfrm>
            <a:off x="10797757" y="4002436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83C537-A84D-5692-A4AD-110ABC679150}"/>
              </a:ext>
            </a:extLst>
          </p:cNvPr>
          <p:cNvSpPr txBox="1"/>
          <p:nvPr/>
        </p:nvSpPr>
        <p:spPr>
          <a:xfrm>
            <a:off x="11033159" y="3856747"/>
            <a:ext cx="10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Product</a:t>
            </a:r>
            <a:r>
              <a:rPr lang="es-ES" sz="1200" dirty="0"/>
              <a:t>/</a:t>
            </a:r>
          </a:p>
          <a:p>
            <a:r>
              <a:rPr lang="es-ES" sz="1200" dirty="0" err="1"/>
              <a:t>Insurance</a:t>
            </a:r>
            <a:r>
              <a:rPr lang="es-ES" sz="1200" dirty="0"/>
              <a:t> </a:t>
            </a:r>
            <a:r>
              <a:rPr lang="es-ES" sz="1200" dirty="0" err="1"/>
              <a:t>Type</a:t>
            </a:r>
            <a:endParaRPr lang="es-ES" sz="12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49FEA3A-5E1C-01C6-732C-3E65213BC2D3}"/>
              </a:ext>
            </a:extLst>
          </p:cNvPr>
          <p:cNvGrpSpPr/>
          <p:nvPr/>
        </p:nvGrpSpPr>
        <p:grpSpPr>
          <a:xfrm>
            <a:off x="8666616" y="3692925"/>
            <a:ext cx="1952625" cy="594511"/>
            <a:chOff x="7304991" y="6052446"/>
            <a:chExt cx="1952625" cy="59451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140000-34A5-CF26-FEF9-951FDBAD0903}"/>
                </a:ext>
              </a:extLst>
            </p:cNvPr>
            <p:cNvSpPr/>
            <p:nvPr/>
          </p:nvSpPr>
          <p:spPr>
            <a:xfrm>
              <a:off x="7304991" y="6052446"/>
              <a:ext cx="1952625" cy="5945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FA1723C-E8B2-14C0-B45D-D9795D056376}"/>
                </a:ext>
              </a:extLst>
            </p:cNvPr>
            <p:cNvSpPr txBox="1"/>
            <p:nvPr/>
          </p:nvSpPr>
          <p:spPr>
            <a:xfrm>
              <a:off x="7663649" y="6165035"/>
              <a:ext cx="1288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AI </a:t>
              </a:r>
              <a:r>
                <a:rPr lang="es-ES" dirty="0" err="1"/>
                <a:t>Insights</a:t>
              </a:r>
              <a:endParaRPr lang="es-ES" dirty="0"/>
            </a:p>
          </p:txBody>
        </p: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8A3FF33-882E-3F8F-B23F-86DB865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4" y="3035132"/>
            <a:ext cx="3488418" cy="293975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D2469C5-6084-F8B1-0303-715CBA32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01" y="3586128"/>
            <a:ext cx="3592360" cy="3025651"/>
          </a:xfrm>
          <a:prstGeom prst="rect">
            <a:avLst/>
          </a:prstGeom>
        </p:spPr>
      </p:pic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9D30D60-3F75-3510-9ABB-0BFD03F1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50" y="1294336"/>
            <a:ext cx="2046111" cy="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B3031F6-26EE-F2C3-1EF2-C5BB43A0A5C8}"/>
              </a:ext>
            </a:extLst>
          </p:cNvPr>
          <p:cNvCxnSpPr/>
          <p:nvPr/>
        </p:nvCxnSpPr>
        <p:spPr>
          <a:xfrm>
            <a:off x="856064" y="182562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62EDF68-A04F-ADB1-AEE8-9EC390485D5D}"/>
              </a:ext>
            </a:extLst>
          </p:cNvPr>
          <p:cNvCxnSpPr/>
          <p:nvPr/>
        </p:nvCxnSpPr>
        <p:spPr>
          <a:xfrm>
            <a:off x="856064" y="225234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579212" y="2614841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8" y="3301678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4966156" y="2941588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Increase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Global revenues increased by 5%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225893" y="4525067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833263" y="4538180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477019" y="4538180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386068" y="4549065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2" y="2345938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165463" y="2297932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477019" y="2242985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647533" y="2769663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395749" y="2789538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856805" y="3322498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5974061" y="4952830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273053" y="2653824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156" y="4883681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CFD74-BE70-770E-7192-996ABF2C0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72F24-57DD-3827-89EA-4F4EE19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75FDB-010C-A9D4-48B6-F9C58FE6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C6F9E801-9385-6014-D809-E380952131D6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20B657A4-C16B-C521-7CC6-AA40E708E9CF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F2EFC55D-D415-DB65-B844-173EC999FF63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63CB521E-F57C-3A53-D291-BF70BC3BAF51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471DDB-A1F3-2BBF-F49F-E75A79DA1667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4A1C669-2055-46B4-C64C-7590008859EC}"/>
              </a:ext>
            </a:extLst>
          </p:cNvPr>
          <p:cNvCxnSpPr/>
          <p:nvPr/>
        </p:nvCxnSpPr>
        <p:spPr>
          <a:xfrm>
            <a:off x="856064" y="3160649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C512524-5BBE-916B-3295-B8C672A09A84}"/>
              </a:ext>
            </a:extLst>
          </p:cNvPr>
          <p:cNvCxnSpPr/>
          <p:nvPr/>
        </p:nvCxnSpPr>
        <p:spPr>
          <a:xfrm>
            <a:off x="856064" y="2746121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6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5D27-9D37-FF5B-2F5F-71173A12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8EF45EC-994A-94A2-9DC0-1BB05577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681857D-8EB6-0EE9-2CC7-3DAB79A8B34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ED2E27C-4C84-385B-5FD8-C27832190C1B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A06E7975-6B25-B6A9-049C-780B2AA8492C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E8490F3-96FF-4647-400B-F52F8DD0805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8F6B70BF-7B36-3782-A1A7-AB1AE335F03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Logical Architecture based on Azure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A0E221-7C7E-FABC-06B4-8A2090E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53" y="1480400"/>
            <a:ext cx="7502201" cy="51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Layers &amp; Technical Design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1C268F-807D-F3B2-7ABF-69BFDC1A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46" y="1400117"/>
            <a:ext cx="8097130" cy="51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DataOps Efficiency &amp; Control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45953C-6D31-3FDC-23D6-280F454EDFFE}"/>
              </a:ext>
            </a:extLst>
          </p:cNvPr>
          <p:cNvSpPr txBox="1"/>
          <p:nvPr/>
        </p:nvSpPr>
        <p:spPr>
          <a:xfrm>
            <a:off x="4607161" y="3452662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8259750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448758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221030" y="150122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10671" y="1576349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259750" y="196289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259750" y="2655390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8221030" y="502593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8221030" y="570682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68750" y="2055224"/>
            <a:ext cx="36028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Jira for backlog &amp; sprint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Confluence for project documentation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26197" y="2934701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526197" y="500345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526197" y="569594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38">
            <a:extLst>
              <a:ext uri="{FF2B5EF4-FFF2-40B4-BE49-F238E27FC236}">
                <a16:creationId xmlns:a16="http://schemas.microsoft.com/office/drawing/2014/main" id="{CEB4BFFB-EA9C-9305-8786-FB9198ECC9C9}"/>
              </a:ext>
            </a:extLst>
          </p:cNvPr>
          <p:cNvSpPr txBox="1"/>
          <p:nvPr/>
        </p:nvSpPr>
        <p:spPr>
          <a:xfrm>
            <a:off x="4649116" y="4541785"/>
            <a:ext cx="288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Reusable Artifacts</a:t>
            </a:r>
            <a:endParaRPr lang="en-US" sz="2400" b="1" dirty="0">
              <a:solidFill>
                <a:schemeClr val="accent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ABE77905-C9E0-4924-72B6-F1B0666D2F3C}"/>
              </a:ext>
            </a:extLst>
          </p:cNvPr>
          <p:cNvSpPr txBox="1"/>
          <p:nvPr/>
        </p:nvSpPr>
        <p:spPr>
          <a:xfrm>
            <a:off x="4460027" y="500345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Pipelines, notebooks, models &amp; datasets as modular building blocks , linked services, </a:t>
            </a:r>
            <a:r>
              <a:rPr lang="en-US" sz="1200" dirty="0" err="1"/>
              <a:t>db</a:t>
            </a:r>
            <a:r>
              <a:rPr lang="en-US" sz="1200" dirty="0"/>
              <a:t> objects, scripts SQL if required, ML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Promotes modularity, accelerates delivery, and reduces maintenance efforts.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FCC8AF-7AAD-4F12-F885-A5901CCFCE59}"/>
              </a:ext>
            </a:extLst>
          </p:cNvPr>
          <p:cNvCxnSpPr>
            <a:cxnSpLocks/>
          </p:cNvCxnSpPr>
          <p:nvPr/>
        </p:nvCxnSpPr>
        <p:spPr>
          <a:xfrm>
            <a:off x="4607161" y="5697298"/>
            <a:ext cx="3455755" cy="9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5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26013-61C7-45DC-163F-D199A9F35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A5083-BD95-FEB8-FD24-83CB73C1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668D3-2EED-4933-0DD6-F4A74497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DFB65652-1168-1BD8-29FF-B295B48DDF5D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1BB44837-D3D7-C1B3-B135-3A0921AD7869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4E46172E-65D0-16B6-E266-5AB9DA70523A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CB2DF14-B093-2D6A-9B1E-4D9E5B0C1D67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B9A615-1500-AC0D-73A7-36A963C768A1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4685B6A-3C07-F732-D826-1DD5E9B28EC9}"/>
              </a:ext>
            </a:extLst>
          </p:cNvPr>
          <p:cNvCxnSpPr/>
          <p:nvPr/>
        </p:nvCxnSpPr>
        <p:spPr>
          <a:xfrm>
            <a:off x="872785" y="4047617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11835F-EFF0-D9E9-135B-B80A9F862DAA}"/>
              </a:ext>
            </a:extLst>
          </p:cNvPr>
          <p:cNvCxnSpPr/>
          <p:nvPr/>
        </p:nvCxnSpPr>
        <p:spPr>
          <a:xfrm>
            <a:off x="856064" y="357822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E7B-D182-3062-A34D-777169D5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ED2CF62-C27A-9A3D-AA5F-F5D5C50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63C2DE-51FB-59BB-19B6-50545C1F585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C958031-24E1-D415-2B99-A354CA7C19C6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3F08B1D-1BD6-AFCC-9113-350F10C2D182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Technical Pipeline Architecture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DB2EDB-91EA-2760-D283-542435EB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40" y="1821660"/>
            <a:ext cx="11323320" cy="36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96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489</Words>
  <Application>Microsoft Office PowerPoint</Application>
  <PresentationFormat>Panorámica</PresentationFormat>
  <Paragraphs>117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  <vt:lpstr>Content</vt:lpstr>
      <vt:lpstr>  </vt:lpstr>
      <vt:lpstr>  </vt:lpstr>
      <vt:lpstr>  </vt:lpstr>
      <vt:lpstr>Content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86</cp:revision>
  <dcterms:created xsi:type="dcterms:W3CDTF">2025-06-07T07:48:39Z</dcterms:created>
  <dcterms:modified xsi:type="dcterms:W3CDTF">2025-06-13T23:53:44Z</dcterms:modified>
</cp:coreProperties>
</file>