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CC"/>
    <a:srgbClr val="EDEDD5"/>
    <a:srgbClr val="F0EFD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BA2F0-E10E-47B0-BDF6-38280A387AD4}" type="datetimeFigureOut">
              <a:rPr lang="es-ES" smtClean="0"/>
              <a:t>10/06/2025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C5340-06D8-4A25-9EDA-B034A8F573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07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54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E93B6-3963-1663-9C90-42E4CEC82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8CFD1FD-1249-4655-213A-8513990A24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D8EAFA7-95C2-472E-411B-5025FA562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3E0F28-9FFA-D280-73C6-FCFE5540AB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6093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5AACC-9B9D-75D2-2C8A-D7E01C267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4CE8A61-ABF8-9B1A-1E31-A457481DFA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ABC4DB0-A4FC-728C-ECEB-A3C2E38B1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516B89-19B1-905D-E1A5-D7E22DB34C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3235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717FE-4B66-210C-F798-3F52CAFD5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DADFDE3-B56E-101E-18BB-C849FB527F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6A769D7-1A74-C64A-8E90-4F223BD88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193577-EC5A-B172-56E1-8FD1EA8851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816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B9771-85FD-798F-3615-A1283215F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AFA9BC8-79A2-1E52-C830-B58E0D5596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4101E55-26A0-1400-4C07-6C3493204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430936-A39E-80E5-74F6-9FF13FDE3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537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9C0DE-7A0F-5740-23BB-F7829D73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3A14B97-C8ED-E6A4-5EEB-98E3096190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73C3CCC-3C8B-131C-B7C0-B38ECB34D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C4E4D3-EEEF-762C-2225-70188FA43B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86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1CCF4-9DE9-41CF-C387-D77110083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4CCA3-7CCE-E535-4620-80E588E0A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385DE-F37F-E706-D1C2-5871A1AA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10/06/2025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2DB29-26BD-AAE3-92D5-47488C37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EB939E-309A-4390-C13F-D208D743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92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2DA0A-5E79-1F92-F743-FF045179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AD9DDE-B137-A85E-16B3-98A3FA2DF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5BA01-81D4-A310-0BE9-FEC242CD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10/06/2025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D4C23C-428A-0D37-9BB9-5E5D0A44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1B003D-A7E3-4350-F9E7-76A3C7DC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2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F6D197-D6E1-0A7F-311B-61ED56978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340E9B-F706-2BF0-61E4-F8AD2A330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23502-282A-05DB-82E4-E5FF8945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10/06/2025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9628C9-E69C-0F66-8E9F-7BFDBF51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3220F5-D7CB-CAF9-A8ED-2B602C45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26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269D9-63A4-27C0-5B16-CA6EA2C0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6EDAC-D891-B7C6-4591-EA088B944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EC1228-A9F1-9314-AAD3-C8D5F50B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10/06/2025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1DCD34-4618-42EA-8BD5-CC274BF3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B7DEA9-A128-CF95-5448-598C3A08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24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7098D-63BA-FC37-8202-1FB30E17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D2CB3A-55B8-83D6-28E4-5A8A4D8AB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34F817-139A-C69B-7A82-503AB4CD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10/06/2025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309925-E28D-34EF-8404-0380F313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CDD961-A03D-D3C8-DE1E-D0D34BFE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26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951A8-C984-8BBD-5CBE-23E55E1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CA4B2B-6FE8-F76D-9ABE-B2D116869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B32B9D-6128-57F2-84B1-BA5DF3B58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2CDBC4-932E-DEC6-1531-DA93153A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10/06/2025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23E59C-D762-AC7C-2511-E6F9B644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4F2B52-9574-5DE3-4CAB-A359046C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75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05CD7-3545-F203-02EB-F8EDB561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A54449-7849-DCEC-8CD1-C9A93877D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50A473-E765-DD48-41E3-3095F3C45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4E3CA2-1C4A-A6A7-5763-2F954642F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B276B9-BC26-57EB-FFAF-51E697C24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44E85E-2D29-B845-AA87-7CAB88C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10/06/2025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D7F4C8-D2AC-4001-9D07-6BC13F47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C77538-8C5F-030E-4624-64A8B5B2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78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8680C-A4B9-7684-F30F-5D2952D6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A8AE01-C6DA-5443-4ED8-65181B13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10/06/2025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FD9ACA-9CB5-5451-53BD-F915DF77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E14462-DE07-B827-795C-151B1EB0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66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BFD436-5097-2DAC-8A0B-B5227488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10/06/2025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1CBD8F-2F13-216B-4539-03B91AD9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B2707E-3424-B670-1DDC-34E29AEE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54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5C0AD-7EB0-4716-1DC2-55A35CFB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0E91B7-FE0D-B905-F7D2-56F854495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4B1F6C-8E3D-2659-1D16-FDE2850C9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2D8769-22B3-C419-76AE-8E0C2491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10/06/2025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9A0ED1-284F-7AE5-BD4E-D7044784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A81AAD-9059-E0C2-3581-335A25AA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00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50351-DA95-078C-64CF-69B5D62E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2C3D8C-69E6-BFCB-31F9-40BAFA1A1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FE2722-1131-6713-8A17-F0D5AD06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865698-4C90-7366-1FD7-F96AEE8A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10/06/2025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5FD689-DB4C-F395-D3ED-7305E4A4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26DE76-F4AA-A2C9-392A-740F6DF5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88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8101E0-C91B-0EDD-DF20-57371EE8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C49F78-88EE-4BCA-01CD-A89ADE8CB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852BB2-D28C-3AED-1EF0-CA8113BCC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7C870E-C982-4C2B-923F-19C955A8CC80}" type="datetimeFigureOut">
              <a:rPr lang="es-ES" smtClean="0"/>
              <a:t>10/06/2025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DE2973-FC38-AFB8-5F01-ECFE28895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8E4F8E-5BE1-EFF2-D943-05052597A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19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n 4" descr="Un letrero azul con letras blancas&#10;&#10;El contenido generado por IA puede ser incorrecto.">
            <a:extLst>
              <a:ext uri="{FF2B5EF4-FFF2-40B4-BE49-F238E27FC236}">
                <a16:creationId xmlns:a16="http://schemas.microsoft.com/office/drawing/2014/main" id="{EE40816E-E393-D42E-CDEA-672836057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" r="4210" b="-1"/>
          <a:stretch>
            <a:fillRect/>
          </a:stretch>
        </p:blipFill>
        <p:spPr>
          <a:xfrm>
            <a:off x="2644776" y="10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1F9B6B4-B0C4-45C6-A086-901C960D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C8CFA4B-E014-0E7A-A2A5-18CD065620B1}"/>
              </a:ext>
            </a:extLst>
          </p:cNvPr>
          <p:cNvSpPr txBox="1"/>
          <p:nvPr/>
        </p:nvSpPr>
        <p:spPr>
          <a:xfrm>
            <a:off x="0" y="5621119"/>
            <a:ext cx="3905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Data Architect Assesment</a:t>
            </a:r>
          </a:p>
          <a:p>
            <a:r>
              <a:rPr lang="es-ES" sz="1200" dirty="0"/>
              <a:t>Rosa Mestres</a:t>
            </a:r>
          </a:p>
          <a:p>
            <a:r>
              <a:rPr lang="es-ES" sz="1200" dirty="0"/>
              <a:t>June 2025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94796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A8CC4-EBFE-A9F4-C52C-4F5B44FC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0106B3-7EBF-AD10-ADD0-7CE5EBF9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Enterprise Data </a:t>
            </a:r>
            <a:r>
              <a:rPr lang="es-ES" sz="2400" dirty="0" err="1"/>
              <a:t>Platform</a:t>
            </a:r>
            <a:r>
              <a:rPr lang="es-ES" sz="2400" dirty="0"/>
              <a:t>: </a:t>
            </a:r>
            <a:r>
              <a:rPr lang="es-ES" sz="2400" dirty="0" err="1"/>
              <a:t>Driving</a:t>
            </a:r>
            <a:r>
              <a:rPr lang="es-ES" sz="2400" dirty="0"/>
              <a:t> AI-</a:t>
            </a:r>
            <a:r>
              <a:rPr lang="es-ES" sz="2400" dirty="0" err="1"/>
              <a:t>Enhanced</a:t>
            </a:r>
            <a:r>
              <a:rPr lang="es-ES" sz="2400" dirty="0"/>
              <a:t> Sales </a:t>
            </a:r>
            <a:r>
              <a:rPr lang="es-ES" sz="2400" dirty="0" err="1"/>
              <a:t>Intelligence</a:t>
            </a: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Enterprise Data </a:t>
            </a:r>
            <a:r>
              <a:rPr lang="es-ES" sz="2400" dirty="0" err="1"/>
              <a:t>Warehouse</a:t>
            </a:r>
            <a:r>
              <a:rPr lang="es-ES" sz="2400" dirty="0"/>
              <a:t> Architecture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400" dirty="0"/>
              <a:t>E2E Sales </a:t>
            </a:r>
            <a:r>
              <a:rPr lang="es-ES" sz="2400" dirty="0" err="1"/>
              <a:t>Dashboard</a:t>
            </a:r>
            <a:r>
              <a:rPr lang="es-ES" sz="2400" dirty="0"/>
              <a:t> </a:t>
            </a:r>
            <a:r>
              <a:rPr lang="es-ES" sz="2400" dirty="0" err="1"/>
              <a:t>Design</a:t>
            </a:r>
            <a:endParaRPr lang="es-ES" sz="2400" dirty="0"/>
          </a:p>
        </p:txBody>
      </p:sp>
      <p:cxnSp>
        <p:nvCxnSpPr>
          <p:cNvPr id="5" name="Connettore 1 5">
            <a:extLst>
              <a:ext uri="{FF2B5EF4-FFF2-40B4-BE49-F238E27FC236}">
                <a16:creationId xmlns:a16="http://schemas.microsoft.com/office/drawing/2014/main" id="{3BD6E44D-EA23-D0F9-F4CD-39FF8A4295F4}"/>
              </a:ext>
            </a:extLst>
          </p:cNvPr>
          <p:cNvCxnSpPr/>
          <p:nvPr/>
        </p:nvCxnSpPr>
        <p:spPr>
          <a:xfrm>
            <a:off x="732239" y="1571947"/>
            <a:ext cx="1" cy="4649466"/>
          </a:xfrm>
          <a:prstGeom prst="line">
            <a:avLst/>
          </a:prstGeom>
          <a:ln w="12700">
            <a:solidFill>
              <a:srgbClr val="0071A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e 10">
            <a:extLst>
              <a:ext uri="{FF2B5EF4-FFF2-40B4-BE49-F238E27FC236}">
                <a16:creationId xmlns:a16="http://schemas.microsoft.com/office/drawing/2014/main" id="{7EADE0E2-D698-1D9D-83B0-C71E210BC0FB}"/>
              </a:ext>
            </a:extLst>
          </p:cNvPr>
          <p:cNvSpPr/>
          <p:nvPr/>
        </p:nvSpPr>
        <p:spPr>
          <a:xfrm>
            <a:off x="644140" y="1929058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Ovale 11">
            <a:extLst>
              <a:ext uri="{FF2B5EF4-FFF2-40B4-BE49-F238E27FC236}">
                <a16:creationId xmlns:a16="http://schemas.microsoft.com/office/drawing/2014/main" id="{E7234355-46B8-8FFB-D8CE-68CA2F98A884}"/>
              </a:ext>
            </a:extLst>
          </p:cNvPr>
          <p:cNvSpPr/>
          <p:nvPr/>
        </p:nvSpPr>
        <p:spPr>
          <a:xfrm>
            <a:off x="626276" y="2826597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Ovale 11">
            <a:extLst>
              <a:ext uri="{FF2B5EF4-FFF2-40B4-BE49-F238E27FC236}">
                <a16:creationId xmlns:a16="http://schemas.microsoft.com/office/drawing/2014/main" id="{3204F108-20A1-0F3A-CA38-683B2E4C6E3C}"/>
              </a:ext>
            </a:extLst>
          </p:cNvPr>
          <p:cNvSpPr/>
          <p:nvPr/>
        </p:nvSpPr>
        <p:spPr>
          <a:xfrm>
            <a:off x="633429" y="3724136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0FE8E2B-D623-5AFE-9F49-A573653F9B2A}"/>
              </a:ext>
            </a:extLst>
          </p:cNvPr>
          <p:cNvSpPr txBox="1"/>
          <p:nvPr/>
        </p:nvSpPr>
        <p:spPr>
          <a:xfrm>
            <a:off x="9667495" y="6642556"/>
            <a:ext cx="261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Data Architect Assesment - Rosa Mestres | June 2025</a:t>
            </a:r>
          </a:p>
        </p:txBody>
      </p:sp>
    </p:spTree>
    <p:extLst>
      <p:ext uri="{BB962C8B-B14F-4D97-AF65-F5344CB8AC3E}">
        <p14:creationId xmlns:p14="http://schemas.microsoft.com/office/powerpoint/2010/main" val="268228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B38539E-D721-1FAD-FE92-EF36B52E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n-US" dirty="0"/>
              <a:t>Data-Driven Platform to Accelerate AI-Powered Sales Intelligence</a:t>
            </a:r>
            <a:br>
              <a:rPr lang="es-ES" dirty="0"/>
            </a:br>
            <a:endParaRPr lang="es-ES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E7F89F8-8014-F89F-C42F-C595A0307068}"/>
              </a:ext>
            </a:extLst>
          </p:cNvPr>
          <p:cNvCxnSpPr>
            <a:cxnSpLocks/>
          </p:cNvCxnSpPr>
          <p:nvPr/>
        </p:nvCxnSpPr>
        <p:spPr>
          <a:xfrm>
            <a:off x="279873" y="452487"/>
            <a:ext cx="0" cy="10180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D9354F2C-65CD-28AB-F931-974A0B7416D9}"/>
              </a:ext>
            </a:extLst>
          </p:cNvPr>
          <p:cNvSpPr/>
          <p:nvPr/>
        </p:nvSpPr>
        <p:spPr>
          <a:xfrm>
            <a:off x="50838" y="1984306"/>
            <a:ext cx="5365000" cy="22464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B60A595-3129-7630-2C32-F8998EC7C417}"/>
              </a:ext>
            </a:extLst>
          </p:cNvPr>
          <p:cNvSpPr txBox="1"/>
          <p:nvPr/>
        </p:nvSpPr>
        <p:spPr>
          <a:xfrm>
            <a:off x="1374240" y="3538099"/>
            <a:ext cx="316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process automation</a:t>
            </a:r>
            <a:endParaRPr lang="es-E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6A4B4B2-5D0A-D293-C7B9-7354626358E9}"/>
              </a:ext>
            </a:extLst>
          </p:cNvPr>
          <p:cNvSpPr txBox="1"/>
          <p:nvPr/>
        </p:nvSpPr>
        <p:spPr>
          <a:xfrm>
            <a:off x="322433" y="2749729"/>
            <a:ext cx="509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 excellence to increase business margin</a:t>
            </a:r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9F5A64B-5645-2413-B9DF-5A35321F18FD}"/>
              </a:ext>
            </a:extLst>
          </p:cNvPr>
          <p:cNvSpPr txBox="1"/>
          <p:nvPr/>
        </p:nvSpPr>
        <p:spPr>
          <a:xfrm>
            <a:off x="1374239" y="3207888"/>
            <a:ext cx="28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Best</a:t>
            </a:r>
            <a:r>
              <a:rPr lang="es-ES" dirty="0"/>
              <a:t> in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levels</a:t>
            </a:r>
            <a:endParaRPr lang="es-ES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FA9FFEA-F993-715A-989A-CF2E4BF2587A}"/>
              </a:ext>
            </a:extLst>
          </p:cNvPr>
          <p:cNvSpPr txBox="1"/>
          <p:nvPr/>
        </p:nvSpPr>
        <p:spPr>
          <a:xfrm>
            <a:off x="1276006" y="2330575"/>
            <a:ext cx="309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Grow</a:t>
            </a:r>
            <a:r>
              <a:rPr lang="es-ES" dirty="0"/>
              <a:t> top-line </a:t>
            </a:r>
            <a:r>
              <a:rPr lang="es-ES" dirty="0" err="1"/>
              <a:t>above</a:t>
            </a:r>
            <a:r>
              <a:rPr lang="es-ES" dirty="0"/>
              <a:t> </a:t>
            </a:r>
            <a:r>
              <a:rPr lang="es-ES" dirty="0" err="1"/>
              <a:t>market</a:t>
            </a:r>
            <a:endParaRPr lang="es-ES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6BA9547A-DBD4-35B4-98BB-C0BC057C7A6A}"/>
              </a:ext>
            </a:extLst>
          </p:cNvPr>
          <p:cNvSpPr/>
          <p:nvPr/>
        </p:nvSpPr>
        <p:spPr>
          <a:xfrm>
            <a:off x="6383213" y="1973185"/>
            <a:ext cx="5687573" cy="22464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ABBEBC96-BE99-9686-A11D-E05FB467A246}"/>
              </a:ext>
            </a:extLst>
          </p:cNvPr>
          <p:cNvSpPr txBox="1"/>
          <p:nvPr/>
        </p:nvSpPr>
        <p:spPr>
          <a:xfrm>
            <a:off x="7306106" y="2663656"/>
            <a:ext cx="509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30% reduction in data operation costs</a:t>
            </a:r>
            <a:endParaRPr lang="es-ES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8C5F2C9-113F-0FBA-3919-10C79ACFF88E}"/>
              </a:ext>
            </a:extLst>
          </p:cNvPr>
          <p:cNvSpPr txBox="1"/>
          <p:nvPr/>
        </p:nvSpPr>
        <p:spPr>
          <a:xfrm>
            <a:off x="7306106" y="3349279"/>
            <a:ext cx="447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Enablement of AI models for sales and churn prediction</a:t>
            </a:r>
            <a:endParaRPr lang="es-ES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2B56408D-1653-FE9D-BBFE-96C169F46B53}"/>
              </a:ext>
            </a:extLst>
          </p:cNvPr>
          <p:cNvSpPr txBox="1"/>
          <p:nvPr/>
        </p:nvSpPr>
        <p:spPr>
          <a:xfrm>
            <a:off x="7353749" y="2103392"/>
            <a:ext cx="309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+</a:t>
            </a:r>
            <a:r>
              <a:rPr lang="en-US" dirty="0"/>
              <a:t>20% efficiency in strategic reporting</a:t>
            </a:r>
            <a:endParaRPr lang="es-ES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045FE5C-B578-B70E-5DA7-06D3B641E4B4}"/>
              </a:ext>
            </a:extLst>
          </p:cNvPr>
          <p:cNvSpPr txBox="1"/>
          <p:nvPr/>
        </p:nvSpPr>
        <p:spPr>
          <a:xfrm>
            <a:off x="7353749" y="3026418"/>
            <a:ext cx="509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Time-to-insight reduced from days to minutes</a:t>
            </a:r>
            <a:endParaRPr lang="es-ES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B1701776-47F3-9D2B-E58C-078D2A446C51}"/>
              </a:ext>
            </a:extLst>
          </p:cNvPr>
          <p:cNvSpPr/>
          <p:nvPr/>
        </p:nvSpPr>
        <p:spPr>
          <a:xfrm>
            <a:off x="48146" y="4805646"/>
            <a:ext cx="5365000" cy="1867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3602D1E-9F71-AD64-7E95-CF6A1094315B}"/>
              </a:ext>
            </a:extLst>
          </p:cNvPr>
          <p:cNvSpPr txBox="1"/>
          <p:nvPr/>
        </p:nvSpPr>
        <p:spPr>
          <a:xfrm>
            <a:off x="1276420" y="5544531"/>
            <a:ext cx="3728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n-US" dirty="0"/>
              <a:t>2Mn€ for External Development / Consultancy 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9E67B13B-31B2-FBDA-F8E8-214988EF463F}"/>
              </a:ext>
            </a:extLst>
          </p:cNvPr>
          <p:cNvSpPr txBox="1"/>
          <p:nvPr/>
        </p:nvSpPr>
        <p:spPr>
          <a:xfrm>
            <a:off x="1340786" y="4833952"/>
            <a:ext cx="309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n-US" dirty="0"/>
              <a:t>1Mn€ for the Cloud Platform </a:t>
            </a: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CDDCA9AC-5A28-FF33-B3BE-63724AF7769D}"/>
              </a:ext>
            </a:extLst>
          </p:cNvPr>
          <p:cNvSpPr/>
          <p:nvPr/>
        </p:nvSpPr>
        <p:spPr>
          <a:xfrm>
            <a:off x="6705786" y="4782325"/>
            <a:ext cx="5365000" cy="1707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34ECEDC-E98C-CE0B-E229-2E5DE169E57B}"/>
              </a:ext>
            </a:extLst>
          </p:cNvPr>
          <p:cNvSpPr txBox="1"/>
          <p:nvPr/>
        </p:nvSpPr>
        <p:spPr>
          <a:xfrm>
            <a:off x="7361720" y="5326316"/>
            <a:ext cx="5093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n-US" dirty="0"/>
              <a:t>3 Data Engineers </a:t>
            </a:r>
          </a:p>
          <a:p>
            <a:r>
              <a:rPr lang="en-US" dirty="0"/>
              <a:t>(medium knowledge of the Azure data platform) 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54D30B08-B977-0C27-D378-E8EF04FCC254}"/>
              </a:ext>
            </a:extLst>
          </p:cNvPr>
          <p:cNvSpPr txBox="1"/>
          <p:nvPr/>
        </p:nvSpPr>
        <p:spPr>
          <a:xfrm>
            <a:off x="7389891" y="4741320"/>
            <a:ext cx="3878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n-US" dirty="0"/>
              <a:t>3 Data Architects (high knowledge of the Azure data platform) </a:t>
            </a:r>
          </a:p>
        </p:txBody>
      </p:sp>
      <p:grpSp>
        <p:nvGrpSpPr>
          <p:cNvPr id="80" name="Grupo 79">
            <a:extLst>
              <a:ext uri="{FF2B5EF4-FFF2-40B4-BE49-F238E27FC236}">
                <a16:creationId xmlns:a16="http://schemas.microsoft.com/office/drawing/2014/main" id="{E7F5C0E9-B9A3-EA72-BA8E-7241F0EFEB98}"/>
              </a:ext>
            </a:extLst>
          </p:cNvPr>
          <p:cNvGrpSpPr/>
          <p:nvPr/>
        </p:nvGrpSpPr>
        <p:grpSpPr>
          <a:xfrm>
            <a:off x="7389891" y="1489589"/>
            <a:ext cx="3526105" cy="372931"/>
            <a:chOff x="7389891" y="1489589"/>
            <a:chExt cx="3526105" cy="372931"/>
          </a:xfrm>
        </p:grpSpPr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7854FD27-F088-288C-6605-550A9EB01E2B}"/>
                </a:ext>
              </a:extLst>
            </p:cNvPr>
            <p:cNvSpPr txBox="1"/>
            <p:nvPr/>
          </p:nvSpPr>
          <p:spPr>
            <a:xfrm>
              <a:off x="7824004" y="1493188"/>
              <a:ext cx="3091992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dirty="0" err="1"/>
                <a:t>Expected</a:t>
              </a:r>
              <a:r>
                <a:rPr lang="es-ES" dirty="0"/>
                <a:t> Business </a:t>
              </a:r>
              <a:r>
                <a:rPr lang="es-ES" dirty="0" err="1"/>
                <a:t>Impact</a:t>
              </a:r>
              <a:endParaRPr lang="es-ES" dirty="0"/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77B2FB01-6DCF-FA39-6D05-300CB80153CA}"/>
                </a:ext>
              </a:extLst>
            </p:cNvPr>
            <p:cNvSpPr txBox="1"/>
            <p:nvPr/>
          </p:nvSpPr>
          <p:spPr>
            <a:xfrm>
              <a:off x="7389891" y="1489589"/>
              <a:ext cx="6355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/>
                <a:t>📊</a:t>
              </a:r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C87CA7E3-FA95-193E-7B12-E0764257C980}"/>
              </a:ext>
            </a:extLst>
          </p:cNvPr>
          <p:cNvGrpSpPr/>
          <p:nvPr/>
        </p:nvGrpSpPr>
        <p:grpSpPr>
          <a:xfrm>
            <a:off x="918073" y="4367733"/>
            <a:ext cx="2858400" cy="412065"/>
            <a:chOff x="918073" y="4367733"/>
            <a:chExt cx="2858400" cy="412065"/>
          </a:xfrm>
        </p:grpSpPr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095F0A04-B1FC-1E5D-4E60-5868113018F4}"/>
                </a:ext>
              </a:extLst>
            </p:cNvPr>
            <p:cNvSpPr txBox="1"/>
            <p:nvPr/>
          </p:nvSpPr>
          <p:spPr>
            <a:xfrm>
              <a:off x="1368959" y="4367733"/>
              <a:ext cx="240751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dirty="0" err="1"/>
                <a:t>Estimated</a:t>
              </a:r>
              <a:r>
                <a:rPr lang="es-ES" dirty="0"/>
                <a:t> </a:t>
              </a:r>
              <a:r>
                <a:rPr lang="es-ES" dirty="0" err="1"/>
                <a:t>Investment</a:t>
              </a:r>
              <a:endParaRPr lang="es-ES" dirty="0"/>
            </a:p>
          </p:txBody>
        </p: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7964F128-9D32-B81A-125C-F546337E94D5}"/>
                </a:ext>
              </a:extLst>
            </p:cNvPr>
            <p:cNvSpPr txBox="1"/>
            <p:nvPr/>
          </p:nvSpPr>
          <p:spPr>
            <a:xfrm>
              <a:off x="918073" y="4410466"/>
              <a:ext cx="4892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/>
                <a:t>💰</a:t>
              </a:r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146932EB-B528-DC24-479C-6F6A2A6E701E}"/>
              </a:ext>
            </a:extLst>
          </p:cNvPr>
          <p:cNvGrpSpPr/>
          <p:nvPr/>
        </p:nvGrpSpPr>
        <p:grpSpPr>
          <a:xfrm>
            <a:off x="7497076" y="4333928"/>
            <a:ext cx="2849137" cy="403137"/>
            <a:chOff x="7497076" y="4333928"/>
            <a:chExt cx="2849137" cy="403137"/>
          </a:xfrm>
        </p:grpSpPr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37C8E7AD-A261-D735-2ED2-F8244B5BEAEF}"/>
                </a:ext>
              </a:extLst>
            </p:cNvPr>
            <p:cNvSpPr txBox="1"/>
            <p:nvPr/>
          </p:nvSpPr>
          <p:spPr>
            <a:xfrm>
              <a:off x="7964425" y="4367733"/>
              <a:ext cx="2381788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b="1" dirty="0"/>
                <a:t>Core </a:t>
              </a:r>
              <a:r>
                <a:rPr lang="es-ES" b="1" dirty="0" err="1"/>
                <a:t>Team</a:t>
              </a:r>
              <a:r>
                <a:rPr lang="es-ES" b="1" dirty="0"/>
                <a:t> </a:t>
              </a:r>
              <a:r>
                <a:rPr lang="es-ES" b="1" dirty="0" err="1"/>
                <a:t>Structure</a:t>
              </a:r>
              <a:endParaRPr lang="es-ES" dirty="0"/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38CD770E-9B56-7893-E453-755EE82EE67B}"/>
                </a:ext>
              </a:extLst>
            </p:cNvPr>
            <p:cNvSpPr txBox="1"/>
            <p:nvPr/>
          </p:nvSpPr>
          <p:spPr>
            <a:xfrm>
              <a:off x="7497076" y="4333928"/>
              <a:ext cx="5074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/>
                <a:t>👥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EF97ACD1-825E-47FD-7ADE-6198A22EC0C5}"/>
              </a:ext>
            </a:extLst>
          </p:cNvPr>
          <p:cNvGrpSpPr/>
          <p:nvPr/>
        </p:nvGrpSpPr>
        <p:grpSpPr>
          <a:xfrm>
            <a:off x="1068752" y="1551889"/>
            <a:ext cx="3299246" cy="393205"/>
            <a:chOff x="1068752" y="1551889"/>
            <a:chExt cx="3299246" cy="393205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E04F5459-F46D-EDAD-F0F1-B4209EA51AD3}"/>
                </a:ext>
              </a:extLst>
            </p:cNvPr>
            <p:cNvSpPr txBox="1"/>
            <p:nvPr/>
          </p:nvSpPr>
          <p:spPr>
            <a:xfrm>
              <a:off x="1493108" y="1575762"/>
              <a:ext cx="2874890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b="1" dirty="0" err="1"/>
                <a:t>Strategic</a:t>
              </a:r>
              <a:r>
                <a:rPr lang="es-ES" b="1" dirty="0"/>
                <a:t> Business </a:t>
              </a:r>
              <a:r>
                <a:rPr lang="es-ES" b="1" dirty="0" err="1"/>
                <a:t>Goals</a:t>
              </a:r>
              <a:endParaRPr lang="es-ES" dirty="0"/>
            </a:p>
          </p:txBody>
        </p: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C3E61B7D-9909-5174-DD89-B6BE6CF2D3E7}"/>
                </a:ext>
              </a:extLst>
            </p:cNvPr>
            <p:cNvSpPr txBox="1"/>
            <p:nvPr/>
          </p:nvSpPr>
          <p:spPr>
            <a:xfrm>
              <a:off x="1068752" y="1551889"/>
              <a:ext cx="5440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/>
                <a:t>💼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EE32BA19-B4F2-462F-A1BD-564273D9F6C3}"/>
              </a:ext>
            </a:extLst>
          </p:cNvPr>
          <p:cNvGrpSpPr/>
          <p:nvPr/>
        </p:nvGrpSpPr>
        <p:grpSpPr>
          <a:xfrm>
            <a:off x="4667232" y="3760843"/>
            <a:ext cx="2849136" cy="1168524"/>
            <a:chOff x="4667232" y="3760843"/>
            <a:chExt cx="2849136" cy="1168524"/>
          </a:xfrm>
        </p:grpSpPr>
        <p:pic>
          <p:nvPicPr>
            <p:cNvPr id="68" name="Imagen 67">
              <a:extLst>
                <a:ext uri="{FF2B5EF4-FFF2-40B4-BE49-F238E27FC236}">
                  <a16:creationId xmlns:a16="http://schemas.microsoft.com/office/drawing/2014/main" id="{E0909DE7-15E4-8149-5F49-9E9F0BB63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32" y="4100671"/>
              <a:ext cx="2849136" cy="828696"/>
            </a:xfrm>
            <a:prstGeom prst="rect">
              <a:avLst/>
            </a:prstGeom>
          </p:spPr>
        </p:pic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C1E9E262-EC97-772A-7D13-E2394265B361}"/>
                </a:ext>
              </a:extLst>
            </p:cNvPr>
            <p:cNvSpPr txBox="1"/>
            <p:nvPr/>
          </p:nvSpPr>
          <p:spPr>
            <a:xfrm>
              <a:off x="5111465" y="3760843"/>
              <a:ext cx="1576122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b="1" dirty="0"/>
                <a:t>Next </a:t>
              </a:r>
              <a:r>
                <a:rPr lang="es-ES" b="1" dirty="0" err="1"/>
                <a:t>level</a:t>
              </a:r>
              <a:endParaRPr lang="es-ES"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0ADF0191-3B31-6202-FD15-626ED111D7E5}"/>
              </a:ext>
            </a:extLst>
          </p:cNvPr>
          <p:cNvSpPr txBox="1"/>
          <p:nvPr/>
        </p:nvSpPr>
        <p:spPr>
          <a:xfrm>
            <a:off x="9581770" y="6667631"/>
            <a:ext cx="261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Data Architect Assesment - Rosa Mestres | June 2025</a:t>
            </a:r>
          </a:p>
        </p:txBody>
      </p:sp>
    </p:spTree>
    <p:extLst>
      <p:ext uri="{BB962C8B-B14F-4D97-AF65-F5344CB8AC3E}">
        <p14:creationId xmlns:p14="http://schemas.microsoft.com/office/powerpoint/2010/main" val="206341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6" grpId="0"/>
      <p:bldP spid="27" grpId="0"/>
      <p:bldP spid="40" grpId="0"/>
      <p:bldP spid="43" grpId="0"/>
      <p:bldP spid="44" grpId="0"/>
      <p:bldP spid="45" grpId="0"/>
      <p:bldP spid="46" grpId="0"/>
      <p:bldP spid="51" grpId="0"/>
      <p:bldP spid="52" grpId="0"/>
      <p:bldP spid="60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DA6B5-938B-AAF6-48F7-FDB66A4EA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D76D41B-90A1-F0D2-8D60-4F1F8FBB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n-US" dirty="0"/>
              <a:t>Data-Driven Platform to Accelerate AI-Powered Sales Intelligence</a:t>
            </a:r>
            <a:br>
              <a:rPr lang="es-ES" dirty="0"/>
            </a:br>
            <a:endParaRPr lang="es-ES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6096732-6548-4D88-CA91-0F1CA7AEE6F7}"/>
              </a:ext>
            </a:extLst>
          </p:cNvPr>
          <p:cNvCxnSpPr>
            <a:cxnSpLocks/>
          </p:cNvCxnSpPr>
          <p:nvPr/>
        </p:nvCxnSpPr>
        <p:spPr>
          <a:xfrm>
            <a:off x="279873" y="452487"/>
            <a:ext cx="0" cy="10180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EFA89A4-4CF8-D3AF-085D-BECB1623644A}"/>
              </a:ext>
            </a:extLst>
          </p:cNvPr>
          <p:cNvSpPr txBox="1"/>
          <p:nvPr/>
        </p:nvSpPr>
        <p:spPr>
          <a:xfrm>
            <a:off x="628492" y="3475892"/>
            <a:ext cx="328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Apply process automation</a:t>
            </a:r>
            <a:endParaRPr lang="es-E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CC4FCCA-F060-36BE-F6C5-1BD92E56A4E6}"/>
              </a:ext>
            </a:extLst>
          </p:cNvPr>
          <p:cNvSpPr txBox="1"/>
          <p:nvPr/>
        </p:nvSpPr>
        <p:spPr>
          <a:xfrm>
            <a:off x="623211" y="2687074"/>
            <a:ext cx="535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Technical excellence to increase business margin</a:t>
            </a:r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AA5CAD7-72E6-CC94-099B-85CBDB9AA489}"/>
              </a:ext>
            </a:extLst>
          </p:cNvPr>
          <p:cNvSpPr txBox="1"/>
          <p:nvPr/>
        </p:nvSpPr>
        <p:spPr>
          <a:xfrm>
            <a:off x="628491" y="3145681"/>
            <a:ext cx="360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 err="1"/>
              <a:t>Best</a:t>
            </a:r>
            <a:r>
              <a:rPr lang="es-ES" dirty="0"/>
              <a:t> in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levels</a:t>
            </a:r>
            <a:endParaRPr lang="es-ES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E147A61-AB08-A009-1C0D-8486D35F44A5}"/>
              </a:ext>
            </a:extLst>
          </p:cNvPr>
          <p:cNvSpPr txBox="1"/>
          <p:nvPr/>
        </p:nvSpPr>
        <p:spPr>
          <a:xfrm>
            <a:off x="623211" y="2268549"/>
            <a:ext cx="398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 err="1"/>
              <a:t>Grow</a:t>
            </a:r>
            <a:r>
              <a:rPr lang="es-ES" dirty="0"/>
              <a:t> top-line </a:t>
            </a:r>
            <a:r>
              <a:rPr lang="es-ES" dirty="0" err="1"/>
              <a:t>above</a:t>
            </a:r>
            <a:r>
              <a:rPr lang="es-ES" dirty="0"/>
              <a:t> </a:t>
            </a:r>
            <a:r>
              <a:rPr lang="es-ES" dirty="0" err="1"/>
              <a:t>market</a:t>
            </a:r>
            <a:endParaRPr lang="es-ES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FF80199-B544-D746-840A-5E5C472C876F}"/>
              </a:ext>
            </a:extLst>
          </p:cNvPr>
          <p:cNvSpPr txBox="1"/>
          <p:nvPr/>
        </p:nvSpPr>
        <p:spPr>
          <a:xfrm>
            <a:off x="7147875" y="2660497"/>
            <a:ext cx="509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30% reduction in data operation costs</a:t>
            </a:r>
            <a:endParaRPr lang="es-ES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5327D8C-DD37-EBC6-ADA8-3E8D6792CB88}"/>
              </a:ext>
            </a:extLst>
          </p:cNvPr>
          <p:cNvSpPr txBox="1"/>
          <p:nvPr/>
        </p:nvSpPr>
        <p:spPr>
          <a:xfrm>
            <a:off x="7147875" y="3346120"/>
            <a:ext cx="447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Enablement of AI models for sales and churn prediction</a:t>
            </a:r>
            <a:endParaRPr lang="es-ES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EAA2245-7DFE-FCFB-6915-FE66FF70ADFF}"/>
              </a:ext>
            </a:extLst>
          </p:cNvPr>
          <p:cNvSpPr txBox="1"/>
          <p:nvPr/>
        </p:nvSpPr>
        <p:spPr>
          <a:xfrm>
            <a:off x="7147875" y="2194130"/>
            <a:ext cx="428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+ </a:t>
            </a:r>
            <a:r>
              <a:rPr lang="en-US" dirty="0"/>
              <a:t>20% efficiency in strategic reporting</a:t>
            </a:r>
            <a:endParaRPr lang="es-ES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C6E5B00-0AF8-A570-644A-9ACFE640B0A7}"/>
              </a:ext>
            </a:extLst>
          </p:cNvPr>
          <p:cNvSpPr txBox="1"/>
          <p:nvPr/>
        </p:nvSpPr>
        <p:spPr>
          <a:xfrm>
            <a:off x="7147875" y="3024079"/>
            <a:ext cx="509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Time-to-insight reduced from days to minutes</a:t>
            </a:r>
            <a:endParaRPr lang="es-ES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AAED2AA5-31F1-8BD9-B33A-A5E768CDFE66}"/>
              </a:ext>
            </a:extLst>
          </p:cNvPr>
          <p:cNvSpPr txBox="1"/>
          <p:nvPr/>
        </p:nvSpPr>
        <p:spPr>
          <a:xfrm>
            <a:off x="623211" y="5472771"/>
            <a:ext cx="3728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2Mn€ for External Development / Consultancy 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D88C2F87-5783-6D56-BF54-E0612232CB7C}"/>
              </a:ext>
            </a:extLst>
          </p:cNvPr>
          <p:cNvSpPr txBox="1"/>
          <p:nvPr/>
        </p:nvSpPr>
        <p:spPr>
          <a:xfrm>
            <a:off x="623211" y="4793645"/>
            <a:ext cx="387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1Mn€ for the Cloud Platform 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8E369AFD-8A1F-96DF-0063-08F4EC5CB4AA}"/>
              </a:ext>
            </a:extLst>
          </p:cNvPr>
          <p:cNvSpPr txBox="1"/>
          <p:nvPr/>
        </p:nvSpPr>
        <p:spPr>
          <a:xfrm>
            <a:off x="7203489" y="5323157"/>
            <a:ext cx="5093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3 Data Engineers </a:t>
            </a:r>
          </a:p>
          <a:p>
            <a:r>
              <a:rPr lang="en-US" dirty="0"/>
              <a:t>(medium knowledge of the Azure data platform) 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5FF70068-9267-515D-0794-017BD2C03BFB}"/>
              </a:ext>
            </a:extLst>
          </p:cNvPr>
          <p:cNvSpPr txBox="1"/>
          <p:nvPr/>
        </p:nvSpPr>
        <p:spPr>
          <a:xfrm>
            <a:off x="7201554" y="4745594"/>
            <a:ext cx="3878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3 Data Architects (high knowledge of the Azure data platform) 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FED409AF-4F21-F162-6FE6-30C797C2E0FA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grpSp>
        <p:nvGrpSpPr>
          <p:cNvPr id="80" name="Grupo 79">
            <a:extLst>
              <a:ext uri="{FF2B5EF4-FFF2-40B4-BE49-F238E27FC236}">
                <a16:creationId xmlns:a16="http://schemas.microsoft.com/office/drawing/2014/main" id="{AB1B857C-2A8D-C9B8-BA10-CAFF7A56B01E}"/>
              </a:ext>
            </a:extLst>
          </p:cNvPr>
          <p:cNvGrpSpPr/>
          <p:nvPr/>
        </p:nvGrpSpPr>
        <p:grpSpPr>
          <a:xfrm>
            <a:off x="7377719" y="1485104"/>
            <a:ext cx="3526105" cy="372931"/>
            <a:chOff x="7389891" y="1489589"/>
            <a:chExt cx="3526105" cy="372931"/>
          </a:xfrm>
        </p:grpSpPr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949F0FBE-53B7-F592-AF6D-80FFB49B1625}"/>
                </a:ext>
              </a:extLst>
            </p:cNvPr>
            <p:cNvSpPr txBox="1"/>
            <p:nvPr/>
          </p:nvSpPr>
          <p:spPr>
            <a:xfrm>
              <a:off x="7824004" y="1493188"/>
              <a:ext cx="3091992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dirty="0" err="1"/>
                <a:t>Expected</a:t>
              </a:r>
              <a:r>
                <a:rPr lang="es-ES" dirty="0"/>
                <a:t> Business </a:t>
              </a:r>
              <a:r>
                <a:rPr lang="es-ES" dirty="0" err="1"/>
                <a:t>Impact</a:t>
              </a:r>
              <a:endParaRPr lang="es-ES" dirty="0"/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A9B1E132-410D-1690-BF4E-5F9785BDA0BD}"/>
                </a:ext>
              </a:extLst>
            </p:cNvPr>
            <p:cNvSpPr txBox="1"/>
            <p:nvPr/>
          </p:nvSpPr>
          <p:spPr>
            <a:xfrm>
              <a:off x="7389891" y="1489589"/>
              <a:ext cx="6355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/>
                <a:t>📊</a:t>
              </a:r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F618F537-D4F6-3AF2-FF8C-18A0F2724988}"/>
              </a:ext>
            </a:extLst>
          </p:cNvPr>
          <p:cNvGrpSpPr/>
          <p:nvPr/>
        </p:nvGrpSpPr>
        <p:grpSpPr>
          <a:xfrm>
            <a:off x="918073" y="4367733"/>
            <a:ext cx="2858400" cy="412065"/>
            <a:chOff x="918073" y="4367733"/>
            <a:chExt cx="2858400" cy="412065"/>
          </a:xfrm>
        </p:grpSpPr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03218EFB-CA13-65C3-3AAE-EC97D918973A}"/>
                </a:ext>
              </a:extLst>
            </p:cNvPr>
            <p:cNvSpPr txBox="1"/>
            <p:nvPr/>
          </p:nvSpPr>
          <p:spPr>
            <a:xfrm>
              <a:off x="1368959" y="4367733"/>
              <a:ext cx="240751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dirty="0" err="1"/>
                <a:t>Estimated</a:t>
              </a:r>
              <a:r>
                <a:rPr lang="es-ES" dirty="0"/>
                <a:t> </a:t>
              </a:r>
              <a:r>
                <a:rPr lang="es-ES" dirty="0" err="1"/>
                <a:t>Investment</a:t>
              </a:r>
              <a:endParaRPr lang="es-ES" dirty="0"/>
            </a:p>
          </p:txBody>
        </p: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BD64A20E-F2E9-795D-BA33-CCBA47A077F8}"/>
                </a:ext>
              </a:extLst>
            </p:cNvPr>
            <p:cNvSpPr txBox="1"/>
            <p:nvPr/>
          </p:nvSpPr>
          <p:spPr>
            <a:xfrm>
              <a:off x="918073" y="4410466"/>
              <a:ext cx="4892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/>
                <a:t>💰</a:t>
              </a:r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4AEB18EE-93FB-D42E-CF18-0BCA30DD9F8B}"/>
              </a:ext>
            </a:extLst>
          </p:cNvPr>
          <p:cNvGrpSpPr/>
          <p:nvPr/>
        </p:nvGrpSpPr>
        <p:grpSpPr>
          <a:xfrm>
            <a:off x="7377719" y="4321950"/>
            <a:ext cx="2849137" cy="403137"/>
            <a:chOff x="7497076" y="4333928"/>
            <a:chExt cx="2849137" cy="403137"/>
          </a:xfrm>
        </p:grpSpPr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F7286773-FF16-6AD8-1446-0C6F55745BCD}"/>
                </a:ext>
              </a:extLst>
            </p:cNvPr>
            <p:cNvSpPr txBox="1"/>
            <p:nvPr/>
          </p:nvSpPr>
          <p:spPr>
            <a:xfrm>
              <a:off x="7964425" y="4367733"/>
              <a:ext cx="2381788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b="1" dirty="0"/>
                <a:t>Core </a:t>
              </a:r>
              <a:r>
                <a:rPr lang="es-ES" b="1" dirty="0" err="1"/>
                <a:t>Team</a:t>
              </a:r>
              <a:r>
                <a:rPr lang="es-ES" b="1" dirty="0"/>
                <a:t> </a:t>
              </a:r>
              <a:r>
                <a:rPr lang="es-ES" b="1" dirty="0" err="1"/>
                <a:t>Structure</a:t>
              </a:r>
              <a:endParaRPr lang="es-ES" dirty="0"/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FCC247B7-3FBB-F435-D28B-93D27CB3C198}"/>
                </a:ext>
              </a:extLst>
            </p:cNvPr>
            <p:cNvSpPr txBox="1"/>
            <p:nvPr/>
          </p:nvSpPr>
          <p:spPr>
            <a:xfrm>
              <a:off x="7497076" y="4333928"/>
              <a:ext cx="5074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/>
                <a:t>👥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65CD6E65-69B9-FA09-F402-2C99D16921E0}"/>
              </a:ext>
            </a:extLst>
          </p:cNvPr>
          <p:cNvGrpSpPr/>
          <p:nvPr/>
        </p:nvGrpSpPr>
        <p:grpSpPr>
          <a:xfrm>
            <a:off x="912804" y="1563203"/>
            <a:ext cx="3299246" cy="393205"/>
            <a:chOff x="1068752" y="1551889"/>
            <a:chExt cx="3299246" cy="393205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E5CB0164-3DB3-0791-1C64-4256DC8A4CAB}"/>
                </a:ext>
              </a:extLst>
            </p:cNvPr>
            <p:cNvSpPr txBox="1"/>
            <p:nvPr/>
          </p:nvSpPr>
          <p:spPr>
            <a:xfrm>
              <a:off x="1493108" y="1575762"/>
              <a:ext cx="2874890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b="1" dirty="0" err="1"/>
                <a:t>Strategic</a:t>
              </a:r>
              <a:r>
                <a:rPr lang="es-ES" b="1" dirty="0"/>
                <a:t> Business </a:t>
              </a:r>
              <a:r>
                <a:rPr lang="es-ES" b="1" dirty="0" err="1"/>
                <a:t>Goals</a:t>
              </a:r>
              <a:endParaRPr lang="es-ES" dirty="0"/>
            </a:p>
          </p:txBody>
        </p: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8824E78B-A4B2-2680-8144-2CD70A752DB8}"/>
                </a:ext>
              </a:extLst>
            </p:cNvPr>
            <p:cNvSpPr txBox="1"/>
            <p:nvPr/>
          </p:nvSpPr>
          <p:spPr>
            <a:xfrm>
              <a:off x="1068752" y="1551889"/>
              <a:ext cx="5440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/>
                <a:t>💼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6D040AD3-506A-F08C-CCDB-A755962BC2DB}"/>
              </a:ext>
            </a:extLst>
          </p:cNvPr>
          <p:cNvGrpSpPr/>
          <p:nvPr/>
        </p:nvGrpSpPr>
        <p:grpSpPr>
          <a:xfrm>
            <a:off x="4667232" y="3760843"/>
            <a:ext cx="2849136" cy="1168524"/>
            <a:chOff x="4667232" y="3760843"/>
            <a:chExt cx="2849136" cy="1168524"/>
          </a:xfrm>
        </p:grpSpPr>
        <p:pic>
          <p:nvPicPr>
            <p:cNvPr id="68" name="Imagen 67">
              <a:extLst>
                <a:ext uri="{FF2B5EF4-FFF2-40B4-BE49-F238E27FC236}">
                  <a16:creationId xmlns:a16="http://schemas.microsoft.com/office/drawing/2014/main" id="{7259B46F-82A1-F673-36B9-3562D149C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32" y="4100671"/>
              <a:ext cx="2849136" cy="828696"/>
            </a:xfrm>
            <a:prstGeom prst="rect">
              <a:avLst/>
            </a:prstGeom>
          </p:spPr>
        </p:pic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334EB17C-D30C-6B57-7290-5746D9A7A2C0}"/>
                </a:ext>
              </a:extLst>
            </p:cNvPr>
            <p:cNvSpPr txBox="1"/>
            <p:nvPr/>
          </p:nvSpPr>
          <p:spPr>
            <a:xfrm>
              <a:off x="5111465" y="3760843"/>
              <a:ext cx="1576122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b="1" dirty="0"/>
                <a:t>Next </a:t>
              </a:r>
              <a:r>
                <a:rPr lang="es-ES" b="1" dirty="0" err="1"/>
                <a:t>level</a:t>
              </a:r>
              <a:endParaRPr lang="es-ES" dirty="0"/>
            </a:p>
          </p:txBody>
        </p:sp>
      </p:grp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2424065-64FE-C796-2B22-F5BE156D822C}"/>
              </a:ext>
            </a:extLst>
          </p:cNvPr>
          <p:cNvCxnSpPr/>
          <p:nvPr/>
        </p:nvCxnSpPr>
        <p:spPr>
          <a:xfrm>
            <a:off x="6096000" y="1216152"/>
            <a:ext cx="0" cy="23219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24A8147-E7B6-2B8D-D5A7-3C9599CBB9DA}"/>
              </a:ext>
            </a:extLst>
          </p:cNvPr>
          <p:cNvCxnSpPr>
            <a:cxnSpLocks/>
          </p:cNvCxnSpPr>
          <p:nvPr/>
        </p:nvCxnSpPr>
        <p:spPr>
          <a:xfrm>
            <a:off x="6105144" y="4973339"/>
            <a:ext cx="0" cy="1765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F0AF45C-3D95-A8E2-DE45-50303D77DB1A}"/>
              </a:ext>
            </a:extLst>
          </p:cNvPr>
          <p:cNvCxnSpPr/>
          <p:nvPr/>
        </p:nvCxnSpPr>
        <p:spPr>
          <a:xfrm>
            <a:off x="749808" y="4100671"/>
            <a:ext cx="4014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523DA21-1F7A-CEA7-4E98-A295DF3F366C}"/>
              </a:ext>
            </a:extLst>
          </p:cNvPr>
          <p:cNvCxnSpPr>
            <a:cxnSpLocks/>
          </p:cNvCxnSpPr>
          <p:nvPr/>
        </p:nvCxnSpPr>
        <p:spPr>
          <a:xfrm>
            <a:off x="7224005" y="4130175"/>
            <a:ext cx="46723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88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6" grpId="0"/>
      <p:bldP spid="27" grpId="0"/>
      <p:bldP spid="40" grpId="0"/>
      <p:bldP spid="43" grpId="0"/>
      <p:bldP spid="44" grpId="0"/>
      <p:bldP spid="45" grpId="0"/>
      <p:bldP spid="46" grpId="0"/>
      <p:bldP spid="51" grpId="0"/>
      <p:bldP spid="52" grpId="0"/>
      <p:bldP spid="60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667D7-30D4-8279-5988-9FAC16C60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C4A6217E-6EEA-ED08-38CF-2F63540AF3D6}"/>
              </a:ext>
            </a:extLst>
          </p:cNvPr>
          <p:cNvSpPr/>
          <p:nvPr/>
        </p:nvSpPr>
        <p:spPr>
          <a:xfrm>
            <a:off x="4696070" y="3264408"/>
            <a:ext cx="2407515" cy="2404516"/>
          </a:xfrm>
          <a:prstGeom prst="flowChartConnector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974B3FA-A4E7-6418-638E-DBF7AD86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n-US" dirty="0"/>
              <a:t>Data-Driven Platform to Accelerate AI-Powered Sales Intelligence</a:t>
            </a: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1A705726-B010-AA36-C3EC-8808672D5E35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pic>
        <p:nvPicPr>
          <p:cNvPr id="5" name="Imagen 4" descr="Imagen que contiene Logotipo&#10;&#10;El contenido generado por IA puede ser incorrecto.">
            <a:extLst>
              <a:ext uri="{FF2B5EF4-FFF2-40B4-BE49-F238E27FC236}">
                <a16:creationId xmlns:a16="http://schemas.microsoft.com/office/drawing/2014/main" id="{EA8D9324-A01F-AF37-FEB7-181D7CB8A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626" y="3951245"/>
            <a:ext cx="1080169" cy="918442"/>
          </a:xfrm>
          <a:prstGeom prst="rect">
            <a:avLst/>
          </a:prstGeom>
        </p:spPr>
      </p:pic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7790D6C6-43E2-3484-0CFA-16A8C71C2EAE}"/>
              </a:ext>
            </a:extLst>
          </p:cNvPr>
          <p:cNvSpPr/>
          <p:nvPr/>
        </p:nvSpPr>
        <p:spPr>
          <a:xfrm>
            <a:off x="5083014" y="3591155"/>
            <a:ext cx="1633626" cy="1706211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extBox 38">
            <a:extLst>
              <a:ext uri="{FF2B5EF4-FFF2-40B4-BE49-F238E27FC236}">
                <a16:creationId xmlns:a16="http://schemas.microsoft.com/office/drawing/2014/main" id="{C1DC355E-C67F-AFAB-02AF-A5F954D46787}"/>
              </a:ext>
            </a:extLst>
          </p:cNvPr>
          <p:cNvSpPr txBox="1"/>
          <p:nvPr/>
        </p:nvSpPr>
        <p:spPr>
          <a:xfrm>
            <a:off x="7722934" y="4394270"/>
            <a:ext cx="3680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04 Core Team Structure</a:t>
            </a:r>
          </a:p>
        </p:txBody>
      </p:sp>
      <p:sp>
        <p:nvSpPr>
          <p:cNvPr id="24" name="TextBox 38">
            <a:extLst>
              <a:ext uri="{FF2B5EF4-FFF2-40B4-BE49-F238E27FC236}">
                <a16:creationId xmlns:a16="http://schemas.microsoft.com/office/drawing/2014/main" id="{7D9619D9-7844-A698-0582-26123ACC8E65}"/>
              </a:ext>
            </a:extLst>
          </p:cNvPr>
          <p:cNvSpPr txBox="1"/>
          <p:nvPr/>
        </p:nvSpPr>
        <p:spPr>
          <a:xfrm>
            <a:off x="7511304" y="1626539"/>
            <a:ext cx="4680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02 Expected Business Impact</a:t>
            </a:r>
          </a:p>
        </p:txBody>
      </p:sp>
      <p:sp>
        <p:nvSpPr>
          <p:cNvPr id="25" name="TextBox 38">
            <a:extLst>
              <a:ext uri="{FF2B5EF4-FFF2-40B4-BE49-F238E27FC236}">
                <a16:creationId xmlns:a16="http://schemas.microsoft.com/office/drawing/2014/main" id="{643F4867-D63B-2605-48A0-600B2BF4ECE5}"/>
              </a:ext>
            </a:extLst>
          </p:cNvPr>
          <p:cNvSpPr txBox="1"/>
          <p:nvPr/>
        </p:nvSpPr>
        <p:spPr>
          <a:xfrm>
            <a:off x="671548" y="4220120"/>
            <a:ext cx="3680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03 Estimated investiment</a:t>
            </a:r>
          </a:p>
        </p:txBody>
      </p:sp>
      <p:sp>
        <p:nvSpPr>
          <p:cNvPr id="28" name="TextBox 38">
            <a:extLst>
              <a:ext uri="{FF2B5EF4-FFF2-40B4-BE49-F238E27FC236}">
                <a16:creationId xmlns:a16="http://schemas.microsoft.com/office/drawing/2014/main" id="{E4672546-3333-8A7F-2842-834C590C87F3}"/>
              </a:ext>
            </a:extLst>
          </p:cNvPr>
          <p:cNvSpPr txBox="1"/>
          <p:nvPr/>
        </p:nvSpPr>
        <p:spPr>
          <a:xfrm>
            <a:off x="611405" y="1685163"/>
            <a:ext cx="4563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01 Strategic Business Target</a:t>
            </a:r>
          </a:p>
        </p:txBody>
      </p:sp>
      <p:sp>
        <p:nvSpPr>
          <p:cNvPr id="31" name="TextBox 38">
            <a:extLst>
              <a:ext uri="{FF2B5EF4-FFF2-40B4-BE49-F238E27FC236}">
                <a16:creationId xmlns:a16="http://schemas.microsoft.com/office/drawing/2014/main" id="{D3B21379-4F69-1BA9-C227-2C458B67C0DD}"/>
              </a:ext>
            </a:extLst>
          </p:cNvPr>
          <p:cNvSpPr txBox="1"/>
          <p:nvPr/>
        </p:nvSpPr>
        <p:spPr>
          <a:xfrm>
            <a:off x="570437" y="2449125"/>
            <a:ext cx="360288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Grow top-line above market</a:t>
            </a:r>
          </a:p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Technical excellence to increase business margin</a:t>
            </a:r>
          </a:p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Best in class service levels</a:t>
            </a:r>
          </a:p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Apply process automation</a:t>
            </a:r>
          </a:p>
          <a:p>
            <a:endParaRPr lang="en-US" sz="1200" dirty="0"/>
          </a:p>
        </p:txBody>
      </p:sp>
      <p:sp>
        <p:nvSpPr>
          <p:cNvPr id="32" name="TextBox 38">
            <a:extLst>
              <a:ext uri="{FF2B5EF4-FFF2-40B4-BE49-F238E27FC236}">
                <a16:creationId xmlns:a16="http://schemas.microsoft.com/office/drawing/2014/main" id="{D414FC3E-6838-CE93-28BD-B65A347E6C39}"/>
              </a:ext>
            </a:extLst>
          </p:cNvPr>
          <p:cNvSpPr txBox="1"/>
          <p:nvPr/>
        </p:nvSpPr>
        <p:spPr>
          <a:xfrm>
            <a:off x="7497885" y="2369537"/>
            <a:ext cx="360288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+ </a:t>
            </a:r>
            <a:r>
              <a:rPr lang="en-US" sz="1200" dirty="0"/>
              <a:t>20% efficiency in strategic reporting</a:t>
            </a: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30% reduction in data operation costs</a:t>
            </a: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Time-to-insight reduced</a:t>
            </a:r>
            <a:endParaRPr lang="es-ES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Enablement of AI models for sales and churn prediction</a:t>
            </a:r>
            <a:endParaRPr lang="es-ES" sz="1200" dirty="0"/>
          </a:p>
          <a:p>
            <a:endParaRPr lang="en-US" sz="1200" dirty="0"/>
          </a:p>
        </p:txBody>
      </p:sp>
      <p:sp>
        <p:nvSpPr>
          <p:cNvPr id="33" name="TextBox 38">
            <a:extLst>
              <a:ext uri="{FF2B5EF4-FFF2-40B4-BE49-F238E27FC236}">
                <a16:creationId xmlns:a16="http://schemas.microsoft.com/office/drawing/2014/main" id="{2E37D87C-DCA7-0DF3-2F2D-71B72197173C}"/>
              </a:ext>
            </a:extLst>
          </p:cNvPr>
          <p:cNvSpPr txBox="1"/>
          <p:nvPr/>
        </p:nvSpPr>
        <p:spPr>
          <a:xfrm>
            <a:off x="7722934" y="5270406"/>
            <a:ext cx="360288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3 Data Architects (high knowledge of the Azure data platform)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3 Data Engineers </a:t>
            </a:r>
          </a:p>
          <a:p>
            <a:r>
              <a:rPr lang="en-US" sz="1200" dirty="0"/>
              <a:t>(medium knowledge of the Azure data platform) </a:t>
            </a:r>
          </a:p>
          <a:p>
            <a:endParaRPr lang="en-US" sz="1200" dirty="0"/>
          </a:p>
        </p:txBody>
      </p:sp>
      <p:sp>
        <p:nvSpPr>
          <p:cNvPr id="34" name="TextBox 38">
            <a:extLst>
              <a:ext uri="{FF2B5EF4-FFF2-40B4-BE49-F238E27FC236}">
                <a16:creationId xmlns:a16="http://schemas.microsoft.com/office/drawing/2014/main" id="{BAEB41B2-967D-8C27-3480-2DCA93F91CD3}"/>
              </a:ext>
            </a:extLst>
          </p:cNvPr>
          <p:cNvSpPr txBox="1"/>
          <p:nvPr/>
        </p:nvSpPr>
        <p:spPr>
          <a:xfrm>
            <a:off x="612836" y="5247803"/>
            <a:ext cx="360288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1Mn€ for the Cloud Platform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2Mn€ for External Development / Consultancy </a:t>
            </a:r>
          </a:p>
          <a:p>
            <a:r>
              <a:rPr lang="en-US" sz="1200" dirty="0"/>
              <a:t> </a:t>
            </a:r>
          </a:p>
          <a:p>
            <a:endParaRPr lang="en-US" sz="1200" dirty="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F3FA0598-A440-6A43-74B5-D5942D9BB041}"/>
              </a:ext>
            </a:extLst>
          </p:cNvPr>
          <p:cNvGrpSpPr/>
          <p:nvPr/>
        </p:nvGrpSpPr>
        <p:grpSpPr>
          <a:xfrm>
            <a:off x="4342751" y="5174634"/>
            <a:ext cx="795013" cy="841063"/>
            <a:chOff x="5393421" y="1995665"/>
            <a:chExt cx="795013" cy="841063"/>
          </a:xfrm>
        </p:grpSpPr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77779100-B024-6C5E-17DD-50B30C2CE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6801" y="1995665"/>
              <a:ext cx="771633" cy="695422"/>
            </a:xfrm>
            <a:prstGeom prst="rect">
              <a:avLst/>
            </a:prstGeom>
          </p:spPr>
        </p:pic>
        <p:sp>
          <p:nvSpPr>
            <p:cNvPr id="41" name="Diagrama de flujo: conector 40">
              <a:extLst>
                <a:ext uri="{FF2B5EF4-FFF2-40B4-BE49-F238E27FC236}">
                  <a16:creationId xmlns:a16="http://schemas.microsoft.com/office/drawing/2014/main" id="{E6AE6243-0B84-6D31-A4F7-ECF996C6D633}"/>
                </a:ext>
              </a:extLst>
            </p:cNvPr>
            <p:cNvSpPr/>
            <p:nvPr/>
          </p:nvSpPr>
          <p:spPr>
            <a:xfrm>
              <a:off x="5393421" y="1995665"/>
              <a:ext cx="795013" cy="841063"/>
            </a:xfrm>
            <a:prstGeom prst="flowChartConnector">
              <a:avLst/>
            </a:pr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76102"/>
                        <a:gd name="connsiteY0" fmla="*/ 374904 h 749808"/>
                        <a:gd name="connsiteX1" fmla="*/ 338051 w 676102"/>
                        <a:gd name="connsiteY1" fmla="*/ 0 h 749808"/>
                        <a:gd name="connsiteX2" fmla="*/ 676102 w 676102"/>
                        <a:gd name="connsiteY2" fmla="*/ 374904 h 749808"/>
                        <a:gd name="connsiteX3" fmla="*/ 338051 w 676102"/>
                        <a:gd name="connsiteY3" fmla="*/ 749808 h 749808"/>
                        <a:gd name="connsiteX4" fmla="*/ 0 w 676102"/>
                        <a:gd name="connsiteY4" fmla="*/ 374904 h 749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76102" h="749808" extrusionOk="0">
                          <a:moveTo>
                            <a:pt x="0" y="374904"/>
                          </a:moveTo>
                          <a:cubicBezTo>
                            <a:pt x="-3401" y="165752"/>
                            <a:pt x="121880" y="11061"/>
                            <a:pt x="338051" y="0"/>
                          </a:cubicBezTo>
                          <a:cubicBezTo>
                            <a:pt x="554033" y="6165"/>
                            <a:pt x="615003" y="169793"/>
                            <a:pt x="676102" y="374904"/>
                          </a:cubicBezTo>
                          <a:cubicBezTo>
                            <a:pt x="637215" y="619934"/>
                            <a:pt x="518397" y="784930"/>
                            <a:pt x="338051" y="749808"/>
                          </a:cubicBezTo>
                          <a:cubicBezTo>
                            <a:pt x="140595" y="743923"/>
                            <a:pt x="4986" y="584340"/>
                            <a:pt x="0" y="37490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8D21FE96-60AB-D2D9-44C3-A2C2D1763450}"/>
              </a:ext>
            </a:extLst>
          </p:cNvPr>
          <p:cNvGrpSpPr/>
          <p:nvPr/>
        </p:nvGrpSpPr>
        <p:grpSpPr>
          <a:xfrm>
            <a:off x="4950121" y="5187747"/>
            <a:ext cx="397505" cy="369332"/>
            <a:chOff x="5083014" y="2610325"/>
            <a:chExt cx="569641" cy="568151"/>
          </a:xfrm>
        </p:grpSpPr>
        <p:sp>
          <p:nvSpPr>
            <p:cNvPr id="48" name="Diagrama de flujo: conector 47">
              <a:extLst>
                <a:ext uri="{FF2B5EF4-FFF2-40B4-BE49-F238E27FC236}">
                  <a16:creationId xmlns:a16="http://schemas.microsoft.com/office/drawing/2014/main" id="{71D69348-E3EE-3EB6-C7AB-A21434EF0962}"/>
                </a:ext>
              </a:extLst>
            </p:cNvPr>
            <p:cNvSpPr/>
            <p:nvPr/>
          </p:nvSpPr>
          <p:spPr>
            <a:xfrm>
              <a:off x="5224046" y="2740217"/>
              <a:ext cx="287576" cy="319707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Diagrama de flujo: conector 48">
              <a:extLst>
                <a:ext uri="{FF2B5EF4-FFF2-40B4-BE49-F238E27FC236}">
                  <a16:creationId xmlns:a16="http://schemas.microsoft.com/office/drawing/2014/main" id="{F903721D-5325-5E76-30CC-6E4687CDE8A9}"/>
                </a:ext>
              </a:extLst>
            </p:cNvPr>
            <p:cNvSpPr/>
            <p:nvPr/>
          </p:nvSpPr>
          <p:spPr>
            <a:xfrm>
              <a:off x="5083014" y="2610325"/>
              <a:ext cx="569641" cy="568151"/>
            </a:xfrm>
            <a:prstGeom prst="flowChartConnector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8" name="Diagrama de flujo: conector 57">
            <a:extLst>
              <a:ext uri="{FF2B5EF4-FFF2-40B4-BE49-F238E27FC236}">
                <a16:creationId xmlns:a16="http://schemas.microsoft.com/office/drawing/2014/main" id="{BAC2EED9-D77B-7D47-157F-5C95E6D3609E}"/>
              </a:ext>
            </a:extLst>
          </p:cNvPr>
          <p:cNvSpPr/>
          <p:nvPr/>
        </p:nvSpPr>
        <p:spPr>
          <a:xfrm>
            <a:off x="6593877" y="5187747"/>
            <a:ext cx="795013" cy="841063"/>
          </a:xfrm>
          <a:prstGeom prst="flowChartConnector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6102"/>
                      <a:gd name="connsiteY0" fmla="*/ 374904 h 749808"/>
                      <a:gd name="connsiteX1" fmla="*/ 338051 w 676102"/>
                      <a:gd name="connsiteY1" fmla="*/ 0 h 749808"/>
                      <a:gd name="connsiteX2" fmla="*/ 676102 w 676102"/>
                      <a:gd name="connsiteY2" fmla="*/ 374904 h 749808"/>
                      <a:gd name="connsiteX3" fmla="*/ 338051 w 676102"/>
                      <a:gd name="connsiteY3" fmla="*/ 749808 h 749808"/>
                      <a:gd name="connsiteX4" fmla="*/ 0 w 676102"/>
                      <a:gd name="connsiteY4" fmla="*/ 374904 h 749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6102" h="749808" extrusionOk="0">
                        <a:moveTo>
                          <a:pt x="0" y="374904"/>
                        </a:moveTo>
                        <a:cubicBezTo>
                          <a:pt x="-3401" y="165752"/>
                          <a:pt x="121880" y="11061"/>
                          <a:pt x="338051" y="0"/>
                        </a:cubicBezTo>
                        <a:cubicBezTo>
                          <a:pt x="554033" y="6165"/>
                          <a:pt x="615003" y="169793"/>
                          <a:pt x="676102" y="374904"/>
                        </a:cubicBezTo>
                        <a:cubicBezTo>
                          <a:pt x="637215" y="619934"/>
                          <a:pt x="518397" y="784930"/>
                          <a:pt x="338051" y="749808"/>
                        </a:cubicBezTo>
                        <a:cubicBezTo>
                          <a:pt x="140595" y="743923"/>
                          <a:pt x="4986" y="584340"/>
                          <a:pt x="0" y="3749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3CDF5583-D7DD-DE50-5EB1-6A44933E8C7D}"/>
              </a:ext>
            </a:extLst>
          </p:cNvPr>
          <p:cNvGrpSpPr/>
          <p:nvPr/>
        </p:nvGrpSpPr>
        <p:grpSpPr>
          <a:xfrm>
            <a:off x="6502926" y="5198632"/>
            <a:ext cx="397505" cy="369332"/>
            <a:chOff x="6496241" y="2414090"/>
            <a:chExt cx="397505" cy="369332"/>
          </a:xfrm>
        </p:grpSpPr>
        <p:sp>
          <p:nvSpPr>
            <p:cNvPr id="61" name="Diagrama de flujo: conector 60">
              <a:extLst>
                <a:ext uri="{FF2B5EF4-FFF2-40B4-BE49-F238E27FC236}">
                  <a16:creationId xmlns:a16="http://schemas.microsoft.com/office/drawing/2014/main" id="{9E06BFE8-2C04-80F2-F367-759029EE05CB}"/>
                </a:ext>
              </a:extLst>
            </p:cNvPr>
            <p:cNvSpPr/>
            <p:nvPr/>
          </p:nvSpPr>
          <p:spPr>
            <a:xfrm>
              <a:off x="6581531" y="2494841"/>
              <a:ext cx="200675" cy="207829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4" name="Diagrama de flujo: conector 63">
              <a:extLst>
                <a:ext uri="{FF2B5EF4-FFF2-40B4-BE49-F238E27FC236}">
                  <a16:creationId xmlns:a16="http://schemas.microsoft.com/office/drawing/2014/main" id="{EEF99FB1-FAF6-5B78-00CC-93924402A1F7}"/>
                </a:ext>
              </a:extLst>
            </p:cNvPr>
            <p:cNvSpPr/>
            <p:nvPr/>
          </p:nvSpPr>
          <p:spPr>
            <a:xfrm>
              <a:off x="6496241" y="2414090"/>
              <a:ext cx="397505" cy="369332"/>
            </a:xfrm>
            <a:prstGeom prst="flowChartConnector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73" name="Imagen 72">
            <a:extLst>
              <a:ext uri="{FF2B5EF4-FFF2-40B4-BE49-F238E27FC236}">
                <a16:creationId xmlns:a16="http://schemas.microsoft.com/office/drawing/2014/main" id="{BEC1932A-95CB-875C-77AE-84FA43929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650" y="2995505"/>
            <a:ext cx="643468" cy="617381"/>
          </a:xfrm>
          <a:prstGeom prst="rect">
            <a:avLst/>
          </a:prstGeom>
        </p:spPr>
      </p:pic>
      <p:grpSp>
        <p:nvGrpSpPr>
          <p:cNvPr id="92" name="Grupo 91">
            <a:extLst>
              <a:ext uri="{FF2B5EF4-FFF2-40B4-BE49-F238E27FC236}">
                <a16:creationId xmlns:a16="http://schemas.microsoft.com/office/drawing/2014/main" id="{285A6FDC-C6C4-78A1-9A0A-3D3AE81B9FA2}"/>
              </a:ext>
            </a:extLst>
          </p:cNvPr>
          <p:cNvGrpSpPr/>
          <p:nvPr/>
        </p:nvGrpSpPr>
        <p:grpSpPr>
          <a:xfrm>
            <a:off x="4282321" y="2947499"/>
            <a:ext cx="800693" cy="841063"/>
            <a:chOff x="4217956" y="2751699"/>
            <a:chExt cx="800693" cy="841063"/>
          </a:xfrm>
        </p:grpSpPr>
        <p:pic>
          <p:nvPicPr>
            <p:cNvPr id="69" name="Imagen 68">
              <a:extLst>
                <a:ext uri="{FF2B5EF4-FFF2-40B4-BE49-F238E27FC236}">
                  <a16:creationId xmlns:a16="http://schemas.microsoft.com/office/drawing/2014/main" id="{90856CF8-9CDC-F806-2DAA-191B7F7E1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7956" y="2839461"/>
              <a:ext cx="781159" cy="647790"/>
            </a:xfrm>
            <a:prstGeom prst="rect">
              <a:avLst/>
            </a:prstGeom>
          </p:spPr>
        </p:pic>
        <p:sp>
          <p:nvSpPr>
            <p:cNvPr id="84" name="Diagrama de flujo: conector 83">
              <a:extLst>
                <a:ext uri="{FF2B5EF4-FFF2-40B4-BE49-F238E27FC236}">
                  <a16:creationId xmlns:a16="http://schemas.microsoft.com/office/drawing/2014/main" id="{46FD6370-31BB-6F83-6134-30FA9A683884}"/>
                </a:ext>
              </a:extLst>
            </p:cNvPr>
            <p:cNvSpPr/>
            <p:nvPr/>
          </p:nvSpPr>
          <p:spPr>
            <a:xfrm>
              <a:off x="4223636" y="2751699"/>
              <a:ext cx="795013" cy="841063"/>
            </a:xfrm>
            <a:prstGeom prst="flowChartConnector">
              <a:avLst/>
            </a:pr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76102"/>
                        <a:gd name="connsiteY0" fmla="*/ 374904 h 749808"/>
                        <a:gd name="connsiteX1" fmla="*/ 338051 w 676102"/>
                        <a:gd name="connsiteY1" fmla="*/ 0 h 749808"/>
                        <a:gd name="connsiteX2" fmla="*/ 676102 w 676102"/>
                        <a:gd name="connsiteY2" fmla="*/ 374904 h 749808"/>
                        <a:gd name="connsiteX3" fmla="*/ 338051 w 676102"/>
                        <a:gd name="connsiteY3" fmla="*/ 749808 h 749808"/>
                        <a:gd name="connsiteX4" fmla="*/ 0 w 676102"/>
                        <a:gd name="connsiteY4" fmla="*/ 374904 h 749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76102" h="749808" extrusionOk="0">
                          <a:moveTo>
                            <a:pt x="0" y="374904"/>
                          </a:moveTo>
                          <a:cubicBezTo>
                            <a:pt x="-3401" y="165752"/>
                            <a:pt x="121880" y="11061"/>
                            <a:pt x="338051" y="0"/>
                          </a:cubicBezTo>
                          <a:cubicBezTo>
                            <a:pt x="554033" y="6165"/>
                            <a:pt x="615003" y="169793"/>
                            <a:pt x="676102" y="374904"/>
                          </a:cubicBezTo>
                          <a:cubicBezTo>
                            <a:pt x="637215" y="619934"/>
                            <a:pt x="518397" y="784930"/>
                            <a:pt x="338051" y="749808"/>
                          </a:cubicBezTo>
                          <a:cubicBezTo>
                            <a:pt x="140595" y="743923"/>
                            <a:pt x="4986" y="584340"/>
                            <a:pt x="0" y="37490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5" name="Diagrama de flujo: conector 84">
            <a:extLst>
              <a:ext uri="{FF2B5EF4-FFF2-40B4-BE49-F238E27FC236}">
                <a16:creationId xmlns:a16="http://schemas.microsoft.com/office/drawing/2014/main" id="{7418862D-1380-F572-2BCB-D2C65BE19F0F}"/>
              </a:ext>
            </a:extLst>
          </p:cNvPr>
          <p:cNvSpPr/>
          <p:nvPr/>
        </p:nvSpPr>
        <p:spPr>
          <a:xfrm>
            <a:off x="6593877" y="2892552"/>
            <a:ext cx="795013" cy="841063"/>
          </a:xfrm>
          <a:prstGeom prst="flowChartConnector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6102"/>
                      <a:gd name="connsiteY0" fmla="*/ 374904 h 749808"/>
                      <a:gd name="connsiteX1" fmla="*/ 338051 w 676102"/>
                      <a:gd name="connsiteY1" fmla="*/ 0 h 749808"/>
                      <a:gd name="connsiteX2" fmla="*/ 676102 w 676102"/>
                      <a:gd name="connsiteY2" fmla="*/ 374904 h 749808"/>
                      <a:gd name="connsiteX3" fmla="*/ 338051 w 676102"/>
                      <a:gd name="connsiteY3" fmla="*/ 749808 h 749808"/>
                      <a:gd name="connsiteX4" fmla="*/ 0 w 676102"/>
                      <a:gd name="connsiteY4" fmla="*/ 374904 h 749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6102" h="749808" extrusionOk="0">
                        <a:moveTo>
                          <a:pt x="0" y="374904"/>
                        </a:moveTo>
                        <a:cubicBezTo>
                          <a:pt x="-3401" y="165752"/>
                          <a:pt x="121880" y="11061"/>
                          <a:pt x="338051" y="0"/>
                        </a:cubicBezTo>
                        <a:cubicBezTo>
                          <a:pt x="554033" y="6165"/>
                          <a:pt x="615003" y="169793"/>
                          <a:pt x="676102" y="374904"/>
                        </a:cubicBezTo>
                        <a:cubicBezTo>
                          <a:pt x="637215" y="619934"/>
                          <a:pt x="518397" y="784930"/>
                          <a:pt x="338051" y="749808"/>
                        </a:cubicBezTo>
                        <a:cubicBezTo>
                          <a:pt x="140595" y="743923"/>
                          <a:pt x="4986" y="584340"/>
                          <a:pt x="0" y="3749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6" name="Grupo 85">
            <a:extLst>
              <a:ext uri="{FF2B5EF4-FFF2-40B4-BE49-F238E27FC236}">
                <a16:creationId xmlns:a16="http://schemas.microsoft.com/office/drawing/2014/main" id="{26283123-64A9-72DB-FBEA-050D0E018A88}"/>
              </a:ext>
            </a:extLst>
          </p:cNvPr>
          <p:cNvGrpSpPr/>
          <p:nvPr/>
        </p:nvGrpSpPr>
        <p:grpSpPr>
          <a:xfrm>
            <a:off x="4764391" y="3419230"/>
            <a:ext cx="397505" cy="369332"/>
            <a:chOff x="5083014" y="2610325"/>
            <a:chExt cx="569641" cy="568151"/>
          </a:xfrm>
        </p:grpSpPr>
        <p:sp>
          <p:nvSpPr>
            <p:cNvPr id="87" name="Diagrama de flujo: conector 86">
              <a:extLst>
                <a:ext uri="{FF2B5EF4-FFF2-40B4-BE49-F238E27FC236}">
                  <a16:creationId xmlns:a16="http://schemas.microsoft.com/office/drawing/2014/main" id="{E29E79D6-DA1C-B012-DDDE-DFC41B9CE5EC}"/>
                </a:ext>
              </a:extLst>
            </p:cNvPr>
            <p:cNvSpPr/>
            <p:nvPr/>
          </p:nvSpPr>
          <p:spPr>
            <a:xfrm>
              <a:off x="5224046" y="2740217"/>
              <a:ext cx="287576" cy="319707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Diagrama de flujo: conector 87">
              <a:extLst>
                <a:ext uri="{FF2B5EF4-FFF2-40B4-BE49-F238E27FC236}">
                  <a16:creationId xmlns:a16="http://schemas.microsoft.com/office/drawing/2014/main" id="{41DBA38C-4EFD-2E0C-A9A9-C3C4F203E2B6}"/>
                </a:ext>
              </a:extLst>
            </p:cNvPr>
            <p:cNvSpPr/>
            <p:nvPr/>
          </p:nvSpPr>
          <p:spPr>
            <a:xfrm>
              <a:off x="5083014" y="2610325"/>
              <a:ext cx="569641" cy="568151"/>
            </a:xfrm>
            <a:prstGeom prst="flowChartConnector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0593C386-DC47-E43D-FB46-E8A14FCF6E8D}"/>
              </a:ext>
            </a:extLst>
          </p:cNvPr>
          <p:cNvGrpSpPr/>
          <p:nvPr/>
        </p:nvGrpSpPr>
        <p:grpSpPr>
          <a:xfrm>
            <a:off x="6512607" y="3439105"/>
            <a:ext cx="397505" cy="369332"/>
            <a:chOff x="5083014" y="2610325"/>
            <a:chExt cx="569641" cy="568151"/>
          </a:xfrm>
        </p:grpSpPr>
        <p:sp>
          <p:nvSpPr>
            <p:cNvPr id="90" name="Diagrama de flujo: conector 89">
              <a:extLst>
                <a:ext uri="{FF2B5EF4-FFF2-40B4-BE49-F238E27FC236}">
                  <a16:creationId xmlns:a16="http://schemas.microsoft.com/office/drawing/2014/main" id="{908D37BB-1C72-4E3F-7AD1-2F01C08338AD}"/>
                </a:ext>
              </a:extLst>
            </p:cNvPr>
            <p:cNvSpPr/>
            <p:nvPr/>
          </p:nvSpPr>
          <p:spPr>
            <a:xfrm>
              <a:off x="5224046" y="2740217"/>
              <a:ext cx="287576" cy="319707"/>
            </a:xfrm>
            <a:prstGeom prst="flowChartConnector">
              <a:avLst/>
            </a:prstGeom>
            <a:solidFill>
              <a:srgbClr val="F0EFD3"/>
            </a:solidFill>
            <a:ln>
              <a:solidFill>
                <a:srgbClr val="EDED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Diagrama de flujo: conector 90">
              <a:extLst>
                <a:ext uri="{FF2B5EF4-FFF2-40B4-BE49-F238E27FC236}">
                  <a16:creationId xmlns:a16="http://schemas.microsoft.com/office/drawing/2014/main" id="{F9DF787B-3062-4947-B407-26DE51719C82}"/>
                </a:ext>
              </a:extLst>
            </p:cNvPr>
            <p:cNvSpPr/>
            <p:nvPr/>
          </p:nvSpPr>
          <p:spPr>
            <a:xfrm>
              <a:off x="5083014" y="2610325"/>
              <a:ext cx="569641" cy="568151"/>
            </a:xfrm>
            <a:prstGeom prst="flowChartConnector">
              <a:avLst/>
            </a:prstGeom>
            <a:noFill/>
            <a:ln>
              <a:solidFill>
                <a:srgbClr val="EDED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4" name="Diagrama de flujo: conector 93">
            <a:extLst>
              <a:ext uri="{FF2B5EF4-FFF2-40B4-BE49-F238E27FC236}">
                <a16:creationId xmlns:a16="http://schemas.microsoft.com/office/drawing/2014/main" id="{16F4AF50-4101-D2E9-A800-CDBEB2F8FC41}"/>
              </a:ext>
            </a:extLst>
          </p:cNvPr>
          <p:cNvSpPr/>
          <p:nvPr/>
        </p:nvSpPr>
        <p:spPr>
          <a:xfrm>
            <a:off x="4733136" y="4867304"/>
            <a:ext cx="68069" cy="60905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Diagrama de flujo: conector 98">
            <a:extLst>
              <a:ext uri="{FF2B5EF4-FFF2-40B4-BE49-F238E27FC236}">
                <a16:creationId xmlns:a16="http://schemas.microsoft.com/office/drawing/2014/main" id="{A5AFDE0B-B762-7435-4907-30D49ACC4A1F}"/>
              </a:ext>
            </a:extLst>
          </p:cNvPr>
          <p:cNvSpPr/>
          <p:nvPr/>
        </p:nvSpPr>
        <p:spPr>
          <a:xfrm>
            <a:off x="6973663" y="3972065"/>
            <a:ext cx="68069" cy="60905"/>
          </a:xfrm>
          <a:prstGeom prst="flowChartConnector">
            <a:avLst/>
          </a:prstGeom>
          <a:solidFill>
            <a:srgbClr val="EDEDD5"/>
          </a:solidFill>
          <a:ln>
            <a:solidFill>
              <a:srgbClr val="EDED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Diagrama de flujo: conector 99">
            <a:extLst>
              <a:ext uri="{FF2B5EF4-FFF2-40B4-BE49-F238E27FC236}">
                <a16:creationId xmlns:a16="http://schemas.microsoft.com/office/drawing/2014/main" id="{B8630B52-916E-C2A4-DF23-A643D587C18F}"/>
              </a:ext>
            </a:extLst>
          </p:cNvPr>
          <p:cNvSpPr/>
          <p:nvPr/>
        </p:nvSpPr>
        <p:spPr>
          <a:xfrm>
            <a:off x="6090919" y="5602397"/>
            <a:ext cx="68069" cy="60905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Diagrama de flujo: conector 101">
            <a:extLst>
              <a:ext uri="{FF2B5EF4-FFF2-40B4-BE49-F238E27FC236}">
                <a16:creationId xmlns:a16="http://schemas.microsoft.com/office/drawing/2014/main" id="{6A3DFC95-D5B7-204F-7DE4-300EDF3BADF2}"/>
              </a:ext>
            </a:extLst>
          </p:cNvPr>
          <p:cNvSpPr/>
          <p:nvPr/>
        </p:nvSpPr>
        <p:spPr>
          <a:xfrm>
            <a:off x="5389911" y="3303391"/>
            <a:ext cx="68069" cy="6090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EDC7C408-CF96-0342-46E1-D03BEACE68A5}"/>
              </a:ext>
            </a:extLst>
          </p:cNvPr>
          <p:cNvCxnSpPr/>
          <p:nvPr/>
        </p:nvCxnSpPr>
        <p:spPr>
          <a:xfrm>
            <a:off x="1126836" y="1764145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8C609EF-0AA4-63DC-200A-95044A089822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D53CA4A7-AAD4-18D3-EB5C-4330E2C19F03}"/>
              </a:ext>
            </a:extLst>
          </p:cNvPr>
          <p:cNvCxnSpPr/>
          <p:nvPr/>
        </p:nvCxnSpPr>
        <p:spPr>
          <a:xfrm>
            <a:off x="8049491" y="1713345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54BA3791-8D19-6223-5D34-678803260116}"/>
              </a:ext>
            </a:extLst>
          </p:cNvPr>
          <p:cNvCxnSpPr/>
          <p:nvPr/>
        </p:nvCxnSpPr>
        <p:spPr>
          <a:xfrm>
            <a:off x="1196108" y="4310332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159EC4FB-EB1D-42AB-63FD-EB76426C694B}"/>
              </a:ext>
            </a:extLst>
          </p:cNvPr>
          <p:cNvCxnSpPr/>
          <p:nvPr/>
        </p:nvCxnSpPr>
        <p:spPr>
          <a:xfrm>
            <a:off x="8243454" y="4504968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9E529441-73D4-DD29-E296-68FF3776D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014" y="5533248"/>
            <a:ext cx="446073" cy="37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9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C54FE-A281-047E-B5AA-3B6BFB225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00A168A-532C-1451-1165-40202CC3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D2010B8B-9D31-2CC8-7087-B825F691063E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sp>
        <p:nvSpPr>
          <p:cNvPr id="99" name="Diagrama de flujo: conector 98">
            <a:extLst>
              <a:ext uri="{FF2B5EF4-FFF2-40B4-BE49-F238E27FC236}">
                <a16:creationId xmlns:a16="http://schemas.microsoft.com/office/drawing/2014/main" id="{783FCC63-5A10-C744-22B2-99C31535327F}"/>
              </a:ext>
            </a:extLst>
          </p:cNvPr>
          <p:cNvSpPr/>
          <p:nvPr/>
        </p:nvSpPr>
        <p:spPr>
          <a:xfrm>
            <a:off x="6973663" y="3972065"/>
            <a:ext cx="68069" cy="60905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Diagrama de flujo: conector 101">
            <a:extLst>
              <a:ext uri="{FF2B5EF4-FFF2-40B4-BE49-F238E27FC236}">
                <a16:creationId xmlns:a16="http://schemas.microsoft.com/office/drawing/2014/main" id="{B6F884C9-1107-82F0-C591-0A6E3E380F48}"/>
              </a:ext>
            </a:extLst>
          </p:cNvPr>
          <p:cNvSpPr/>
          <p:nvPr/>
        </p:nvSpPr>
        <p:spPr>
          <a:xfrm>
            <a:off x="5389911" y="3303391"/>
            <a:ext cx="68069" cy="6090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21CBDE50-97C7-212F-F899-106EB7462F15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BCEDE26B-4A58-F81F-2ECC-04663924AD47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n-US" sz="6700" dirty="0"/>
              <a:t>Enterprise Data Warehouse Architecture</a:t>
            </a:r>
            <a:br>
              <a:rPr lang="es-ES" dirty="0"/>
            </a:br>
            <a:r>
              <a:rPr lang="es-ES" sz="4200" dirty="0">
                <a:solidFill>
                  <a:schemeClr val="tx2"/>
                </a:solidFill>
              </a:rPr>
              <a:t>Logical Architecture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D1B365B-31A4-9B41-CDA1-E65E467E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959" y="2322056"/>
            <a:ext cx="7087341" cy="379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5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27814-5DF3-9CC4-ED38-B0B87A544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852A734-AA63-ECEE-3A08-118807CD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4B488DB0-7744-A74C-763D-0726DB18D050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sp>
        <p:nvSpPr>
          <p:cNvPr id="99" name="Diagrama de flujo: conector 98">
            <a:extLst>
              <a:ext uri="{FF2B5EF4-FFF2-40B4-BE49-F238E27FC236}">
                <a16:creationId xmlns:a16="http://schemas.microsoft.com/office/drawing/2014/main" id="{97A4719C-CD78-D598-A823-28085F804614}"/>
              </a:ext>
            </a:extLst>
          </p:cNvPr>
          <p:cNvSpPr/>
          <p:nvPr/>
        </p:nvSpPr>
        <p:spPr>
          <a:xfrm>
            <a:off x="6973663" y="3972065"/>
            <a:ext cx="68069" cy="60905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Diagrama de flujo: conector 101">
            <a:extLst>
              <a:ext uri="{FF2B5EF4-FFF2-40B4-BE49-F238E27FC236}">
                <a16:creationId xmlns:a16="http://schemas.microsoft.com/office/drawing/2014/main" id="{7CA63BB6-B17F-5B5C-1206-BE24256CDF3F}"/>
              </a:ext>
            </a:extLst>
          </p:cNvPr>
          <p:cNvSpPr/>
          <p:nvPr/>
        </p:nvSpPr>
        <p:spPr>
          <a:xfrm>
            <a:off x="5389911" y="3303391"/>
            <a:ext cx="68069" cy="6090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854FEFA4-E92E-2A5D-533D-A81D7BEB4A2D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2B167BC8-F893-C541-3DA5-69394D655279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n-US" sz="6700" dirty="0"/>
              <a:t>Enterprise Data Warehouse Architecture</a:t>
            </a:r>
            <a:br>
              <a:rPr lang="es-ES" dirty="0"/>
            </a:br>
            <a:r>
              <a:rPr lang="es-ES" sz="4200" dirty="0" err="1">
                <a:solidFill>
                  <a:schemeClr val="tx2"/>
                </a:solidFill>
              </a:rPr>
              <a:t>Layers</a:t>
            </a:r>
            <a:r>
              <a:rPr lang="es-ES" sz="4200" dirty="0">
                <a:solidFill>
                  <a:schemeClr val="tx2"/>
                </a:solidFill>
              </a:rPr>
              <a:t> &amp; </a:t>
            </a:r>
            <a:r>
              <a:rPr lang="es-ES" sz="4200" dirty="0" err="1">
                <a:solidFill>
                  <a:schemeClr val="tx2"/>
                </a:solidFill>
              </a:rPr>
              <a:t>Technical</a:t>
            </a:r>
            <a:r>
              <a:rPr lang="es-ES" sz="4200" dirty="0">
                <a:solidFill>
                  <a:schemeClr val="tx2"/>
                </a:solidFill>
              </a:rPr>
              <a:t> </a:t>
            </a:r>
            <a:r>
              <a:rPr lang="es-ES" sz="4200" dirty="0" err="1">
                <a:solidFill>
                  <a:schemeClr val="tx2"/>
                </a:solidFill>
              </a:rPr>
              <a:t>Design</a:t>
            </a:r>
            <a:endParaRPr lang="es-ES" sz="4200" dirty="0">
              <a:solidFill>
                <a:schemeClr val="tx2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009F1B-78CB-6094-2AED-B3B40EAD8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369" y="1642100"/>
            <a:ext cx="5992061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8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40552-30B4-4D3D-29E2-5FB4837C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B4F6AEB-B476-AD0E-43E4-5873B684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64CA2AD-BD10-A6A1-F27F-D602447B967C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D3B947FA-51B9-16F9-B33C-A23FE695F27A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F5780C19-C05A-7722-44BE-B94BFC801984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n-US" sz="6700" dirty="0"/>
              <a:t>Enterprise Data Warehouse Architecture</a:t>
            </a:r>
            <a:br>
              <a:rPr lang="es-ES" dirty="0"/>
            </a:br>
            <a:r>
              <a:rPr lang="es-ES" sz="4000" dirty="0">
                <a:solidFill>
                  <a:schemeClr val="tx2"/>
                </a:solidFill>
              </a:rPr>
              <a:t>DataOps &amp; Optimization</a:t>
            </a:r>
            <a:endParaRPr lang="es-ES" sz="4200" dirty="0">
              <a:solidFill>
                <a:schemeClr val="tx2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45953C-6D31-3FDC-23D6-280F454EDFFE}"/>
              </a:ext>
            </a:extLst>
          </p:cNvPr>
          <p:cNvSpPr txBox="1"/>
          <p:nvPr/>
        </p:nvSpPr>
        <p:spPr>
          <a:xfrm>
            <a:off x="4395788" y="3824643"/>
            <a:ext cx="32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DataOps Efficiency &amp; Control</a:t>
            </a:r>
          </a:p>
        </p:txBody>
      </p:sp>
      <p:sp>
        <p:nvSpPr>
          <p:cNvPr id="11" name="TextBox 38">
            <a:extLst>
              <a:ext uri="{FF2B5EF4-FFF2-40B4-BE49-F238E27FC236}">
                <a16:creationId xmlns:a16="http://schemas.microsoft.com/office/drawing/2014/main" id="{D22269D1-591F-F31E-8E2C-3ADDEB2A1BA4}"/>
              </a:ext>
            </a:extLst>
          </p:cNvPr>
          <p:cNvSpPr txBox="1"/>
          <p:nvPr/>
        </p:nvSpPr>
        <p:spPr>
          <a:xfrm>
            <a:off x="8259750" y="4564274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Cost Optimization</a:t>
            </a:r>
          </a:p>
        </p:txBody>
      </p:sp>
      <p:sp>
        <p:nvSpPr>
          <p:cNvPr id="13" name="TextBox 38">
            <a:extLst>
              <a:ext uri="{FF2B5EF4-FFF2-40B4-BE49-F238E27FC236}">
                <a16:creationId xmlns:a16="http://schemas.microsoft.com/office/drawing/2014/main" id="{F55D5B5C-77B0-C65B-3B61-AABFC616F965}"/>
              </a:ext>
            </a:extLst>
          </p:cNvPr>
          <p:cNvSpPr txBox="1"/>
          <p:nvPr/>
        </p:nvSpPr>
        <p:spPr>
          <a:xfrm>
            <a:off x="448758" y="4564274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Governance &amp; Security</a:t>
            </a:r>
          </a:p>
        </p:txBody>
      </p:sp>
      <p:sp>
        <p:nvSpPr>
          <p:cNvPr id="14" name="TextBox 38">
            <a:extLst>
              <a:ext uri="{FF2B5EF4-FFF2-40B4-BE49-F238E27FC236}">
                <a16:creationId xmlns:a16="http://schemas.microsoft.com/office/drawing/2014/main" id="{245FAF55-A5D0-CD17-CFB5-BE8D82E3AA8D}"/>
              </a:ext>
            </a:extLst>
          </p:cNvPr>
          <p:cNvSpPr txBox="1"/>
          <p:nvPr/>
        </p:nvSpPr>
        <p:spPr>
          <a:xfrm>
            <a:off x="8221030" y="1501227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Observability</a:t>
            </a:r>
          </a:p>
        </p:txBody>
      </p:sp>
      <p:sp>
        <p:nvSpPr>
          <p:cNvPr id="15" name="TextBox 38">
            <a:extLst>
              <a:ext uri="{FF2B5EF4-FFF2-40B4-BE49-F238E27FC236}">
                <a16:creationId xmlns:a16="http://schemas.microsoft.com/office/drawing/2014/main" id="{2B7C71AB-B87A-3584-544B-B1893C8F6887}"/>
              </a:ext>
            </a:extLst>
          </p:cNvPr>
          <p:cNvSpPr txBox="1"/>
          <p:nvPr/>
        </p:nvSpPr>
        <p:spPr>
          <a:xfrm>
            <a:off x="510671" y="1576349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CI/CD</a:t>
            </a:r>
          </a:p>
        </p:txBody>
      </p:sp>
      <p:sp>
        <p:nvSpPr>
          <p:cNvPr id="17" name="TextBox 38">
            <a:extLst>
              <a:ext uri="{FF2B5EF4-FFF2-40B4-BE49-F238E27FC236}">
                <a16:creationId xmlns:a16="http://schemas.microsoft.com/office/drawing/2014/main" id="{2C1B695A-71D0-1672-92A7-2593ECAA3B22}"/>
              </a:ext>
            </a:extLst>
          </p:cNvPr>
          <p:cNvSpPr txBox="1"/>
          <p:nvPr/>
        </p:nvSpPr>
        <p:spPr>
          <a:xfrm>
            <a:off x="8259750" y="1962892"/>
            <a:ext cx="360288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Azure Monitor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Dynatrace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Log Analytics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Unified logs, metrics and health across all data services</a:t>
            </a:r>
          </a:p>
          <a:p>
            <a:endParaRPr lang="en-US" sz="1200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5B35BB2-3FE2-A40E-3703-C38D6D3BF4E2}"/>
              </a:ext>
            </a:extLst>
          </p:cNvPr>
          <p:cNvCxnSpPr>
            <a:stCxn id="17" idx="1"/>
            <a:endCxn id="17" idx="3"/>
          </p:cNvCxnSpPr>
          <p:nvPr/>
        </p:nvCxnSpPr>
        <p:spPr>
          <a:xfrm>
            <a:off x="8259750" y="2655390"/>
            <a:ext cx="3602889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38">
            <a:extLst>
              <a:ext uri="{FF2B5EF4-FFF2-40B4-BE49-F238E27FC236}">
                <a16:creationId xmlns:a16="http://schemas.microsoft.com/office/drawing/2014/main" id="{AFDD4276-AAD8-C218-F210-049261965B55}"/>
              </a:ext>
            </a:extLst>
          </p:cNvPr>
          <p:cNvSpPr txBox="1"/>
          <p:nvPr/>
        </p:nvSpPr>
        <p:spPr>
          <a:xfrm>
            <a:off x="8221030" y="5025939"/>
            <a:ext cx="360288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Auto-pause SQL Pools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Tiering policies in ADLS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Light Power BI versiones for self-sevice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Smart resource use, cost control and elasticity</a:t>
            </a:r>
          </a:p>
          <a:p>
            <a:endParaRPr lang="en-US" sz="1200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A75EB83-2DC8-4D34-0BB5-A2FA514EA2BD}"/>
              </a:ext>
            </a:extLst>
          </p:cNvPr>
          <p:cNvCxnSpPr/>
          <p:nvPr/>
        </p:nvCxnSpPr>
        <p:spPr>
          <a:xfrm>
            <a:off x="8221030" y="5706826"/>
            <a:ext cx="360288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38">
            <a:extLst>
              <a:ext uri="{FF2B5EF4-FFF2-40B4-BE49-F238E27FC236}">
                <a16:creationId xmlns:a16="http://schemas.microsoft.com/office/drawing/2014/main" id="{F2404CC7-9EBE-DAD5-52E9-43B1D5821A87}"/>
              </a:ext>
            </a:extLst>
          </p:cNvPr>
          <p:cNvSpPr txBox="1"/>
          <p:nvPr/>
        </p:nvSpPr>
        <p:spPr>
          <a:xfrm>
            <a:off x="568750" y="2055224"/>
            <a:ext cx="360288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GitHub Actions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GitHub Runners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Automated deployement of: Data pipelines, Ml models, Power BI content</a:t>
            </a:r>
          </a:p>
          <a:p>
            <a:endParaRPr lang="en-US" sz="1200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1D74FEF-074B-B90A-F97C-BAE4812627CF}"/>
              </a:ext>
            </a:extLst>
          </p:cNvPr>
          <p:cNvCxnSpPr>
            <a:cxnSpLocks/>
          </p:cNvCxnSpPr>
          <p:nvPr/>
        </p:nvCxnSpPr>
        <p:spPr>
          <a:xfrm>
            <a:off x="568750" y="2572751"/>
            <a:ext cx="3602889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38">
            <a:extLst>
              <a:ext uri="{FF2B5EF4-FFF2-40B4-BE49-F238E27FC236}">
                <a16:creationId xmlns:a16="http://schemas.microsoft.com/office/drawing/2014/main" id="{9857736E-DC71-EE4B-C2F1-4B092D0240AD}"/>
              </a:ext>
            </a:extLst>
          </p:cNvPr>
          <p:cNvSpPr txBox="1"/>
          <p:nvPr/>
        </p:nvSpPr>
        <p:spPr>
          <a:xfrm>
            <a:off x="526197" y="5003450"/>
            <a:ext cx="360288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IDMC (Informatica)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Azure Purview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Azure Key Vault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Data Lineage, Access control, and credential management</a:t>
            </a:r>
          </a:p>
          <a:p>
            <a:endParaRPr lang="en-US" sz="1200" dirty="0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BAE1C10-4A95-A74F-E765-7BA4429FB444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526197" y="5695948"/>
            <a:ext cx="3602889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550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535</Words>
  <Application>Microsoft Office PowerPoint</Application>
  <PresentationFormat>Panorámica</PresentationFormat>
  <Paragraphs>125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Meiryo</vt:lpstr>
      <vt:lpstr>Aptos</vt:lpstr>
      <vt:lpstr>Aptos Display</vt:lpstr>
      <vt:lpstr>Arial</vt:lpstr>
      <vt:lpstr>Proxima Nova Semibold</vt:lpstr>
      <vt:lpstr>Verdana</vt:lpstr>
      <vt:lpstr>Wingdings</vt:lpstr>
      <vt:lpstr>Tema de Office</vt:lpstr>
      <vt:lpstr>Presentación de PowerPoint</vt:lpstr>
      <vt:lpstr>Content</vt:lpstr>
      <vt:lpstr> Data-Driven Platform to Accelerate AI-Powered Sales Intelligence </vt:lpstr>
      <vt:lpstr> Data-Driven Platform to Accelerate AI-Powered Sales Intelligence </vt:lpstr>
      <vt:lpstr> Data-Driven Platform to Accelerate AI-Powered Sales Intelligence </vt:lpstr>
      <vt:lpstr>  </vt:lpstr>
      <vt:lpstr> 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Rosa Mestres Hernández</dc:creator>
  <cp:lastModifiedBy>Rosa Mestres Hernández</cp:lastModifiedBy>
  <cp:revision>46</cp:revision>
  <dcterms:created xsi:type="dcterms:W3CDTF">2025-06-07T07:48:39Z</dcterms:created>
  <dcterms:modified xsi:type="dcterms:W3CDTF">2025-06-10T19:50:54Z</dcterms:modified>
</cp:coreProperties>
</file>