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4" r:id="rId4"/>
    <p:sldId id="260" r:id="rId5"/>
    <p:sldId id="257" r:id="rId6"/>
    <p:sldId id="269" r:id="rId7"/>
    <p:sldId id="264" r:id="rId8"/>
    <p:sldId id="275" r:id="rId9"/>
    <p:sldId id="273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D3"/>
    <a:srgbClr val="EDEDD5"/>
    <a:srgbClr val="FFE5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9806" autoAdjust="0"/>
  </p:normalViewPr>
  <p:slideViewPr>
    <p:cSldViewPr snapToGrid="0">
      <p:cViewPr varScale="1">
        <p:scale>
          <a:sx n="66" d="100"/>
          <a:sy n="66" d="100"/>
        </p:scale>
        <p:origin x="2310" y="66"/>
      </p:cViewPr>
      <p:guideLst/>
    </p:cSldViewPr>
  </p:slideViewPr>
  <p:notesTextViewPr>
    <p:cViewPr>
      <p:scale>
        <a:sx n="1" d="1"/>
        <a:sy n="1" d="1"/>
      </p:scale>
      <p:origin x="0" y="-84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everyone, and thank you for attend this meeting.</a:t>
            </a:r>
          </a:p>
          <a:p>
            <a:endParaRPr lang="en-US" dirty="0"/>
          </a:p>
          <a:p>
            <a:r>
              <a:rPr lang="en-US" dirty="0"/>
              <a:t>Today, we are gathered to present the project we are about to implement, as part of Allianz’s transformation into a data-driven company.</a:t>
            </a:r>
          </a:p>
          <a:p>
            <a:endParaRPr lang="en-US" dirty="0"/>
          </a:p>
          <a:p>
            <a:r>
              <a:rPr lang="en-US" dirty="0"/>
              <a:t>The goal of this presentation is to walk you through the proposed solution, its architecture, sales implementation, the key design decisions we've made, </a:t>
            </a:r>
          </a:p>
          <a:p>
            <a:r>
              <a:rPr lang="en-US" dirty="0"/>
              <a:t>and the value it will bring to the business.</a:t>
            </a:r>
          </a:p>
          <a:p>
            <a:endParaRPr lang="en-US" dirty="0"/>
          </a:p>
          <a:p>
            <a:r>
              <a:rPr lang="en-US" dirty="0"/>
              <a:t>first of all, let me introduce you the concept of data driven company.</a:t>
            </a:r>
          </a:p>
          <a:p>
            <a:endParaRPr lang="en-US" dirty="0"/>
          </a:p>
          <a:p>
            <a:r>
              <a:rPr lang="en-US" dirty="0"/>
              <a:t>what it means data driven company?</a:t>
            </a:r>
          </a:p>
          <a:p>
            <a:endParaRPr lang="en-US" dirty="0"/>
          </a:p>
          <a:p>
            <a:r>
              <a:rPr lang="en-US" dirty="0"/>
              <a:t>it means empowering business to make smarter, faster and more confident decisions, decisions not based on intuition, but on trusted, </a:t>
            </a:r>
            <a:r>
              <a:rPr lang="en-US" dirty="0" err="1"/>
              <a:t>anaylzed</a:t>
            </a:r>
            <a:r>
              <a:rPr lang="en-US" dirty="0"/>
              <a:t> and timely data.</a:t>
            </a:r>
          </a:p>
          <a:p>
            <a:endParaRPr lang="en-US" dirty="0"/>
          </a:p>
          <a:p>
            <a:r>
              <a:rPr lang="en-US" dirty="0"/>
              <a:t>to achieve this, Allianz needs a modern cloud based analytics architecture, secure and scalable, </a:t>
            </a:r>
            <a:r>
              <a:rPr lang="en-US" dirty="0" err="1"/>
              <a:t>buit</a:t>
            </a:r>
            <a:r>
              <a:rPr lang="en-US" dirty="0"/>
              <a:t> for supporting advanced analytics and automation at scale.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of all, let's to review which are the targets of the company wants to accomplish </a:t>
            </a:r>
            <a:r>
              <a:rPr lang="en-US" dirty="0" err="1"/>
              <a:t>throughy</a:t>
            </a:r>
            <a:r>
              <a:rPr lang="en-US" dirty="0"/>
              <a:t> this </a:t>
            </a:r>
            <a:r>
              <a:rPr lang="en-US" dirty="0" err="1"/>
              <a:t>transformacion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our first point to review is Strategic business impact</a:t>
            </a:r>
          </a:p>
          <a:p>
            <a:r>
              <a:rPr lang="en-US" dirty="0"/>
              <a:t>first grow the top line above market: how ?</a:t>
            </a:r>
          </a:p>
          <a:p>
            <a:r>
              <a:rPr lang="en-US" dirty="0"/>
              <a:t>→ by identifying new revenue opportunities through customer and market insights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second achieve technical excellence to increase business margin: </a:t>
            </a:r>
          </a:p>
          <a:p>
            <a:r>
              <a:rPr lang="en-US" dirty="0"/>
              <a:t>→ by optimizing operations and reducing </a:t>
            </a:r>
            <a:r>
              <a:rPr lang="en-US" dirty="0" err="1"/>
              <a:t>innefiencies</a:t>
            </a:r>
            <a:r>
              <a:rPr lang="en-US" dirty="0"/>
              <a:t>.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third deliver best class in service levels: </a:t>
            </a:r>
          </a:p>
          <a:p>
            <a:r>
              <a:rPr lang="en-US" dirty="0"/>
              <a:t>→ by ensuring data quality and availability to support real time customer interaction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 last, but not least is Apply process automation</a:t>
            </a:r>
          </a:p>
          <a:p>
            <a:r>
              <a:rPr lang="en-US" dirty="0"/>
              <a:t>→ by creating the right conditions for AI to help automate repetitive and manual work.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once we have seen the targets, let's to know about the expected impact if we successfully meet these targets</a:t>
            </a:r>
          </a:p>
          <a:p>
            <a:endParaRPr lang="en-US" dirty="0"/>
          </a:p>
          <a:p>
            <a:r>
              <a:rPr lang="en-US" dirty="0"/>
              <a:t>First Deployment of AI models for sales forecasting and churn prediction</a:t>
            </a:r>
          </a:p>
          <a:p>
            <a:r>
              <a:rPr lang="en-US" dirty="0"/>
              <a:t>→ Allowing teams to focus on value-added analysis rather than manual reporting.</a:t>
            </a:r>
          </a:p>
          <a:p>
            <a:endParaRPr lang="en-US" dirty="0"/>
          </a:p>
          <a:p>
            <a:r>
              <a:rPr lang="en-US" dirty="0"/>
              <a:t>Second 20% increase in efficiency in strategic reporting is another impact in business</a:t>
            </a:r>
          </a:p>
          <a:p>
            <a:r>
              <a:rPr lang="en-US" dirty="0"/>
              <a:t>→ By streamlining data infrastructure and removing process redundancies.</a:t>
            </a:r>
          </a:p>
          <a:p>
            <a:endParaRPr lang="en-US" dirty="0"/>
          </a:p>
          <a:p>
            <a:r>
              <a:rPr lang="en-US" dirty="0"/>
              <a:t>Third 30% reduction in data operations costs</a:t>
            </a:r>
          </a:p>
          <a:p>
            <a:r>
              <a:rPr lang="en-US" dirty="0"/>
              <a:t>→ Through automation of data workflows, improved governance, and cloud optimization.</a:t>
            </a:r>
          </a:p>
          <a:p>
            <a:endParaRPr lang="en-US" dirty="0"/>
          </a:p>
          <a:p>
            <a:r>
              <a:rPr lang="en-US" dirty="0"/>
              <a:t>Four 5% increase in global revenues</a:t>
            </a:r>
          </a:p>
          <a:p>
            <a:r>
              <a:rPr lang="en-US" dirty="0"/>
              <a:t>→ Enabled by data-driven decision making and faster go-to-market strategies.</a:t>
            </a:r>
          </a:p>
          <a:p>
            <a:endParaRPr lang="en-US" dirty="0"/>
          </a:p>
          <a:p>
            <a:r>
              <a:rPr lang="en-US" dirty="0"/>
              <a:t>Firve time-to-insight reduced</a:t>
            </a:r>
          </a:p>
          <a:p>
            <a:r>
              <a:rPr lang="en-US" dirty="0"/>
              <a:t>→ Thanks to a modernized data pipeline and the adoption of self-service analytics tools.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The third point Estimated investment and time</a:t>
            </a:r>
          </a:p>
          <a:p>
            <a:r>
              <a:rPr lang="en-US" dirty="0"/>
              <a:t>============================					</a:t>
            </a:r>
          </a:p>
          <a:p>
            <a:endParaRPr lang="en-US" dirty="0"/>
          </a:p>
          <a:p>
            <a:r>
              <a:rPr lang="en-US" dirty="0"/>
              <a:t>We have already discussed the business targets and the expected impact of this initiative. </a:t>
            </a:r>
          </a:p>
          <a:p>
            <a:r>
              <a:rPr lang="en-US" dirty="0"/>
              <a:t>But to actually deliver this impact, we need to ensure the right level of investment is in place."</a:t>
            </a:r>
          </a:p>
          <a:p>
            <a:endParaRPr lang="en-US" dirty="0"/>
          </a:p>
          <a:p>
            <a:r>
              <a:rPr lang="en-US" dirty="0"/>
              <a:t>"This project is planned over a 3-year timeline. The total investment required is 3 million euros: 1 million allocated to maintaining the Azure platform </a:t>
            </a:r>
          </a:p>
          <a:p>
            <a:r>
              <a:rPr lang="en-US" dirty="0"/>
              <a:t>and covering pay-as-you-go cloud usage, and 2 million dedicated to external development and consultancy services."</a:t>
            </a:r>
          </a:p>
          <a:p>
            <a:endParaRPr lang="en-US" dirty="0"/>
          </a:p>
          <a:p>
            <a:r>
              <a:rPr lang="en-US" dirty="0"/>
              <a:t>"This investment will allow us to keep the platform operational and scalable, bring in the expertise we need, </a:t>
            </a:r>
          </a:p>
          <a:p>
            <a:r>
              <a:rPr lang="en-US" dirty="0"/>
              <a:t>and accelerate delivery while managing risk.“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Our four point is about Core Team Structure</a:t>
            </a:r>
          </a:p>
          <a:p>
            <a:r>
              <a:rPr lang="en-US" dirty="0"/>
              <a:t>============================	</a:t>
            </a:r>
          </a:p>
          <a:p>
            <a:endParaRPr lang="en-US" dirty="0"/>
          </a:p>
          <a:p>
            <a:r>
              <a:rPr lang="en-US" dirty="0"/>
              <a:t>"Finally, we have a solid core team in place: 3 senior data architects with deep expertise in Azure, and 3 data engineers with intermediate-level skills on the platform. </a:t>
            </a:r>
          </a:p>
          <a:p>
            <a:r>
              <a:rPr lang="en-US" dirty="0"/>
              <a:t>This internal team will be key to driving the project forward, ensuring knowledge retention, and collaborating effectively with external partners."</a:t>
            </a:r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5B01-3A3A-B954-A7BE-4C81C1819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CB6322-385E-8ECF-5F1D-D15A290F7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B7A349-8D5F-C023-108D-ED1DA7444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“This slide represents the logical architecture of our end-to-end data platform built on Microsoft Azure. It’s designed to support ingestion, storage, processing, analytics,</a:t>
            </a:r>
          </a:p>
          <a:p>
            <a:r>
              <a:rPr lang="en-US" dirty="0"/>
              <a:t> machine learning, and data consumption in a scalable, secure, and modular way.”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“Starting on the left, we ingest data from a wide range of sources:</a:t>
            </a:r>
          </a:p>
          <a:p>
            <a:endParaRPr lang="en-US" dirty="0"/>
          </a:p>
          <a:p>
            <a:r>
              <a:rPr lang="en-US" dirty="0"/>
              <a:t>    Real-time streams via Event Hub for telemetry, or logs.</a:t>
            </a:r>
          </a:p>
          <a:p>
            <a:endParaRPr lang="en-US" dirty="0"/>
          </a:p>
          <a:p>
            <a:r>
              <a:rPr lang="en-US" dirty="0"/>
              <a:t>    Semi-structured data like CSV, JSON, XML, or system logs.</a:t>
            </a:r>
          </a:p>
          <a:p>
            <a:endParaRPr lang="en-US" dirty="0"/>
          </a:p>
          <a:p>
            <a:r>
              <a:rPr lang="en-US" dirty="0"/>
              <a:t>    Structured relational databases cloud-hosted.</a:t>
            </a:r>
          </a:p>
          <a:p>
            <a:endParaRPr lang="en-US" dirty="0"/>
          </a:p>
          <a:p>
            <a:r>
              <a:rPr lang="en-US" dirty="0"/>
              <a:t>    Azure-native sources like Cosmos DB for globally distributed NoSQL data.</a:t>
            </a:r>
          </a:p>
          <a:p>
            <a:endParaRPr lang="en-US" dirty="0"/>
          </a:p>
          <a:p>
            <a:r>
              <a:rPr lang="en-US" dirty="0"/>
              <a:t>This hybrid ingestion approach allows us to cover both batch and streaming use cases.”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this </a:t>
            </a:r>
            <a:r>
              <a:rPr lang="en-US" dirty="0" err="1"/>
              <a:t>stage,data</a:t>
            </a:r>
            <a:r>
              <a:rPr lang="en-US" dirty="0"/>
              <a:t> is going to be  ingested in azure,</a:t>
            </a:r>
          </a:p>
          <a:p>
            <a:r>
              <a:rPr lang="en-US" dirty="0"/>
              <a:t>“For ingestion, we leverage several Azure services:</a:t>
            </a:r>
          </a:p>
          <a:p>
            <a:endParaRPr lang="en-US" dirty="0"/>
          </a:p>
          <a:p>
            <a:r>
              <a:rPr lang="en-US" dirty="0"/>
              <a:t>    Event Hub for high-throughput streaming.</a:t>
            </a:r>
          </a:p>
          <a:p>
            <a:endParaRPr lang="en-US" dirty="0"/>
          </a:p>
          <a:p>
            <a:r>
              <a:rPr lang="en-US" dirty="0"/>
              <a:t>    Azure Functions and the EBS Connector for real-time transformation and lightweight orchestration.</a:t>
            </a:r>
          </a:p>
          <a:p>
            <a:endParaRPr lang="en-US" dirty="0"/>
          </a:p>
          <a:p>
            <a:r>
              <a:rPr lang="en-US" dirty="0"/>
              <a:t>    Synapse Pipelines and </a:t>
            </a:r>
            <a:r>
              <a:rPr lang="en-US" dirty="0" err="1"/>
              <a:t>AzCopy</a:t>
            </a:r>
            <a:r>
              <a:rPr lang="en-US" dirty="0"/>
              <a:t> for bulk or scheduled batch data loads.</a:t>
            </a:r>
          </a:p>
          <a:p>
            <a:endParaRPr lang="en-US" dirty="0"/>
          </a:p>
          <a:p>
            <a:r>
              <a:rPr lang="en-US" dirty="0"/>
              <a:t>All data lands into a centralized Data Lake (ADLS Gen2), which serves as the raw data zone — enabling schema-on-read, separation of storage and compute, and data lifecycle control.”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have to take a look on processing layer</a:t>
            </a:r>
          </a:p>
          <a:p>
            <a:r>
              <a:rPr lang="en-US" dirty="0"/>
              <a:t>“In the processing layer, we use different compute engines based on the workload:</a:t>
            </a:r>
          </a:p>
          <a:p>
            <a:endParaRPr lang="en-US" dirty="0"/>
          </a:p>
          <a:p>
            <a:r>
              <a:rPr lang="en-US" dirty="0"/>
              <a:t>    Azure Stream Analytics for near-real-time analytics.</a:t>
            </a:r>
          </a:p>
          <a:p>
            <a:endParaRPr lang="en-US" dirty="0"/>
          </a:p>
          <a:p>
            <a:r>
              <a:rPr lang="en-US" dirty="0"/>
              <a:t>    SQL Serverless Pools and Apache Spark Pools in Synapse for ad-hoc querying and distributed transformations.</a:t>
            </a:r>
          </a:p>
          <a:p>
            <a:endParaRPr lang="en-US" dirty="0"/>
          </a:p>
          <a:p>
            <a:r>
              <a:rPr lang="en-US" dirty="0"/>
              <a:t>    Synapse Dedicated SQL Pools for high-performance querying, particularly using </a:t>
            </a:r>
            <a:r>
              <a:rPr lang="en-US" dirty="0" err="1"/>
              <a:t>PolyBase</a:t>
            </a:r>
            <a:r>
              <a:rPr lang="en-US" dirty="0"/>
              <a:t> to virtualize external data.</a:t>
            </a:r>
          </a:p>
          <a:p>
            <a:endParaRPr lang="en-US" dirty="0"/>
          </a:p>
          <a:p>
            <a:r>
              <a:rPr lang="en-US" dirty="0"/>
              <a:t>This architecture supports both ELT and real-time processing, enabling flexibility in data modeling and transformation pipelines.”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go now to check how AI is implemented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“Processed and enriched data is consumed by our AI/ML layer:</a:t>
            </a:r>
          </a:p>
          <a:p>
            <a:endParaRPr lang="en-US" dirty="0"/>
          </a:p>
          <a:p>
            <a:r>
              <a:rPr lang="en-US" dirty="0"/>
              <a:t>    Azure Machine Learning for model training and deployment.</a:t>
            </a:r>
          </a:p>
          <a:p>
            <a:endParaRPr lang="en-US" dirty="0"/>
          </a:p>
          <a:p>
            <a:r>
              <a:rPr lang="en-US" dirty="0"/>
              <a:t>    OpenAI integration for generative AI use cases.</a:t>
            </a:r>
          </a:p>
          <a:p>
            <a:endParaRPr lang="en-US" dirty="0"/>
          </a:p>
          <a:p>
            <a:r>
              <a:rPr lang="en-US" dirty="0"/>
              <a:t>    Cognitive Services to plug in pre-built capabilities such as text analysis, computer vision, and language understanding.”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next is how data is exposed 🔹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“Insights are then exposed through various serving layers:</a:t>
            </a:r>
          </a:p>
          <a:p>
            <a:endParaRPr lang="en-US" dirty="0"/>
          </a:p>
          <a:p>
            <a:r>
              <a:rPr lang="en-US" dirty="0"/>
              <a:t>    Power BI Premium for enterprise-scale business intelligence and self-service analytics.</a:t>
            </a:r>
          </a:p>
          <a:p>
            <a:endParaRPr lang="en-US" dirty="0"/>
          </a:p>
          <a:p>
            <a:r>
              <a:rPr lang="en-US" dirty="0"/>
              <a:t>    PowerApps, App Services, and the Synapse SQL API to build operational applications or expose APIs.</a:t>
            </a:r>
          </a:p>
          <a:p>
            <a:endParaRPr lang="en-US" dirty="0"/>
          </a:p>
          <a:p>
            <a:r>
              <a:rPr lang="en-US" dirty="0"/>
              <a:t>    Azure Data Share allows secure external data distribution across domains or business units.”</a:t>
            </a:r>
          </a:p>
          <a:p>
            <a:endParaRPr lang="en-US" dirty="0"/>
          </a:p>
          <a:p>
            <a:r>
              <a:rPr lang="en-US" dirty="0"/>
              <a:t>🔹  at last but not last</a:t>
            </a:r>
          </a:p>
          <a:p>
            <a:endParaRPr lang="en-US" dirty="0"/>
          </a:p>
          <a:p>
            <a:r>
              <a:rPr lang="en-US" dirty="0"/>
              <a:t>“Our end users include:</a:t>
            </a:r>
          </a:p>
          <a:p>
            <a:endParaRPr lang="en-US" dirty="0"/>
          </a:p>
          <a:p>
            <a:r>
              <a:rPr lang="en-US" dirty="0"/>
              <a:t>    Data analysts and business users using Power BI </a:t>
            </a:r>
          </a:p>
          <a:p>
            <a:endParaRPr lang="en-US" dirty="0"/>
          </a:p>
          <a:p>
            <a:r>
              <a:rPr lang="en-US" dirty="0"/>
              <a:t>    Business applications and microservices that consume processed data through APIs.</a:t>
            </a:r>
          </a:p>
          <a:p>
            <a:endParaRPr lang="en-US" dirty="0"/>
          </a:p>
          <a:p>
            <a:r>
              <a:rPr lang="en-US" dirty="0"/>
              <a:t>    Automated systems and AI agents that consume insights directly.”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“ finally, Supporting all layers is the Azure platform foundation we can see</a:t>
            </a:r>
          </a:p>
          <a:p>
            <a:endParaRPr lang="en-US" dirty="0"/>
          </a:p>
          <a:p>
            <a:r>
              <a:rPr lang="en-US" dirty="0"/>
              <a:t>    Security &amp; Identity with Azure Active Directory and RBAC.</a:t>
            </a:r>
          </a:p>
          <a:p>
            <a:endParaRPr lang="en-US" dirty="0"/>
          </a:p>
          <a:p>
            <a:r>
              <a:rPr lang="en-US" dirty="0"/>
              <a:t>    DevOps &amp; Automation using GitHub Actions, CI/CD pipelines, and Infrastructure as Code.</a:t>
            </a:r>
          </a:p>
          <a:p>
            <a:endParaRPr lang="en-US" dirty="0"/>
          </a:p>
          <a:p>
            <a:r>
              <a:rPr lang="en-US" dirty="0"/>
              <a:t>    Monitoring via Azure Monitor, Log Analytics, and Dynatrace for observability.</a:t>
            </a:r>
          </a:p>
          <a:p>
            <a:endParaRPr lang="en-US" dirty="0"/>
          </a:p>
          <a:p>
            <a:r>
              <a:rPr lang="en-US" dirty="0"/>
              <a:t>    Governance &amp; Compliance with tools like Purview, tagging, data lineage, and access policies.</a:t>
            </a:r>
          </a:p>
          <a:p>
            <a:endParaRPr lang="en-US" dirty="0"/>
          </a:p>
          <a:p>
            <a:r>
              <a:rPr lang="en-US" dirty="0"/>
              <a:t>This ensures the entire platform is secure, observable, and governed from end to end.”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“To sum up, this architecture provides a robust and scalable framework for enterprise data workloads — from ingestion to AI — </a:t>
            </a:r>
          </a:p>
          <a:p>
            <a:r>
              <a:rPr lang="en-US" dirty="0"/>
              <a:t>enabling data-driven decision-making, operational intelligence, and innovation through modern cloud-native components.”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CBC435-1E6A-54C6-142E-A4B8A3A37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70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================</a:t>
            </a:r>
          </a:p>
          <a:p>
            <a:r>
              <a:rPr lang="en-US" dirty="0"/>
              <a:t>==slide 3==</a:t>
            </a:r>
          </a:p>
          <a:p>
            <a:r>
              <a:rPr lang="en-US" dirty="0"/>
              <a:t>================</a:t>
            </a:r>
          </a:p>
          <a:p>
            <a:endParaRPr lang="en-US" dirty="0"/>
          </a:p>
          <a:p>
            <a:r>
              <a:rPr lang="en-US" dirty="0"/>
              <a:t>Sources Layer</a:t>
            </a:r>
          </a:p>
          <a:p>
            <a:endParaRPr lang="en-US" dirty="0"/>
          </a:p>
          <a:p>
            <a:r>
              <a:rPr lang="en-US" dirty="0"/>
              <a:t>On the left, we start with the data sources.</a:t>
            </a:r>
          </a:p>
          <a:p>
            <a:r>
              <a:rPr lang="en-US" dirty="0"/>
              <a:t>We collect data from multiple origins, including:</a:t>
            </a:r>
          </a:p>
          <a:p>
            <a:endParaRPr lang="en-US" dirty="0"/>
          </a:p>
          <a:p>
            <a:r>
              <a:rPr lang="en-US" dirty="0"/>
              <a:t>    Streaming data from big data sources</a:t>
            </a:r>
          </a:p>
          <a:p>
            <a:endParaRPr lang="en-US" dirty="0"/>
          </a:p>
          <a:p>
            <a:r>
              <a:rPr lang="en-US" dirty="0"/>
              <a:t>    Semi-structured files such as CSV, logs, JSON, and XML</a:t>
            </a:r>
          </a:p>
          <a:p>
            <a:endParaRPr lang="en-US" dirty="0"/>
          </a:p>
          <a:p>
            <a:r>
              <a:rPr lang="en-US" dirty="0"/>
              <a:t>    Relational databases, providing structured transactional data</a:t>
            </a:r>
          </a:p>
          <a:p>
            <a:endParaRPr lang="en-US" dirty="0"/>
          </a:p>
          <a:p>
            <a:r>
              <a:rPr lang="en-US" dirty="0"/>
              <a:t>    And native Azure data services, like Azure Cosmos DB</a:t>
            </a:r>
          </a:p>
          <a:p>
            <a:endParaRPr lang="en-US" dirty="0"/>
          </a:p>
          <a:p>
            <a:r>
              <a:rPr lang="en-US" dirty="0"/>
              <a:t>This allows us to support both batch and real-time ingestion scenarios.</a:t>
            </a:r>
          </a:p>
          <a:p>
            <a:r>
              <a:rPr lang="en-US" dirty="0"/>
              <a:t>🟫 Bronze Layer – Raw Data</a:t>
            </a:r>
          </a:p>
          <a:p>
            <a:endParaRPr lang="en-US" dirty="0"/>
          </a:p>
          <a:p>
            <a:r>
              <a:rPr lang="en-US" dirty="0"/>
              <a:t>The first stop in our platform is the Bronze Layer, which resides in ADLS – Azure Data Lake Storage.</a:t>
            </a:r>
          </a:p>
          <a:p>
            <a:r>
              <a:rPr lang="en-US" dirty="0"/>
              <a:t>Here, we store the raw data exactly as received from the source systems, without transformation or filtering.</a:t>
            </a:r>
          </a:p>
          <a:p>
            <a:endParaRPr lang="en-US" dirty="0"/>
          </a:p>
          <a:p>
            <a:r>
              <a:rPr lang="en-US" dirty="0"/>
              <a:t>This layer ensures we keep an immutable copy of the original data for auditability and future reprocessing.</a:t>
            </a:r>
          </a:p>
          <a:p>
            <a:r>
              <a:rPr lang="en-US" dirty="0"/>
              <a:t>🪙 Silver Layer – Data Vault in Delta Lake</a:t>
            </a:r>
          </a:p>
          <a:p>
            <a:endParaRPr lang="en-US" dirty="0"/>
          </a:p>
          <a:p>
            <a:r>
              <a:rPr lang="en-US" dirty="0"/>
              <a:t>Next, we move to the Silver Layer, where the data is cleaned, integrated, and historized.</a:t>
            </a:r>
          </a:p>
          <a:p>
            <a:endParaRPr lang="en-US" dirty="0"/>
          </a:p>
          <a:p>
            <a:r>
              <a:rPr lang="en-US" dirty="0"/>
              <a:t>This layer follows a Data Vault modeling approach, and it's mounted over Delta Lake, which brings ACID transactions, schema evolution, and time travel capabilities to our </a:t>
            </a:r>
            <a:r>
              <a:rPr lang="en-US" dirty="0" err="1"/>
              <a:t>lakehouse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acts as our trusted, governed layer where all business logic starts to take shape.</a:t>
            </a:r>
          </a:p>
          <a:p>
            <a:r>
              <a:rPr lang="en-US" dirty="0"/>
              <a:t>🟨 Gold Layer – Business Model</a:t>
            </a:r>
          </a:p>
          <a:p>
            <a:endParaRPr lang="en-US" dirty="0"/>
          </a:p>
          <a:p>
            <a:r>
              <a:rPr lang="en-US" dirty="0"/>
              <a:t>From there, we populate the Gold Layer, which is hosted in Azure Synapse Dedicated SQL Pools.</a:t>
            </a:r>
          </a:p>
          <a:p>
            <a:endParaRPr lang="en-US" dirty="0"/>
          </a:p>
          <a:p>
            <a:r>
              <a:rPr lang="en-US" dirty="0"/>
              <a:t>Here, we transform the Data Vault entities into Star Schemas, which are business-friendly, aggregated, and denormalized.</a:t>
            </a:r>
          </a:p>
          <a:p>
            <a:r>
              <a:rPr lang="en-US" dirty="0"/>
              <a:t>These are designed specifically for performance and analytics, and they power downstream reporting tools.</a:t>
            </a:r>
          </a:p>
          <a:p>
            <a:r>
              <a:rPr lang="en-US" dirty="0"/>
              <a:t>📊 Visualization &amp; Consumers</a:t>
            </a:r>
          </a:p>
          <a:p>
            <a:endParaRPr lang="en-US" dirty="0"/>
          </a:p>
          <a:p>
            <a:r>
              <a:rPr lang="en-US" dirty="0"/>
              <a:t>Finally, we have the consumer layer.</a:t>
            </a:r>
          </a:p>
          <a:p>
            <a:r>
              <a:rPr lang="en-US" dirty="0"/>
              <a:t>This is where different tools and users access the data for:</a:t>
            </a:r>
          </a:p>
          <a:p>
            <a:endParaRPr lang="en-US" dirty="0"/>
          </a:p>
          <a:p>
            <a:r>
              <a:rPr lang="en-US" dirty="0"/>
              <a:t>    Dashboards and reports (e.g., Power BI)</a:t>
            </a:r>
          </a:p>
          <a:p>
            <a:endParaRPr lang="en-US" dirty="0"/>
          </a:p>
          <a:p>
            <a:r>
              <a:rPr lang="en-US" dirty="0"/>
              <a:t>    Mobile and web applications</a:t>
            </a:r>
          </a:p>
          <a:p>
            <a:endParaRPr lang="en-US" dirty="0"/>
          </a:p>
          <a:p>
            <a:r>
              <a:rPr lang="en-US" dirty="0"/>
              <a:t>    Advanced analytics and AI models</a:t>
            </a:r>
          </a:p>
          <a:p>
            <a:endParaRPr lang="en-US" dirty="0"/>
          </a:p>
          <a:p>
            <a:r>
              <a:rPr lang="en-US" dirty="0"/>
              <a:t>    And external exports or APIs</a:t>
            </a:r>
          </a:p>
          <a:p>
            <a:endParaRPr lang="en-US" dirty="0"/>
          </a:p>
          <a:p>
            <a:r>
              <a:rPr lang="en-US" dirty="0"/>
              <a:t>This architecture allows multiple consumers to work on the same unified and trusted data platform.</a:t>
            </a:r>
          </a:p>
          <a:p>
            <a:r>
              <a:rPr lang="en-US" dirty="0"/>
              <a:t>✅ Summary</a:t>
            </a:r>
          </a:p>
          <a:p>
            <a:endParaRPr lang="en-US" dirty="0"/>
          </a:p>
          <a:p>
            <a:r>
              <a:rPr lang="en-US" dirty="0"/>
              <a:t>    This layered approach ensures that we maintain data integrity, traceability, and scalability—from raw ingestion to business-ready insights.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“This slide presents the operational and governance pillars that support our EDW architecture, enabling efficiency, control, and scalability across the data lifecycle. </a:t>
            </a:r>
          </a:p>
          <a:p>
            <a:r>
              <a:rPr lang="en-US" dirty="0"/>
              <a:t>These enablers are key for sustaining enterprise-grade </a:t>
            </a:r>
            <a:r>
              <a:rPr lang="en-US" dirty="0" err="1"/>
              <a:t>DataOps</a:t>
            </a:r>
            <a:r>
              <a:rPr lang="en-US" dirty="0"/>
              <a:t> practices.”</a:t>
            </a:r>
          </a:p>
          <a:p>
            <a:endParaRPr lang="en-US" dirty="0"/>
          </a:p>
          <a:p>
            <a:r>
              <a:rPr lang="en-US" dirty="0"/>
              <a:t>🔹 [CI/CD – Automation &amp; DevOps]</a:t>
            </a:r>
          </a:p>
          <a:p>
            <a:endParaRPr lang="en-US" dirty="0"/>
          </a:p>
          <a:p>
            <a:r>
              <a:rPr lang="en-US" dirty="0"/>
              <a:t>“We start with CI/CD practices to ensure repeatable and automated deployments:</a:t>
            </a:r>
          </a:p>
          <a:p>
            <a:endParaRPr lang="en-US" dirty="0"/>
          </a:p>
          <a:p>
            <a:r>
              <a:rPr lang="en-US" dirty="0"/>
              <a:t>    We leverage GitHub Actions and GitHub Runners to orchestrate build and release pipelines.</a:t>
            </a:r>
          </a:p>
          <a:p>
            <a:endParaRPr lang="en-US" dirty="0"/>
          </a:p>
          <a:p>
            <a:r>
              <a:rPr lang="en-US" dirty="0"/>
              <a:t>    Jira is used for backlog and sprint tracking, and Confluence supports project documentation and knowledge sharing.</a:t>
            </a:r>
          </a:p>
          <a:p>
            <a:endParaRPr lang="en-US" dirty="0"/>
          </a:p>
          <a:p>
            <a:r>
              <a:rPr lang="en-US" dirty="0"/>
              <a:t>    CI/CD pipelines are responsible for deploying data pipelines, machine learning models, and Power BI content automatically, ensuring consistency across environments.”</a:t>
            </a:r>
          </a:p>
          <a:p>
            <a:endParaRPr lang="en-US" dirty="0"/>
          </a:p>
          <a:p>
            <a:r>
              <a:rPr lang="en-US" dirty="0"/>
              <a:t>🔹 [Observability – Monitoring &amp; Telemetry]</a:t>
            </a:r>
          </a:p>
          <a:p>
            <a:endParaRPr lang="en-US" dirty="0"/>
          </a:p>
          <a:p>
            <a:r>
              <a:rPr lang="en-US" dirty="0"/>
              <a:t>“On the observability front:</a:t>
            </a:r>
          </a:p>
          <a:p>
            <a:endParaRPr lang="en-US" dirty="0"/>
          </a:p>
          <a:p>
            <a:r>
              <a:rPr lang="en-US" dirty="0"/>
              <a:t>    We use Azure Monitor, Dynatrace, and Log Analytics for centralized telemetry.</a:t>
            </a:r>
          </a:p>
          <a:p>
            <a:endParaRPr lang="en-US" dirty="0"/>
          </a:p>
          <a:p>
            <a:r>
              <a:rPr lang="en-US" dirty="0"/>
              <a:t>    This setup enables unified logs, health metrics, and alerts across all data services — providing full transparency and proactive incident management.”</a:t>
            </a:r>
          </a:p>
          <a:p>
            <a:endParaRPr lang="en-US" dirty="0"/>
          </a:p>
          <a:p>
            <a:r>
              <a:rPr lang="en-US" dirty="0"/>
              <a:t>🔹 [Governance &amp; Security – Control &amp; Compliance]</a:t>
            </a:r>
          </a:p>
          <a:p>
            <a:endParaRPr lang="en-US" dirty="0"/>
          </a:p>
          <a:p>
            <a:r>
              <a:rPr lang="en-US" dirty="0"/>
              <a:t>“For data governance and security:</a:t>
            </a:r>
          </a:p>
          <a:p>
            <a:endParaRPr lang="en-US" dirty="0"/>
          </a:p>
          <a:p>
            <a:r>
              <a:rPr lang="en-US" dirty="0"/>
              <a:t>    We integrate IDMC (Informatica) for enterprise data management.</a:t>
            </a:r>
          </a:p>
          <a:p>
            <a:endParaRPr lang="en-US" dirty="0"/>
          </a:p>
          <a:p>
            <a:r>
              <a:rPr lang="en-US" dirty="0"/>
              <a:t>    Azure Purview ensures data cataloging and lineage tracking.</a:t>
            </a:r>
          </a:p>
          <a:p>
            <a:endParaRPr lang="en-US" dirty="0"/>
          </a:p>
          <a:p>
            <a:r>
              <a:rPr lang="en-US" dirty="0"/>
              <a:t>    Azure Key Vault provides secure secrets and credentials management.</a:t>
            </a:r>
          </a:p>
          <a:p>
            <a:endParaRPr lang="en-US" dirty="0"/>
          </a:p>
          <a:p>
            <a:r>
              <a:rPr lang="en-US" dirty="0"/>
              <a:t>    Together, these tools deliver robust access control, traceability, and compliance with data regulations.”</a:t>
            </a:r>
          </a:p>
          <a:p>
            <a:endParaRPr lang="en-US" dirty="0"/>
          </a:p>
          <a:p>
            <a:r>
              <a:rPr lang="en-US" dirty="0"/>
              <a:t>🔹 [Reusable Artifacts – Accelerating Delivery]</a:t>
            </a:r>
          </a:p>
          <a:p>
            <a:endParaRPr lang="en-US" dirty="0"/>
          </a:p>
          <a:p>
            <a:r>
              <a:rPr lang="en-US" dirty="0"/>
              <a:t>“To increase delivery speed and reduce maintenance:</a:t>
            </a:r>
          </a:p>
          <a:p>
            <a:endParaRPr lang="en-US" dirty="0"/>
          </a:p>
          <a:p>
            <a:r>
              <a:rPr lang="en-US" dirty="0"/>
              <a:t>    We adopt a modular approach using reusable artifacts like pipelines, notebooks, datasets, ML models, SQL scripts, and linked services.</a:t>
            </a:r>
          </a:p>
          <a:p>
            <a:endParaRPr lang="en-US" dirty="0"/>
          </a:p>
          <a:p>
            <a:r>
              <a:rPr lang="en-US" dirty="0"/>
              <a:t>    These are treated as composable building blocks, promoting standardization and reuse across teams.”</a:t>
            </a:r>
          </a:p>
          <a:p>
            <a:endParaRPr lang="en-US" dirty="0"/>
          </a:p>
          <a:p>
            <a:r>
              <a:rPr lang="en-US" dirty="0"/>
              <a:t>🔹 [Cost Optimization – Elasticity &amp; Governance]</a:t>
            </a:r>
          </a:p>
          <a:p>
            <a:endParaRPr lang="en-US" dirty="0"/>
          </a:p>
          <a:p>
            <a:r>
              <a:rPr lang="en-US" dirty="0"/>
              <a:t>“Finally, for cost efficiency:</a:t>
            </a:r>
          </a:p>
          <a:p>
            <a:endParaRPr lang="en-US" dirty="0"/>
          </a:p>
          <a:p>
            <a:r>
              <a:rPr lang="en-US" dirty="0"/>
              <a:t>    We implement auto-pause SQL pools, ADLS tiering policies, and Power BI lightweight versions for self-service analytics.</a:t>
            </a:r>
          </a:p>
          <a:p>
            <a:endParaRPr lang="en-US" dirty="0"/>
          </a:p>
          <a:p>
            <a:r>
              <a:rPr lang="en-US" dirty="0"/>
              <a:t>    These measures ensure optimal resource utilization, elasticity, and proactive cost control without compromising performance.”</a:t>
            </a:r>
          </a:p>
          <a:p>
            <a:endParaRPr lang="en-US" dirty="0"/>
          </a:p>
          <a:p>
            <a:r>
              <a:rPr lang="en-US" dirty="0"/>
              <a:t>🔹 [Closing – Benefits]</a:t>
            </a:r>
          </a:p>
          <a:p>
            <a:endParaRPr lang="en-US" dirty="0"/>
          </a:p>
          <a:p>
            <a:r>
              <a:rPr lang="en-US" dirty="0"/>
              <a:t>“Altogether, these six pillars of </a:t>
            </a:r>
            <a:r>
              <a:rPr lang="en-US" dirty="0" err="1"/>
              <a:t>DataOps</a:t>
            </a:r>
            <a:r>
              <a:rPr lang="en-US" dirty="0"/>
              <a:t>—automation, observability, governance, reuse, and cost control—enable us to scale our data platform reliably, securely,</a:t>
            </a:r>
          </a:p>
          <a:p>
            <a:r>
              <a:rPr lang="en-US" dirty="0"/>
              <a:t> and efficiently, while meeting the evolving needs of business and compliance.”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882F-F85A-4CF3-8452-FA9A53C1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32EF35-43BA-5BE0-FF32-7DEDE2403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B5A6E1-10C2-E6A9-69A9-F0EFC9253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================</a:t>
            </a:r>
          </a:p>
          <a:p>
            <a:r>
              <a:rPr lang="en-US" dirty="0"/>
              <a:t>==slide 5==</a:t>
            </a:r>
          </a:p>
          <a:p>
            <a:r>
              <a:rPr lang="en-US" dirty="0"/>
              <a:t>================</a:t>
            </a:r>
          </a:p>
          <a:p>
            <a:endParaRPr lang="en-US" dirty="0"/>
          </a:p>
          <a:p>
            <a:r>
              <a:rPr lang="en-US" dirty="0"/>
              <a:t>Let me walk you through the end-to-end architecture we've implemented for our Sales Dashboard, covering everything from data collection to business insights.</a:t>
            </a:r>
          </a:p>
          <a:p>
            <a:r>
              <a:rPr lang="en-US" dirty="0"/>
              <a:t>🟦 1. Collection</a:t>
            </a:r>
          </a:p>
          <a:p>
            <a:endParaRPr lang="en-US" dirty="0"/>
          </a:p>
          <a:p>
            <a:r>
              <a:rPr lang="en-US" dirty="0"/>
              <a:t>We begin with data collection from various touchpoints:</a:t>
            </a:r>
          </a:p>
          <a:p>
            <a:endParaRPr lang="en-US" dirty="0"/>
          </a:p>
          <a:p>
            <a:r>
              <a:rPr lang="en-US" dirty="0"/>
              <a:t>    Web and mobile applications</a:t>
            </a:r>
          </a:p>
          <a:p>
            <a:endParaRPr lang="en-US" dirty="0"/>
          </a:p>
          <a:p>
            <a:r>
              <a:rPr lang="en-US" dirty="0"/>
              <a:t>    APIs</a:t>
            </a:r>
          </a:p>
          <a:p>
            <a:endParaRPr lang="en-US" dirty="0"/>
          </a:p>
          <a:p>
            <a:r>
              <a:rPr lang="en-US" dirty="0"/>
              <a:t>    CRM systems</a:t>
            </a:r>
          </a:p>
          <a:p>
            <a:endParaRPr lang="en-US" dirty="0"/>
          </a:p>
          <a:p>
            <a:r>
              <a:rPr lang="en-US" dirty="0"/>
              <a:t>    Phone or agent-based channels</a:t>
            </a:r>
          </a:p>
          <a:p>
            <a:endParaRPr lang="en-US" dirty="0"/>
          </a:p>
          <a:p>
            <a:r>
              <a:rPr lang="en-US" dirty="0"/>
              <a:t>Every day, any data created or updated the day before is extracted at midnight (00:00). This ensures we're always working with the most recent data snapshot.</a:t>
            </a:r>
          </a:p>
          <a:p>
            <a:r>
              <a:rPr lang="en-US" dirty="0"/>
              <a:t>🟦 2. Ingestion</a:t>
            </a:r>
          </a:p>
          <a:p>
            <a:endParaRPr lang="en-US" dirty="0"/>
          </a:p>
          <a:p>
            <a:r>
              <a:rPr lang="en-US" dirty="0"/>
              <a:t>Next, the extracted data is ingested into Azure Data Lake Storage (ADLS).</a:t>
            </a:r>
          </a:p>
          <a:p>
            <a:r>
              <a:rPr lang="en-US" dirty="0"/>
              <a:t>This includes CSV files with relational structure.</a:t>
            </a:r>
          </a:p>
          <a:p>
            <a:r>
              <a:rPr lang="en-US" dirty="0"/>
              <a:t>We use </a:t>
            </a:r>
            <a:r>
              <a:rPr lang="en-US" dirty="0" err="1"/>
              <a:t>AzCopy</a:t>
            </a:r>
            <a:r>
              <a:rPr lang="en-US" dirty="0"/>
              <a:t> to detect new files and trigger ingestion automatically, keeping the pipeline event-driven and scalable.</a:t>
            </a:r>
          </a:p>
          <a:p>
            <a:r>
              <a:rPr lang="en-US" dirty="0"/>
              <a:t>🟦 3. Transformation</a:t>
            </a:r>
          </a:p>
          <a:p>
            <a:endParaRPr lang="en-US" dirty="0"/>
          </a:p>
          <a:p>
            <a:r>
              <a:rPr lang="en-US" dirty="0"/>
              <a:t>Once in the data lake, we begin the transformation process:</a:t>
            </a:r>
          </a:p>
          <a:p>
            <a:endParaRPr lang="en-US" dirty="0"/>
          </a:p>
          <a:p>
            <a:r>
              <a:rPr lang="en-US" dirty="0"/>
              <a:t>    Data is converted to Parquet format for efficient storage and query performance.</a:t>
            </a:r>
          </a:p>
          <a:p>
            <a:endParaRPr lang="en-US" dirty="0"/>
          </a:p>
          <a:p>
            <a:r>
              <a:rPr lang="en-US" dirty="0"/>
              <a:t>    We use Spark Pools within Azure Synapse to process and transform the data in a distributed, scalable way.</a:t>
            </a:r>
          </a:p>
          <a:p>
            <a:endParaRPr lang="en-US" dirty="0"/>
          </a:p>
          <a:p>
            <a:r>
              <a:rPr lang="en-US" dirty="0"/>
              <a:t>    This data can also be exposed as external tables via Synapse pipelines, creating a bridge between data lake and Synapse SQL.</a:t>
            </a:r>
          </a:p>
          <a:p>
            <a:endParaRPr lang="en-US" dirty="0"/>
          </a:p>
          <a:p>
            <a:r>
              <a:rPr lang="en-US" dirty="0"/>
              <a:t>This stage ensures the data is cleaned, structured, and analytics-ready.</a:t>
            </a:r>
          </a:p>
          <a:p>
            <a:r>
              <a:rPr lang="en-US" dirty="0"/>
              <a:t>🟦 4. DW Storage (Data Warehouse)</a:t>
            </a:r>
          </a:p>
          <a:p>
            <a:endParaRPr lang="en-US" dirty="0"/>
          </a:p>
          <a:p>
            <a:r>
              <a:rPr lang="en-US" dirty="0"/>
              <a:t>Transformed data is then loaded into Synapse Analytics (Dedicated SQL Pool).</a:t>
            </a:r>
          </a:p>
          <a:p>
            <a:r>
              <a:rPr lang="en-US" dirty="0"/>
              <a:t>Here, we:</a:t>
            </a:r>
          </a:p>
          <a:p>
            <a:endParaRPr lang="en-US" dirty="0"/>
          </a:p>
          <a:p>
            <a:r>
              <a:rPr lang="en-US" dirty="0"/>
              <a:t>    Clean and historize the data</a:t>
            </a:r>
          </a:p>
          <a:p>
            <a:endParaRPr lang="en-US" dirty="0"/>
          </a:p>
          <a:p>
            <a:r>
              <a:rPr lang="en-US" dirty="0"/>
              <a:t>    Model it into star schemas, which are ideal for analytical queries and BI consumption</a:t>
            </a:r>
          </a:p>
          <a:p>
            <a:endParaRPr lang="en-US" dirty="0"/>
          </a:p>
          <a:p>
            <a:r>
              <a:rPr lang="en-US" dirty="0"/>
              <a:t>At this point, the data is fully business-ready.</a:t>
            </a:r>
          </a:p>
          <a:p>
            <a:r>
              <a:rPr lang="en-US" dirty="0"/>
              <a:t>🟦 5. Consumption</a:t>
            </a:r>
          </a:p>
          <a:p>
            <a:endParaRPr lang="en-US" dirty="0"/>
          </a:p>
          <a:p>
            <a:r>
              <a:rPr lang="en-US" dirty="0"/>
              <a:t>Finally, the data is consumed via Power BI dashboards.</a:t>
            </a:r>
          </a:p>
          <a:p>
            <a:r>
              <a:rPr lang="en-US" dirty="0"/>
              <a:t>Thanks to the well-modeled star schema, business users can explore the data with high performance and clear dimensional understanding, enabling data-driven decision-making.</a:t>
            </a:r>
          </a:p>
          <a:p>
            <a:r>
              <a:rPr lang="en-US" dirty="0"/>
              <a:t>✅ Summary</a:t>
            </a:r>
          </a:p>
          <a:p>
            <a:endParaRPr lang="en-US" dirty="0"/>
          </a:p>
          <a:p>
            <a:r>
              <a:rPr lang="en-US" dirty="0"/>
              <a:t>    This pipeline provides a robust, automated, and scalable architecture to transform raw CRM data into valuable sales insights, visualized in Power BI — with full traceability,</a:t>
            </a:r>
          </a:p>
          <a:p>
            <a:r>
              <a:rPr lang="en-US" dirty="0"/>
              <a:t>	governance, </a:t>
            </a:r>
          </a:p>
          <a:p>
            <a:r>
              <a:rPr lang="en-US" dirty="0"/>
              <a:t>	and performance at every step.</a:t>
            </a:r>
          </a:p>
          <a:p>
            <a:r>
              <a:rPr lang="en-US" dirty="0"/>
              <a:t>================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69D45-517A-8538-4957-0862BFBB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7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4EBFB-853C-929B-6690-26DD038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A1FC38-9856-0C04-B559-2514150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D06CD5-4627-BDD0-4938-BDDDF2015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================</a:t>
            </a:r>
          </a:p>
          <a:p>
            <a:r>
              <a:rPr lang="en-US" dirty="0"/>
              <a:t>==slide 6==</a:t>
            </a:r>
          </a:p>
          <a:p>
            <a:r>
              <a:rPr lang="en-US" dirty="0"/>
              <a:t>================</a:t>
            </a:r>
          </a:p>
          <a:p>
            <a:endParaRPr lang="en-US" dirty="0"/>
          </a:p>
          <a:p>
            <a:r>
              <a:rPr lang="en-US" dirty="0"/>
              <a:t>Let’s now take a look at the Sales Policy Data Model that supports our end-to-end dashboard.</a:t>
            </a:r>
          </a:p>
          <a:p>
            <a:r>
              <a:rPr lang="en-US" dirty="0"/>
              <a:t>This is a classic star schema designed to optimize performance and usability for reporting and analysis in Power BI.</a:t>
            </a:r>
          </a:p>
          <a:p>
            <a:r>
              <a:rPr lang="en-US" dirty="0"/>
              <a:t>🟦 1. Fact Table – </a:t>
            </a:r>
            <a:r>
              <a:rPr lang="en-US" dirty="0" err="1"/>
              <a:t>fct_policy</a:t>
            </a:r>
            <a:endParaRPr lang="en-US" dirty="0"/>
          </a:p>
          <a:p>
            <a:endParaRPr lang="en-US" dirty="0"/>
          </a:p>
          <a:p>
            <a:r>
              <a:rPr lang="en-US" dirty="0"/>
              <a:t>At the center of the model is our fact table: </a:t>
            </a:r>
            <a:r>
              <a:rPr lang="en-US" dirty="0" err="1"/>
              <a:t>fct_policy</a:t>
            </a:r>
            <a:r>
              <a:rPr lang="en-US" dirty="0"/>
              <a:t>.</a:t>
            </a:r>
          </a:p>
          <a:p>
            <a:r>
              <a:rPr lang="en-US" dirty="0"/>
              <a:t>Each row represents a sales policy, uniquely identified by </a:t>
            </a:r>
            <a:r>
              <a:rPr lang="en-US" dirty="0" err="1"/>
              <a:t>policy_id</a:t>
            </a:r>
            <a:r>
              <a:rPr lang="en-US" dirty="0"/>
              <a:t>.</a:t>
            </a:r>
          </a:p>
          <a:p>
            <a:r>
              <a:rPr lang="en-US" dirty="0"/>
              <a:t>It includes foreign keys to several dimensions, capturing:</a:t>
            </a:r>
          </a:p>
          <a:p>
            <a:endParaRPr lang="en-US" dirty="0"/>
          </a:p>
          <a:p>
            <a:r>
              <a:rPr lang="en-US" dirty="0"/>
              <a:t>    The customer who owns the policy (</a:t>
            </a:r>
            <a:r>
              <a:rPr lang="en-US" dirty="0" err="1"/>
              <a:t>customer_id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The status of the policy (</a:t>
            </a:r>
            <a:r>
              <a:rPr lang="en-US" dirty="0" err="1"/>
              <a:t>status_id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The type of the policy (</a:t>
            </a:r>
            <a:r>
              <a:rPr lang="en-US" dirty="0" err="1"/>
              <a:t>type_id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The creation and expiration dates (</a:t>
            </a:r>
            <a:r>
              <a:rPr lang="en-US" dirty="0" err="1"/>
              <a:t>time_creation_id</a:t>
            </a:r>
            <a:r>
              <a:rPr lang="en-US" dirty="0"/>
              <a:t>, </a:t>
            </a:r>
            <a:r>
              <a:rPr lang="en-US" dirty="0" err="1"/>
              <a:t>time_valid_until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The channel through which the policy was sold (</a:t>
            </a:r>
            <a:r>
              <a:rPr lang="en-US" dirty="0" err="1"/>
              <a:t>channel_id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And the geographical location (</a:t>
            </a:r>
            <a:r>
              <a:rPr lang="en-US" dirty="0" err="1"/>
              <a:t>geography_id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table provides the quantitative and transactional core of our model.</a:t>
            </a:r>
          </a:p>
          <a:p>
            <a:r>
              <a:rPr lang="en-US" dirty="0"/>
              <a:t>🟩 2. Dimension – </a:t>
            </a:r>
            <a:r>
              <a:rPr lang="en-US" dirty="0" err="1"/>
              <a:t>dim_customer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dimension describes each customer:</a:t>
            </a:r>
          </a:p>
          <a:p>
            <a:endParaRPr lang="en-US" dirty="0"/>
          </a:p>
          <a:p>
            <a:r>
              <a:rPr lang="en-US" dirty="0"/>
              <a:t>    Name, address, type, date of birth, and contact details (phone, email)</a:t>
            </a:r>
          </a:p>
          <a:p>
            <a:endParaRPr lang="en-US" dirty="0"/>
          </a:p>
          <a:p>
            <a:r>
              <a:rPr lang="en-US" dirty="0"/>
              <a:t>    As well as demographic or segmentation fields like profession and tax ID</a:t>
            </a:r>
          </a:p>
          <a:p>
            <a:endParaRPr lang="en-US" dirty="0"/>
          </a:p>
          <a:p>
            <a:r>
              <a:rPr lang="en-US" dirty="0"/>
              <a:t>This enables slicing the data by customer profile.</a:t>
            </a:r>
          </a:p>
          <a:p>
            <a:r>
              <a:rPr lang="en-US" dirty="0"/>
              <a:t>🟪 3. Dimension – </a:t>
            </a:r>
            <a:r>
              <a:rPr lang="en-US" dirty="0" err="1"/>
              <a:t>dim_status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small dimension classifies each policy by its current status – such as active, cancelled, or expired.</a:t>
            </a:r>
          </a:p>
          <a:p>
            <a:r>
              <a:rPr lang="en-US" dirty="0"/>
              <a:t>It includes a code and description for better filtering and aggregation.</a:t>
            </a:r>
          </a:p>
          <a:p>
            <a:r>
              <a:rPr lang="en-US" dirty="0"/>
              <a:t>🟩 4. Dimension – </a:t>
            </a:r>
            <a:r>
              <a:rPr lang="en-US" dirty="0" err="1"/>
              <a:t>dim_type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describes the type of policy — for example: auto, home, or health insurance — again including a code and description.</a:t>
            </a:r>
          </a:p>
          <a:p>
            <a:r>
              <a:rPr lang="en-US" dirty="0"/>
              <a:t>🟦 5. Dimension – </a:t>
            </a:r>
            <a:r>
              <a:rPr lang="en-US" dirty="0" err="1"/>
              <a:t>dim_channel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channel dimension indicates how the policy was acquired:</a:t>
            </a:r>
          </a:p>
          <a:p>
            <a:endParaRPr lang="en-US" dirty="0"/>
          </a:p>
          <a:p>
            <a:r>
              <a:rPr lang="en-US" dirty="0"/>
              <a:t>    Web, phone, in-person agent, etc.</a:t>
            </a:r>
          </a:p>
          <a:p>
            <a:endParaRPr lang="en-US" dirty="0"/>
          </a:p>
          <a:p>
            <a:r>
              <a:rPr lang="en-US" dirty="0"/>
              <a:t>    Each with a code and textual description.</a:t>
            </a:r>
          </a:p>
          <a:p>
            <a:endParaRPr lang="en-US" dirty="0"/>
          </a:p>
          <a:p>
            <a:r>
              <a:rPr lang="en-US" dirty="0"/>
              <a:t>🟨 6. Dimension – </a:t>
            </a:r>
            <a:r>
              <a:rPr lang="en-US" dirty="0" err="1"/>
              <a:t>dim_time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standard time dimension is used twice in the fact table — once for policy creation, and once for valid until.</a:t>
            </a:r>
          </a:p>
          <a:p>
            <a:r>
              <a:rPr lang="en-US" dirty="0"/>
              <a:t>It supports analysis by day, month, quarter, and year.</a:t>
            </a:r>
          </a:p>
          <a:p>
            <a:r>
              <a:rPr lang="en-US" dirty="0"/>
              <a:t>🟨 7. Dimension – </a:t>
            </a:r>
            <a:r>
              <a:rPr lang="en-US" dirty="0" err="1"/>
              <a:t>dim_geography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Finally, we have the geography dimension, which breaks down location into:</a:t>
            </a:r>
          </a:p>
          <a:p>
            <a:endParaRPr lang="en-US" dirty="0"/>
          </a:p>
          <a:p>
            <a:r>
              <a:rPr lang="en-US" dirty="0"/>
              <a:t>    City, ZIP code, province, region, and country</a:t>
            </a:r>
          </a:p>
          <a:p>
            <a:endParaRPr lang="en-US" dirty="0"/>
          </a:p>
          <a:p>
            <a:r>
              <a:rPr lang="en-US" dirty="0"/>
              <a:t>This supports geo-based segmentation and regional reporting.</a:t>
            </a:r>
          </a:p>
          <a:p>
            <a:r>
              <a:rPr lang="en-US" dirty="0"/>
              <a:t>✅ Summary</a:t>
            </a:r>
          </a:p>
          <a:p>
            <a:endParaRPr lang="en-US" dirty="0"/>
          </a:p>
          <a:p>
            <a:r>
              <a:rPr lang="en-US" dirty="0"/>
              <a:t>    This star schema is optimized for business-friendly exploration, fast querying, and clear relationships between policies and their attributes.</a:t>
            </a:r>
          </a:p>
          <a:p>
            <a:r>
              <a:rPr lang="en-US" dirty="0"/>
              <a:t>    It’s the foundation of the Power BI sales dashboard, supporting insights like policy volume by customer type, sales trends over time, or revenue by geography and channel.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50686-3929-4C26-06E9-FED2F5A5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0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B311-3FFE-407D-BB3B-00B4314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754B9E-D87A-4D18-A0F6-37210893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C27029-2EDC-7457-5EE8-EF4AC5C5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================</a:t>
            </a:r>
          </a:p>
          <a:p>
            <a:r>
              <a:rPr lang="es-ES" dirty="0"/>
              <a:t>==</a:t>
            </a:r>
            <a:r>
              <a:rPr lang="es-ES" dirty="0" err="1"/>
              <a:t>slide</a:t>
            </a:r>
            <a:r>
              <a:rPr lang="es-ES" dirty="0"/>
              <a:t> 7==</a:t>
            </a:r>
          </a:p>
          <a:p>
            <a:r>
              <a:rPr lang="es-ES" dirty="0"/>
              <a:t>================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0EF70-1367-9FF8-FEE7-E3D82C08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5E7B-D182-3062-A34D-777169D5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ED2CF62-C27A-9A3D-AA5F-F5D5C50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A63C2DE-51FB-59BB-19B6-50545C1F585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C958031-24E1-D415-2B99-A354CA7C19C6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3F08B1D-1BD6-AFCC-9113-350F10C2D182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Technical Pipeline Architecture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4E06EC-BA65-A8F7-482C-3717F287C1FE}"/>
              </a:ext>
            </a:extLst>
          </p:cNvPr>
          <p:cNvSpPr/>
          <p:nvPr/>
        </p:nvSpPr>
        <p:spPr>
          <a:xfrm>
            <a:off x="469101" y="5105711"/>
            <a:ext cx="1981197" cy="1246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Created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updated</a:t>
            </a:r>
            <a:r>
              <a:rPr lang="es-ES" sz="1400" dirty="0"/>
              <a:t> </a:t>
            </a:r>
            <a:r>
              <a:rPr lang="es-ES" sz="1400" dirty="0" err="1"/>
              <a:t>day</a:t>
            </a:r>
            <a:r>
              <a:rPr lang="es-ES" sz="1400" dirty="0"/>
              <a:t> </a:t>
            </a:r>
            <a:r>
              <a:rPr lang="es-ES" sz="1400" dirty="0" err="1"/>
              <a:t>berfore</a:t>
            </a:r>
            <a:r>
              <a:rPr lang="es-ES" sz="1400" dirty="0"/>
              <a:t>, </a:t>
            </a:r>
            <a:r>
              <a:rPr lang="es-ES" sz="1400" dirty="0" err="1"/>
              <a:t>extract</a:t>
            </a:r>
            <a:r>
              <a:rPr lang="es-ES" sz="1400" dirty="0"/>
              <a:t> </a:t>
            </a:r>
            <a:r>
              <a:rPr lang="es-ES" sz="1400" dirty="0" err="1"/>
              <a:t>executed</a:t>
            </a:r>
            <a:r>
              <a:rPr lang="es-ES" sz="1400" dirty="0"/>
              <a:t> at 00.00am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D89A1D-113A-9B11-CECC-4D048CAE56D3}"/>
              </a:ext>
            </a:extLst>
          </p:cNvPr>
          <p:cNvSpPr/>
          <p:nvPr/>
        </p:nvSpPr>
        <p:spPr>
          <a:xfrm>
            <a:off x="3476625" y="5100015"/>
            <a:ext cx="1981196" cy="1246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Detection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new files and </a:t>
            </a:r>
            <a:r>
              <a:rPr lang="es-ES" sz="1400" dirty="0" err="1"/>
              <a:t>trigger</a:t>
            </a:r>
            <a:r>
              <a:rPr lang="es-ES" sz="1400" dirty="0"/>
              <a:t> </a:t>
            </a:r>
            <a:r>
              <a:rPr lang="es-ES" sz="1400" dirty="0" err="1"/>
              <a:t>ingestion</a:t>
            </a:r>
            <a:r>
              <a:rPr lang="es-ES" sz="1400" dirty="0"/>
              <a:t> in ADLS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AzCopy</a:t>
            </a:r>
            <a:endParaRPr lang="es-ES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186AB3-A7A1-8687-5113-8BF279B1C694}"/>
              </a:ext>
            </a:extLst>
          </p:cNvPr>
          <p:cNvSpPr/>
          <p:nvPr/>
        </p:nvSpPr>
        <p:spPr>
          <a:xfrm>
            <a:off x="6484148" y="5284507"/>
            <a:ext cx="1945478" cy="1062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transformed</a:t>
            </a:r>
            <a:r>
              <a:rPr lang="es-ES" sz="1400" dirty="0"/>
              <a:t> in </a:t>
            </a:r>
            <a:r>
              <a:rPr lang="es-ES" sz="1400" dirty="0" err="1"/>
              <a:t>parquet</a:t>
            </a:r>
            <a:r>
              <a:rPr lang="es-ES" sz="1400" dirty="0"/>
              <a:t> and </a:t>
            </a:r>
            <a:r>
              <a:rPr lang="es-ES" sz="1400" dirty="0" err="1"/>
              <a:t>processed</a:t>
            </a:r>
            <a:r>
              <a:rPr lang="es-ES" sz="1400" dirty="0"/>
              <a:t> in </a:t>
            </a:r>
            <a:r>
              <a:rPr lang="es-ES" sz="1400" dirty="0" err="1"/>
              <a:t>spark</a:t>
            </a:r>
            <a:r>
              <a:rPr lang="es-ES" sz="1400" dirty="0"/>
              <a:t> pool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8B47E3-EA2D-7615-C123-307808B18593}"/>
              </a:ext>
            </a:extLst>
          </p:cNvPr>
          <p:cNvSpPr/>
          <p:nvPr/>
        </p:nvSpPr>
        <p:spPr>
          <a:xfrm>
            <a:off x="8977321" y="5252415"/>
            <a:ext cx="2421722" cy="109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cleaned</a:t>
            </a:r>
            <a:r>
              <a:rPr lang="es-ES" sz="1400" dirty="0"/>
              <a:t> ,</a:t>
            </a:r>
            <a:r>
              <a:rPr lang="es-ES" sz="1400" dirty="0" err="1"/>
              <a:t>historized</a:t>
            </a:r>
            <a:r>
              <a:rPr lang="es-ES" sz="1400" dirty="0"/>
              <a:t> and </a:t>
            </a:r>
            <a:r>
              <a:rPr lang="es-ES" sz="1400" dirty="0" err="1"/>
              <a:t>ingested</a:t>
            </a:r>
            <a:r>
              <a:rPr lang="es-ES" sz="1400" dirty="0"/>
              <a:t> in </a:t>
            </a:r>
            <a:r>
              <a:rPr lang="es-ES" sz="1400" dirty="0" err="1"/>
              <a:t>Synapse</a:t>
            </a:r>
            <a:r>
              <a:rPr lang="es-ES" sz="1400" dirty="0"/>
              <a:t> </a:t>
            </a:r>
            <a:r>
              <a:rPr lang="es-ES" sz="1400" dirty="0" err="1"/>
              <a:t>Analytics</a:t>
            </a:r>
            <a:r>
              <a:rPr lang="es-ES" sz="1400" dirty="0"/>
              <a:t> and after </a:t>
            </a:r>
            <a:r>
              <a:rPr lang="es-ES" sz="1400" dirty="0" err="1"/>
              <a:t>modelled</a:t>
            </a:r>
            <a:r>
              <a:rPr lang="es-ES" sz="1400" dirty="0"/>
              <a:t> in </a:t>
            </a:r>
            <a:r>
              <a:rPr lang="es-ES" sz="1400" dirty="0" err="1"/>
              <a:t>star</a:t>
            </a:r>
            <a:r>
              <a:rPr lang="es-ES" sz="1400" dirty="0"/>
              <a:t> </a:t>
            </a:r>
            <a:r>
              <a:rPr lang="es-ES" sz="1400" dirty="0" err="1"/>
              <a:t>schema</a:t>
            </a:r>
            <a:r>
              <a:rPr lang="es-ES" sz="1400" dirty="0"/>
              <a:t>. 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ready</a:t>
            </a:r>
            <a:r>
              <a:rPr lang="es-ES" sz="1400" dirty="0"/>
              <a:t>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62A8326-131C-8791-3819-128DE388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1707297"/>
            <a:ext cx="11972925" cy="35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53D2-FFDA-494A-1A41-15E426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81B772-55E5-54EC-D562-CD013BE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D46F92-55D9-1739-A191-0E0B743613F1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D3A9979-3FED-5BEB-BD19-0E01EC12F993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79016BB-10C7-CCB6-03E6-F233D52E9A2C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Sales Policy Data Model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A17982-866E-D80D-DD2F-A8AE5864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76" y="1339273"/>
            <a:ext cx="6744300" cy="53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E9DA-530E-2B5A-8F9D-50520E9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95B97-29B1-5EE7-D5E4-BBBC56E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F803BB9-0731-E3CB-92F6-EB2A55CB8A6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F4BBB5F-C4E3-6010-2213-7BE8E625FEF1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EAD74DF-82CA-657C-F45A-722D4730718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Dashboard KPIs and Features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D0C482F-0BD0-FA2C-BCC5-33FD275AB6AF}"/>
              </a:ext>
            </a:extLst>
          </p:cNvPr>
          <p:cNvGrpSpPr/>
          <p:nvPr/>
        </p:nvGrpSpPr>
        <p:grpSpPr>
          <a:xfrm>
            <a:off x="8466591" y="1939894"/>
            <a:ext cx="2144683" cy="1013520"/>
            <a:chOff x="7875499" y="1441661"/>
            <a:chExt cx="3273690" cy="1479795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7DCA53D-93BB-D711-4DED-D86ABA3BCC52}"/>
                </a:ext>
              </a:extLst>
            </p:cNvPr>
            <p:cNvSpPr/>
            <p:nvPr/>
          </p:nvSpPr>
          <p:spPr>
            <a:xfrm>
              <a:off x="7875499" y="1441661"/>
              <a:ext cx="3273690" cy="14797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113209-62F9-CA84-65AB-1A5068AEA7E8}"/>
                </a:ext>
              </a:extLst>
            </p:cNvPr>
            <p:cNvSpPr txBox="1"/>
            <p:nvPr/>
          </p:nvSpPr>
          <p:spPr>
            <a:xfrm>
              <a:off x="8330194" y="1541643"/>
              <a:ext cx="2818994" cy="102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Monthly Sales Forecast (AI)</a:t>
              </a:r>
            </a:p>
            <a:p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CB47C1-2873-CDEA-D141-0A37381D9B3B}"/>
              </a:ext>
            </a:extLst>
          </p:cNvPr>
          <p:cNvGrpSpPr/>
          <p:nvPr/>
        </p:nvGrpSpPr>
        <p:grpSpPr>
          <a:xfrm>
            <a:off x="5855876" y="1939893"/>
            <a:ext cx="2424049" cy="1036763"/>
            <a:chOff x="10629920" y="1652450"/>
            <a:chExt cx="3305175" cy="1438276"/>
          </a:xfrm>
          <a:solidFill>
            <a:schemeClr val="bg1"/>
          </a:solidFill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1D65043-9207-AC74-7A63-60CF72AD4121}"/>
                </a:ext>
              </a:extLst>
            </p:cNvPr>
            <p:cNvSpPr/>
            <p:nvPr/>
          </p:nvSpPr>
          <p:spPr>
            <a:xfrm>
              <a:off x="10629920" y="1652450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40D9FA-1758-EC82-B1B6-EB3B56F68F3B}"/>
                </a:ext>
              </a:extLst>
            </p:cNvPr>
            <p:cNvSpPr txBox="1"/>
            <p:nvPr/>
          </p:nvSpPr>
          <p:spPr>
            <a:xfrm>
              <a:off x="10823321" y="1749627"/>
              <a:ext cx="2990850" cy="6964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Conversion Rate by Channel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5743681-42E3-4741-ED3E-579C2BF7CC31}"/>
              </a:ext>
            </a:extLst>
          </p:cNvPr>
          <p:cNvGrpSpPr/>
          <p:nvPr/>
        </p:nvGrpSpPr>
        <p:grpSpPr>
          <a:xfrm>
            <a:off x="3247487" y="1939894"/>
            <a:ext cx="2424049" cy="1013519"/>
            <a:chOff x="3829049" y="1645481"/>
            <a:chExt cx="3305175" cy="1438276"/>
          </a:xfrm>
          <a:solidFill>
            <a:schemeClr val="bg1"/>
          </a:soli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5ECB54C-C87D-9B4D-3CAB-3AA4478F6100}"/>
                </a:ext>
              </a:extLst>
            </p:cNvPr>
            <p:cNvSpPr/>
            <p:nvPr/>
          </p:nvSpPr>
          <p:spPr>
            <a:xfrm>
              <a:off x="3829049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0DBE83A-1C0E-EDE3-05FD-270AF9F90DC0}"/>
                </a:ext>
              </a:extLst>
            </p:cNvPr>
            <p:cNvSpPr txBox="1"/>
            <p:nvPr/>
          </p:nvSpPr>
          <p:spPr>
            <a:xfrm>
              <a:off x="3953915" y="1742661"/>
              <a:ext cx="3081336" cy="69589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Revenue by Region &amp; Channel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C84172-2FF9-061D-FC95-63D64C65E36D}"/>
              </a:ext>
            </a:extLst>
          </p:cNvPr>
          <p:cNvGrpSpPr/>
          <p:nvPr/>
        </p:nvGrpSpPr>
        <p:grpSpPr>
          <a:xfrm>
            <a:off x="521829" y="1939894"/>
            <a:ext cx="2424049" cy="1013519"/>
            <a:chOff x="455337" y="1645481"/>
            <a:chExt cx="3305175" cy="1438276"/>
          </a:xfrm>
          <a:solidFill>
            <a:schemeClr val="bg1"/>
          </a:solidFill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D875114-D673-1D5A-63E2-757DB74080F9}"/>
                </a:ext>
              </a:extLst>
            </p:cNvPr>
            <p:cNvSpPr/>
            <p:nvPr/>
          </p:nvSpPr>
          <p:spPr>
            <a:xfrm>
              <a:off x="455337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D003C14-8C4C-59EE-0472-F6EBB8DC59DF}"/>
                </a:ext>
              </a:extLst>
            </p:cNvPr>
            <p:cNvSpPr txBox="1"/>
            <p:nvPr/>
          </p:nvSpPr>
          <p:spPr>
            <a:xfrm>
              <a:off x="455337" y="1718288"/>
              <a:ext cx="3252790" cy="3976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Total Policies Sold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BE9705-862A-C48E-785C-ACD345729751}"/>
              </a:ext>
            </a:extLst>
          </p:cNvPr>
          <p:cNvSpPr txBox="1"/>
          <p:nvPr/>
        </p:nvSpPr>
        <p:spPr>
          <a:xfrm>
            <a:off x="1217903" y="257609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7326E2-5207-92E4-D1A4-6B8F0298F1DF}"/>
              </a:ext>
            </a:extLst>
          </p:cNvPr>
          <p:cNvSpPr txBox="1"/>
          <p:nvPr/>
        </p:nvSpPr>
        <p:spPr>
          <a:xfrm>
            <a:off x="3949336" y="259922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294DD4-14B3-1B9E-AA68-8586564972B5}"/>
              </a:ext>
            </a:extLst>
          </p:cNvPr>
          <p:cNvSpPr txBox="1"/>
          <p:nvPr/>
        </p:nvSpPr>
        <p:spPr>
          <a:xfrm>
            <a:off x="6543696" y="262379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5E6E17-228B-BD46-3DF8-59D24732162F}"/>
              </a:ext>
            </a:extLst>
          </p:cNvPr>
          <p:cNvSpPr txBox="1"/>
          <p:nvPr/>
        </p:nvSpPr>
        <p:spPr>
          <a:xfrm>
            <a:off x="9022872" y="259433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1EE47B2-3E6E-B4F7-982B-DEAC6511C311}"/>
              </a:ext>
            </a:extLst>
          </p:cNvPr>
          <p:cNvSpPr/>
          <p:nvPr/>
        </p:nvSpPr>
        <p:spPr>
          <a:xfrm>
            <a:off x="10672372" y="632298"/>
            <a:ext cx="1420961" cy="590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202253-3334-A842-1BBF-1F8BAED1C7B5}"/>
              </a:ext>
            </a:extLst>
          </p:cNvPr>
          <p:cNvSpPr txBox="1"/>
          <p:nvPr/>
        </p:nvSpPr>
        <p:spPr>
          <a:xfrm>
            <a:off x="10836614" y="797668"/>
            <a:ext cx="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09F1FB3-A5DF-041E-A747-C511D2E9E4B3}"/>
              </a:ext>
            </a:extLst>
          </p:cNvPr>
          <p:cNvSpPr/>
          <p:nvPr/>
        </p:nvSpPr>
        <p:spPr>
          <a:xfrm>
            <a:off x="10738842" y="1339273"/>
            <a:ext cx="245018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1D4BCC-F71F-18D3-61EA-6598DA47FE52}"/>
              </a:ext>
            </a:extLst>
          </p:cNvPr>
          <p:cNvSpPr txBox="1"/>
          <p:nvPr/>
        </p:nvSpPr>
        <p:spPr>
          <a:xfrm>
            <a:off x="10983860" y="1201937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Data </a:t>
            </a:r>
            <a:r>
              <a:rPr lang="es-ES" sz="1200" dirty="0" err="1"/>
              <a:t>Range</a:t>
            </a:r>
            <a:endParaRPr lang="es-ES" sz="12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E1C61E34-B02B-E0CA-AFBF-235CD5B51F46}"/>
              </a:ext>
            </a:extLst>
          </p:cNvPr>
          <p:cNvSpPr/>
          <p:nvPr/>
        </p:nvSpPr>
        <p:spPr>
          <a:xfrm>
            <a:off x="10738842" y="2329758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DA6AE-D363-ACD1-E28B-4A6A5E098C35}"/>
              </a:ext>
            </a:extLst>
          </p:cNvPr>
          <p:cNvSpPr txBox="1"/>
          <p:nvPr/>
        </p:nvSpPr>
        <p:spPr>
          <a:xfrm>
            <a:off x="10983860" y="2191379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Sales Channel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248F1BF-31C9-38A7-D9B9-E3EF79375C64}"/>
              </a:ext>
            </a:extLst>
          </p:cNvPr>
          <p:cNvSpPr/>
          <p:nvPr/>
        </p:nvSpPr>
        <p:spPr>
          <a:xfrm>
            <a:off x="10768574" y="3180821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31CC31-B82D-0071-94A4-9AA8E8769C1E}"/>
              </a:ext>
            </a:extLst>
          </p:cNvPr>
          <p:cNvSpPr txBox="1"/>
          <p:nvPr/>
        </p:nvSpPr>
        <p:spPr>
          <a:xfrm>
            <a:off x="11003976" y="3035132"/>
            <a:ext cx="10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Geography</a:t>
            </a:r>
            <a:endParaRPr lang="es-ES" sz="12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2A4333D-1181-090B-3852-A246831BD1BB}"/>
              </a:ext>
            </a:extLst>
          </p:cNvPr>
          <p:cNvSpPr/>
          <p:nvPr/>
        </p:nvSpPr>
        <p:spPr>
          <a:xfrm>
            <a:off x="10797757" y="4002436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83C537-A84D-5692-A4AD-110ABC679150}"/>
              </a:ext>
            </a:extLst>
          </p:cNvPr>
          <p:cNvSpPr txBox="1"/>
          <p:nvPr/>
        </p:nvSpPr>
        <p:spPr>
          <a:xfrm>
            <a:off x="11033159" y="3856747"/>
            <a:ext cx="10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Product</a:t>
            </a:r>
            <a:r>
              <a:rPr lang="es-ES" sz="1200" dirty="0"/>
              <a:t>/</a:t>
            </a:r>
          </a:p>
          <a:p>
            <a:r>
              <a:rPr lang="es-ES" sz="1200" dirty="0" err="1"/>
              <a:t>Insurance</a:t>
            </a:r>
            <a:r>
              <a:rPr lang="es-ES" sz="1200" dirty="0"/>
              <a:t> </a:t>
            </a:r>
            <a:r>
              <a:rPr lang="es-ES" sz="1200" dirty="0" err="1"/>
              <a:t>Type</a:t>
            </a:r>
            <a:endParaRPr lang="es-ES" sz="12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49FEA3A-5E1C-01C6-732C-3E65213BC2D3}"/>
              </a:ext>
            </a:extLst>
          </p:cNvPr>
          <p:cNvGrpSpPr/>
          <p:nvPr/>
        </p:nvGrpSpPr>
        <p:grpSpPr>
          <a:xfrm>
            <a:off x="8666616" y="3692925"/>
            <a:ext cx="1952625" cy="594511"/>
            <a:chOff x="7304991" y="6052446"/>
            <a:chExt cx="1952625" cy="59451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F140000-34A5-CF26-FEF9-951FDBAD0903}"/>
                </a:ext>
              </a:extLst>
            </p:cNvPr>
            <p:cNvSpPr/>
            <p:nvPr/>
          </p:nvSpPr>
          <p:spPr>
            <a:xfrm>
              <a:off x="7304991" y="6052446"/>
              <a:ext cx="1952625" cy="5945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FA1723C-E8B2-14C0-B45D-D9795D056376}"/>
                </a:ext>
              </a:extLst>
            </p:cNvPr>
            <p:cNvSpPr txBox="1"/>
            <p:nvPr/>
          </p:nvSpPr>
          <p:spPr>
            <a:xfrm>
              <a:off x="7663649" y="6165035"/>
              <a:ext cx="12889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AI </a:t>
              </a:r>
              <a:r>
                <a:rPr lang="es-ES" dirty="0" err="1"/>
                <a:t>Insights</a:t>
              </a:r>
              <a:endParaRPr lang="es-ES" dirty="0"/>
            </a:p>
          </p:txBody>
        </p:sp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C8A3FF33-882E-3F8F-B23F-86DB8655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4" y="3035132"/>
            <a:ext cx="3488418" cy="293975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D2469C5-6084-F8B1-0303-715CBA32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01" y="3586128"/>
            <a:ext cx="3592360" cy="3025651"/>
          </a:xfrm>
          <a:prstGeom prst="rect">
            <a:avLst/>
          </a:prstGeom>
        </p:spPr>
      </p:pic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C9D30D60-3F75-3510-9ABB-0BFD03F1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50" y="1294336"/>
            <a:ext cx="2046111" cy="5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1B54-FC8A-2258-E5A0-D9B5EA06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97280-50A1-821E-FD59-F30D6025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7B4EE-3C88-E9F5-67A2-AADF9543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29D5F5CE-D346-7D19-16B3-8F0DD75592E0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89752C23-95AF-F26D-AA11-1294C97F2419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451EF-26BD-E985-3A68-CB9B0310F4BC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485C613-65A4-6EBD-63BA-82AE41515445}"/>
              </a:ext>
            </a:extLst>
          </p:cNvPr>
          <p:cNvCxnSpPr/>
          <p:nvPr/>
        </p:nvCxnSpPr>
        <p:spPr>
          <a:xfrm>
            <a:off x="970364" y="225234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58E8861-DEDC-3809-0D6E-8BA33C544824}"/>
              </a:ext>
            </a:extLst>
          </p:cNvPr>
          <p:cNvCxnSpPr/>
          <p:nvPr/>
        </p:nvCxnSpPr>
        <p:spPr>
          <a:xfrm>
            <a:off x="970364" y="27000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55191322-B385-5E60-795E-69988E5F19F9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5DCB7916-52B6-F699-5A86-1C2BE9C38DD5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5C30D6F3-FAB5-07F3-25A6-501BB8652A34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60676-D7E8-B9B4-6170-2700C865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3D82-EEE9-7C89-11FE-264117F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E2485-58D9-16EB-D9DD-A3F91E7E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Platform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71C1CCAA-F355-E82A-4A52-2C23B9FDE1B5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8D74D039-145D-D46F-B45E-E6FDA229B617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7A3064-9FF2-728D-F9BF-45C8897C8A1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8F68340-3264-70BF-DC5E-88A5BC7A09A2}"/>
              </a:ext>
            </a:extLst>
          </p:cNvPr>
          <p:cNvCxnSpPr/>
          <p:nvPr/>
        </p:nvCxnSpPr>
        <p:spPr>
          <a:xfrm>
            <a:off x="1037039" y="32334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689B088-6FBC-D03B-F09D-F0FC4736C390}"/>
              </a:ext>
            </a:extLst>
          </p:cNvPr>
          <p:cNvCxnSpPr/>
          <p:nvPr/>
        </p:nvCxnSpPr>
        <p:spPr>
          <a:xfrm>
            <a:off x="1037039" y="36525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AD750130-ED04-2AFC-E532-6CACF67E55EC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CF2BD71F-E9FE-50BA-DC2F-309DA0FABE3E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6D553608-A697-EFBA-A30F-24DDCAEEEAFD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579212" y="2614841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8" y="3301678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4966156" y="2941588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 and time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Increase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Global revenues increased by 5%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Three-year execution period."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225893" y="4525067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833263" y="4538180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477019" y="4538180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386068" y="4549065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2" y="2345938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165463" y="2297932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477019" y="2242985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647533" y="2769663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395749" y="2789538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856805" y="3322498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5974061" y="4952830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273053" y="2653824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156" y="4883681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62EDF68-A04F-ADB1-AEE8-9EC390485D5D}"/>
              </a:ext>
            </a:extLst>
          </p:cNvPr>
          <p:cNvCxnSpPr/>
          <p:nvPr/>
        </p:nvCxnSpPr>
        <p:spPr>
          <a:xfrm>
            <a:off x="1037039" y="413829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857D150-A935-A34D-A6A3-FA069D0F3D4D}"/>
              </a:ext>
            </a:extLst>
          </p:cNvPr>
          <p:cNvCxnSpPr/>
          <p:nvPr/>
        </p:nvCxnSpPr>
        <p:spPr>
          <a:xfrm>
            <a:off x="1037039" y="45288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FF52144E-6990-065F-9704-E1685D5416B1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31E393A1-5816-84E3-4B09-2E9B9A84989F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93545343-A24C-74FF-1A3A-17677F2882FE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5D27-9D37-FF5B-2F5F-71173A12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8EF45EC-994A-94A2-9DC0-1BB05577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681857D-8EB6-0EE9-2CC7-3DAB79A8B34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ED2E27C-4C84-385B-5FD8-C27832190C1B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A06E7975-6B25-B6A9-049C-780B2AA8492C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E8490F3-96FF-4647-400B-F52F8DD0805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8F6B70BF-7B36-3782-A1A7-AB1AE335F03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200" dirty="0">
                <a:solidFill>
                  <a:schemeClr val="bg1">
                    <a:lumMod val="50000"/>
                  </a:schemeClr>
                </a:solidFill>
              </a:rPr>
              <a:t>Logical Architecture based on Azure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3E2F4E-9913-7C77-117B-FF992BFFA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68" y="1356539"/>
            <a:ext cx="8501063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200" dirty="0">
                <a:solidFill>
                  <a:schemeClr val="bg1">
                    <a:lumMod val="50000"/>
                  </a:schemeClr>
                </a:solidFill>
              </a:rPr>
              <a:t>Layers &amp; Technical Design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98721-B4E1-CCA9-EC11-ED425C1B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66" y="1453513"/>
            <a:ext cx="8182279" cy="51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6513291" y="396464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1920942" y="396464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100896" y="148433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26197" y="1495821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178335" y="1937593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Unified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178335" y="2630091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6474571" y="4426309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Auto-pause SQL Pools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Tiering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for self-sevice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6474571" y="5107196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26197" y="2038050"/>
            <a:ext cx="36028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Jira for backlog &amp; sprint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Confluence for project documentation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64916" y="2917527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1998381" y="440382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Purview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Vault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1998381" y="5096318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38">
            <a:extLst>
              <a:ext uri="{FF2B5EF4-FFF2-40B4-BE49-F238E27FC236}">
                <a16:creationId xmlns:a16="http://schemas.microsoft.com/office/drawing/2014/main" id="{CEB4BFFB-EA9C-9305-8786-FB9198ECC9C9}"/>
              </a:ext>
            </a:extLst>
          </p:cNvPr>
          <p:cNvSpPr txBox="1"/>
          <p:nvPr/>
        </p:nvSpPr>
        <p:spPr>
          <a:xfrm>
            <a:off x="4427147" y="1467637"/>
            <a:ext cx="288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Reusable Artifacts</a:t>
            </a:r>
            <a:endParaRPr lang="en-US" sz="2400" b="1" dirty="0">
              <a:solidFill>
                <a:schemeClr val="accent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ABE77905-C9E0-4924-72B6-F1B0666D2F3C}"/>
              </a:ext>
            </a:extLst>
          </p:cNvPr>
          <p:cNvSpPr txBox="1"/>
          <p:nvPr/>
        </p:nvSpPr>
        <p:spPr>
          <a:xfrm>
            <a:off x="4238058" y="1929302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Pipelines, notebooks, models &amp; datasets as modular building blocks , linked services, db objects, scripts SQL if required, ML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Promotes modularity, accelerates delivery, and reduces maintenance efforts.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FCC8AF-7AAD-4F12-F885-A5901CCFCE59}"/>
              </a:ext>
            </a:extLst>
          </p:cNvPr>
          <p:cNvCxnSpPr>
            <a:cxnSpLocks/>
          </p:cNvCxnSpPr>
          <p:nvPr/>
        </p:nvCxnSpPr>
        <p:spPr>
          <a:xfrm>
            <a:off x="4385192" y="2623150"/>
            <a:ext cx="3455755" cy="9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0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76D-C800-9ED0-B406-43746253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A5AC-9D29-D213-2080-59678142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B308E-9AAA-0566-E90E-3BC907BCF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0E4408D2-9F8F-2975-90ED-C0774E8D8D43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A773CB07-1458-6A4A-BA57-D2E8F8B23C98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4C0917-7954-DB11-46EA-F4FC94277315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F2D217-30D5-87FA-98F1-6644406C692E}"/>
              </a:ext>
            </a:extLst>
          </p:cNvPr>
          <p:cNvCxnSpPr/>
          <p:nvPr/>
        </p:nvCxnSpPr>
        <p:spPr>
          <a:xfrm>
            <a:off x="1037039" y="49860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A03C24C-83D0-46EB-4210-BAAC3E736848}"/>
              </a:ext>
            </a:extLst>
          </p:cNvPr>
          <p:cNvCxnSpPr/>
          <p:nvPr/>
        </p:nvCxnSpPr>
        <p:spPr>
          <a:xfrm>
            <a:off x="1017989" y="541464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EE5C4045-BBE2-A1D3-3D8C-ACE69B44DCB3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24662234-A4E6-55AE-A63A-4CC3F07F1689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D41DAFDF-E53E-B156-B79C-AA896D2E8D2C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16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6218</TotalTime>
  <Words>3457</Words>
  <Application>Microsoft Office PowerPoint</Application>
  <PresentationFormat>Panorámica</PresentationFormat>
  <Paragraphs>535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Content</vt:lpstr>
      <vt:lpstr> Data-Driven Platform to Accelerate AI-Powered Sales Intelligence </vt:lpstr>
      <vt:lpstr>Content</vt:lpstr>
      <vt:lpstr>  </vt:lpstr>
      <vt:lpstr>  </vt:lpstr>
      <vt:lpstr>  </vt:lpstr>
      <vt:lpstr>Content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116</cp:revision>
  <dcterms:created xsi:type="dcterms:W3CDTF">2025-06-07T07:48:39Z</dcterms:created>
  <dcterms:modified xsi:type="dcterms:W3CDTF">2025-06-16T16:05:44Z</dcterms:modified>
</cp:coreProperties>
</file>