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74" r:id="rId4"/>
    <p:sldId id="260" r:id="rId5"/>
    <p:sldId id="257" r:id="rId6"/>
    <p:sldId id="269" r:id="rId7"/>
    <p:sldId id="264" r:id="rId8"/>
    <p:sldId id="275" r:id="rId9"/>
    <p:sldId id="273" r:id="rId10"/>
    <p:sldId id="268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FD3"/>
    <a:srgbClr val="EDEDD5"/>
    <a:srgbClr val="FFE5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06" autoAdjust="0"/>
  </p:normalViewPr>
  <p:slideViewPr>
    <p:cSldViewPr snapToGrid="0">
      <p:cViewPr>
        <p:scale>
          <a:sx n="77" d="100"/>
          <a:sy n="77" d="100"/>
        </p:scale>
        <p:origin x="1914" y="7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0388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C5B01-3A3A-B954-A7BE-4C81C1819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9CB6322-385E-8ECF-5F1D-D15A290F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BB7A349-8D5F-C023-108D-ED1DA7444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CBC435-1E6A-54C6-142E-A4B8A3A374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7064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2882F-F85A-4CF3-8452-FA9A53C1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132EF35-43BA-5BE0-FF32-7DEDE2403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B5A6E1-10C2-E6A9-69A9-F0EFC9253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569D45-517A-8538-4957-0862BFBB4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97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18/06/2025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5E7B-D182-3062-A34D-777169D53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ED2CF62-C27A-9A3D-AA5F-F5D5C50E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A63C2DE-51FB-59BB-19B6-50545C1F585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C958031-24E1-D415-2B99-A354CA7C19C6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3F08B1D-1BD6-AFCC-9113-350F10C2D182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Technical Pipeline Architecture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4E06EC-BA65-A8F7-482C-3717F287C1FE}"/>
              </a:ext>
            </a:extLst>
          </p:cNvPr>
          <p:cNvSpPr/>
          <p:nvPr/>
        </p:nvSpPr>
        <p:spPr>
          <a:xfrm>
            <a:off x="469101" y="5105711"/>
            <a:ext cx="1981197" cy="1246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Created</a:t>
            </a:r>
            <a:r>
              <a:rPr lang="es-ES" sz="1400" dirty="0"/>
              <a:t> </a:t>
            </a:r>
            <a:r>
              <a:rPr lang="es-ES" sz="1400" dirty="0" err="1"/>
              <a:t>or</a:t>
            </a:r>
            <a:r>
              <a:rPr lang="es-ES" sz="1400" dirty="0"/>
              <a:t> </a:t>
            </a:r>
            <a:r>
              <a:rPr lang="es-ES" sz="1400" dirty="0" err="1"/>
              <a:t>updated</a:t>
            </a:r>
            <a:r>
              <a:rPr lang="es-ES" sz="1400" dirty="0"/>
              <a:t> </a:t>
            </a:r>
            <a:r>
              <a:rPr lang="es-ES" sz="1400" dirty="0" err="1"/>
              <a:t>day</a:t>
            </a:r>
            <a:r>
              <a:rPr lang="es-ES" sz="1400" dirty="0"/>
              <a:t> </a:t>
            </a:r>
            <a:r>
              <a:rPr lang="es-ES" sz="1400" dirty="0" err="1"/>
              <a:t>berfore</a:t>
            </a:r>
            <a:r>
              <a:rPr lang="es-ES" sz="1400" dirty="0"/>
              <a:t>, </a:t>
            </a:r>
            <a:r>
              <a:rPr lang="es-ES" sz="1400" dirty="0" err="1"/>
              <a:t>extract</a:t>
            </a:r>
            <a:r>
              <a:rPr lang="es-ES" sz="1400" dirty="0"/>
              <a:t> </a:t>
            </a:r>
            <a:r>
              <a:rPr lang="es-ES" sz="1400" dirty="0" err="1"/>
              <a:t>executed</a:t>
            </a:r>
            <a:r>
              <a:rPr lang="es-ES" sz="1400" dirty="0"/>
              <a:t> at 00.00am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AD89A1D-113A-9B11-CECC-4D048CAE56D3}"/>
              </a:ext>
            </a:extLst>
          </p:cNvPr>
          <p:cNvSpPr/>
          <p:nvPr/>
        </p:nvSpPr>
        <p:spPr>
          <a:xfrm>
            <a:off x="3476625" y="5100015"/>
            <a:ext cx="1981196" cy="1246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Detection</a:t>
            </a:r>
            <a:r>
              <a:rPr lang="es-ES" sz="1400" dirty="0"/>
              <a:t> </a:t>
            </a:r>
            <a:r>
              <a:rPr lang="es-ES" sz="1400" dirty="0" err="1"/>
              <a:t>of</a:t>
            </a:r>
            <a:r>
              <a:rPr lang="es-ES" sz="1400" dirty="0"/>
              <a:t> new files and </a:t>
            </a:r>
            <a:r>
              <a:rPr lang="es-ES" sz="1400" dirty="0" err="1"/>
              <a:t>trigger</a:t>
            </a:r>
            <a:r>
              <a:rPr lang="es-ES" sz="1400" dirty="0"/>
              <a:t> </a:t>
            </a:r>
            <a:r>
              <a:rPr lang="es-ES" sz="1400" dirty="0" err="1"/>
              <a:t>ingestion</a:t>
            </a:r>
            <a:r>
              <a:rPr lang="es-ES" sz="1400" dirty="0"/>
              <a:t> in ADLS </a:t>
            </a:r>
            <a:r>
              <a:rPr lang="es-ES" sz="1400" dirty="0" err="1"/>
              <a:t>using</a:t>
            </a:r>
            <a:r>
              <a:rPr lang="es-ES" sz="1400" dirty="0"/>
              <a:t> </a:t>
            </a:r>
            <a:r>
              <a:rPr lang="es-ES" sz="1400" dirty="0" err="1"/>
              <a:t>AzCopy</a:t>
            </a:r>
            <a:endParaRPr lang="es-ES" sz="14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186AB3-A7A1-8687-5113-8BF279B1C694}"/>
              </a:ext>
            </a:extLst>
          </p:cNvPr>
          <p:cNvSpPr/>
          <p:nvPr/>
        </p:nvSpPr>
        <p:spPr>
          <a:xfrm>
            <a:off x="6484148" y="5284507"/>
            <a:ext cx="1945478" cy="10620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transformed</a:t>
            </a:r>
            <a:r>
              <a:rPr lang="es-ES" sz="1400" dirty="0"/>
              <a:t> in </a:t>
            </a:r>
            <a:r>
              <a:rPr lang="es-ES" sz="1400" dirty="0" err="1"/>
              <a:t>parquet</a:t>
            </a:r>
            <a:r>
              <a:rPr lang="es-ES" sz="1400" dirty="0"/>
              <a:t> and </a:t>
            </a:r>
            <a:r>
              <a:rPr lang="es-ES" sz="1400" dirty="0" err="1"/>
              <a:t>processed</a:t>
            </a:r>
            <a:r>
              <a:rPr lang="es-ES" sz="1400" dirty="0"/>
              <a:t> in </a:t>
            </a:r>
            <a:r>
              <a:rPr lang="es-ES" sz="1400" dirty="0" err="1"/>
              <a:t>spark</a:t>
            </a:r>
            <a:r>
              <a:rPr lang="es-ES" sz="1400" dirty="0"/>
              <a:t> pool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148B47E3-EA2D-7615-C123-307808B18593}"/>
              </a:ext>
            </a:extLst>
          </p:cNvPr>
          <p:cNvSpPr/>
          <p:nvPr/>
        </p:nvSpPr>
        <p:spPr>
          <a:xfrm>
            <a:off x="9301177" y="5246719"/>
            <a:ext cx="2421722" cy="10998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/>
              <a:t>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cleaned</a:t>
            </a:r>
            <a:r>
              <a:rPr lang="es-ES" sz="1400" dirty="0"/>
              <a:t> ,</a:t>
            </a:r>
            <a:r>
              <a:rPr lang="es-ES" sz="1400" dirty="0" err="1"/>
              <a:t>historized</a:t>
            </a:r>
            <a:r>
              <a:rPr lang="es-ES" sz="1400" dirty="0"/>
              <a:t> and </a:t>
            </a:r>
            <a:r>
              <a:rPr lang="es-ES" sz="1400" dirty="0" err="1"/>
              <a:t>ingested</a:t>
            </a:r>
            <a:r>
              <a:rPr lang="es-ES" sz="1400" dirty="0"/>
              <a:t> in </a:t>
            </a:r>
            <a:r>
              <a:rPr lang="es-ES" sz="1400" dirty="0" err="1"/>
              <a:t>Synapse</a:t>
            </a:r>
            <a:r>
              <a:rPr lang="es-ES" sz="1400" dirty="0"/>
              <a:t> </a:t>
            </a:r>
            <a:r>
              <a:rPr lang="es-ES" sz="1400" dirty="0" err="1"/>
              <a:t>Analytics</a:t>
            </a:r>
            <a:r>
              <a:rPr lang="es-ES" sz="1400" dirty="0"/>
              <a:t> </a:t>
            </a:r>
            <a:r>
              <a:rPr lang="es-ES" sz="1400" dirty="0" err="1"/>
              <a:t>by</a:t>
            </a:r>
            <a:r>
              <a:rPr lang="es-ES" sz="1400" dirty="0"/>
              <a:t> DB </a:t>
            </a:r>
            <a:r>
              <a:rPr lang="es-ES" sz="1400" dirty="0" err="1"/>
              <a:t>procedure</a:t>
            </a:r>
            <a:r>
              <a:rPr lang="es-ES" sz="1400" dirty="0"/>
              <a:t> and after </a:t>
            </a:r>
            <a:r>
              <a:rPr lang="es-ES" sz="1400" dirty="0" err="1"/>
              <a:t>modelled</a:t>
            </a:r>
            <a:r>
              <a:rPr lang="es-ES" sz="1400" dirty="0"/>
              <a:t> in </a:t>
            </a:r>
            <a:r>
              <a:rPr lang="es-ES" sz="1400" dirty="0" err="1"/>
              <a:t>star</a:t>
            </a:r>
            <a:r>
              <a:rPr lang="es-ES" sz="1400" dirty="0"/>
              <a:t> </a:t>
            </a:r>
            <a:r>
              <a:rPr lang="es-ES" sz="1400" dirty="0" err="1"/>
              <a:t>schema</a:t>
            </a:r>
            <a:r>
              <a:rPr lang="es-ES" sz="1400" dirty="0"/>
              <a:t>, data </a:t>
            </a:r>
            <a:r>
              <a:rPr lang="es-ES" sz="1400" dirty="0" err="1"/>
              <a:t>is</a:t>
            </a:r>
            <a:r>
              <a:rPr lang="es-ES" sz="1400" dirty="0"/>
              <a:t> </a:t>
            </a:r>
            <a:r>
              <a:rPr lang="es-ES" sz="1400" dirty="0" err="1"/>
              <a:t>ready</a:t>
            </a:r>
            <a:r>
              <a:rPr lang="es-ES" sz="1400" dirty="0"/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DED1450-7C3E-0040-B997-0B63DD70E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01" y="1470495"/>
            <a:ext cx="11489524" cy="380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96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Sales Policy Data Model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DA17982-866E-D80D-DD2F-A8AE58645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33" y="2134480"/>
            <a:ext cx="5125463" cy="404582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E05423-830F-612C-EE4E-ABC998ABD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0015" y="2026205"/>
            <a:ext cx="3817144" cy="404582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AB079EA-30CF-4668-63BF-839CB1FED9E8}"/>
              </a:ext>
            </a:extLst>
          </p:cNvPr>
          <p:cNvSpPr txBox="1"/>
          <p:nvPr/>
        </p:nvSpPr>
        <p:spPr>
          <a:xfrm>
            <a:off x="6673496" y="1576267"/>
            <a:ext cx="381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Star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b="1" dirty="0"/>
              <a:t> – </a:t>
            </a:r>
            <a:r>
              <a:rPr lang="es-ES" b="1" dirty="0" err="1"/>
              <a:t>Lower</a:t>
            </a:r>
            <a:r>
              <a:rPr lang="es-ES" b="1" dirty="0"/>
              <a:t> </a:t>
            </a:r>
            <a:r>
              <a:rPr lang="es-ES" b="1" dirty="0" err="1"/>
              <a:t>Granularity</a:t>
            </a: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91AB27-E94A-0BE9-8764-FF2FADB747B1}"/>
              </a:ext>
            </a:extLst>
          </p:cNvPr>
          <p:cNvSpPr txBox="1"/>
          <p:nvPr/>
        </p:nvSpPr>
        <p:spPr>
          <a:xfrm>
            <a:off x="1059399" y="1574809"/>
            <a:ext cx="3512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Star</a:t>
            </a:r>
            <a:r>
              <a:rPr lang="es-ES" b="1" dirty="0"/>
              <a:t> </a:t>
            </a:r>
            <a:r>
              <a:rPr lang="es-ES" b="1" dirty="0" err="1"/>
              <a:t>Model</a:t>
            </a:r>
            <a:r>
              <a:rPr lang="es-ES" b="1" dirty="0"/>
              <a:t> – </a:t>
            </a:r>
            <a:r>
              <a:rPr lang="es-ES" b="1" dirty="0" err="1"/>
              <a:t>Higher</a:t>
            </a:r>
            <a:r>
              <a:rPr lang="es-ES" b="1" dirty="0"/>
              <a:t> </a:t>
            </a:r>
            <a:r>
              <a:rPr lang="es-ES" b="1" dirty="0" err="1"/>
              <a:t>Granularity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Dashboard KPIs and Features</a:t>
            </a:r>
            <a:endParaRPr lang="es-ES" sz="4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6C16913F-1488-FB29-9CF7-595F70CC59BF}"/>
              </a:ext>
            </a:extLst>
          </p:cNvPr>
          <p:cNvSpPr/>
          <p:nvPr/>
        </p:nvSpPr>
        <p:spPr>
          <a:xfrm>
            <a:off x="9257122" y="1614164"/>
            <a:ext cx="2538329" cy="450003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2340268-CB24-A558-161E-AF98ABFC0F9D}"/>
              </a:ext>
            </a:extLst>
          </p:cNvPr>
          <p:cNvSpPr/>
          <p:nvPr/>
        </p:nvSpPr>
        <p:spPr>
          <a:xfrm>
            <a:off x="9612372" y="1597347"/>
            <a:ext cx="2183079" cy="35538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6F37D9B8-1A9E-3C08-AF6D-96F4C620A729}"/>
              </a:ext>
            </a:extLst>
          </p:cNvPr>
          <p:cNvSpPr txBox="1"/>
          <p:nvPr/>
        </p:nvSpPr>
        <p:spPr>
          <a:xfrm>
            <a:off x="9666400" y="1943102"/>
            <a:ext cx="21290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/>
              <a:t>Created</a:t>
            </a:r>
            <a:r>
              <a:rPr lang="es-ES" b="1" dirty="0"/>
              <a:t> Mesures</a:t>
            </a:r>
          </a:p>
          <a:p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Current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Previous</a:t>
            </a:r>
            <a:r>
              <a:rPr lang="es-ES" dirty="0"/>
              <a:t> </a:t>
            </a:r>
            <a:r>
              <a:rPr lang="es-ES" dirty="0" err="1"/>
              <a:t>Month</a:t>
            </a:r>
            <a:r>
              <a:rPr lang="es-ES" dirty="0"/>
              <a:t>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Month Last Year Sales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 err="1"/>
              <a:t>Monthly</a:t>
            </a:r>
            <a:r>
              <a:rPr lang="es-ES" dirty="0"/>
              <a:t> </a:t>
            </a:r>
            <a:r>
              <a:rPr lang="es-ES" dirty="0" err="1"/>
              <a:t>Growth</a:t>
            </a:r>
            <a:endParaRPr lang="es-ES" dirty="0"/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494A27-1023-357A-FF0E-0A5D48B9A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7" y="1509562"/>
            <a:ext cx="8757500" cy="4842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1B54-FC8A-2258-E5A0-D9B5EA06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97280-50A1-821E-FD59-F30D60251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F7B4EE-3C88-E9F5-67A2-AADF95433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29D5F5CE-D346-7D19-16B3-8F0DD75592E0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89752C23-95AF-F26D-AA11-1294C97F2419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E451EF-26BD-E985-3A68-CB9B0310F4BC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485C613-65A4-6EBD-63BA-82AE41515445}"/>
              </a:ext>
            </a:extLst>
          </p:cNvPr>
          <p:cNvCxnSpPr/>
          <p:nvPr/>
        </p:nvCxnSpPr>
        <p:spPr>
          <a:xfrm>
            <a:off x="970364" y="22523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58E8861-DEDC-3809-0D6E-8BA33C544824}"/>
              </a:ext>
            </a:extLst>
          </p:cNvPr>
          <p:cNvCxnSpPr/>
          <p:nvPr/>
        </p:nvCxnSpPr>
        <p:spPr>
          <a:xfrm>
            <a:off x="970364" y="27000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55191322-B385-5E60-795E-69988E5F19F9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5DCB7916-52B6-F699-5A86-1C2BE9C38DD5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5C30D6F3-FAB5-07F3-25A6-501BB8652A34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5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60676-D7E8-B9B4-6170-2700C865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83D82-EEE9-7C89-11FE-264117F9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DE2485-58D9-16EB-D9DD-A3F91E7E7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Platform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71C1CCAA-F355-E82A-4A52-2C23B9FDE1B5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8D74D039-145D-D46F-B45E-E6FDA229B617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87A3064-9FF2-728D-F9BF-45C8897C8A1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8F68340-3264-70BF-DC5E-88A5BC7A09A2}"/>
              </a:ext>
            </a:extLst>
          </p:cNvPr>
          <p:cNvCxnSpPr/>
          <p:nvPr/>
        </p:nvCxnSpPr>
        <p:spPr>
          <a:xfrm>
            <a:off x="1037039" y="32334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689B088-6FBC-D03B-F09D-F0FC4736C390}"/>
              </a:ext>
            </a:extLst>
          </p:cNvPr>
          <p:cNvCxnSpPr/>
          <p:nvPr/>
        </p:nvCxnSpPr>
        <p:spPr>
          <a:xfrm>
            <a:off x="1037039" y="36525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AD750130-ED04-2AFC-E532-6CACF67E55EC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CF2BD71F-E9FE-50BA-DC2F-309DA0FABE3E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6D553608-A697-EFBA-A30F-24DDCAEEEAFD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107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579212" y="2614841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68" y="3301678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4966156" y="2941588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 and time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Increase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Global revenues increased by 5%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Three-year execution period."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225893" y="4525067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833263" y="4538180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477019" y="4538180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386068" y="4549065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792" y="2345938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165463" y="2297932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477019" y="2242985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647533" y="2769663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395749" y="2789538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856805" y="3322498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5974061" y="4952830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273053" y="2653824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5156" y="4883681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62EDF68-A04F-ADB1-AEE8-9EC390485D5D}"/>
              </a:ext>
            </a:extLst>
          </p:cNvPr>
          <p:cNvCxnSpPr/>
          <p:nvPr/>
        </p:nvCxnSpPr>
        <p:spPr>
          <a:xfrm>
            <a:off x="1037039" y="413829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857D150-A935-A34D-A6A3-FA069D0F3D4D}"/>
              </a:ext>
            </a:extLst>
          </p:cNvPr>
          <p:cNvCxnSpPr/>
          <p:nvPr/>
        </p:nvCxnSpPr>
        <p:spPr>
          <a:xfrm>
            <a:off x="1037039" y="45288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FF52144E-6990-065F-9704-E1685D5416B1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31E393A1-5816-84E3-4B09-2E9B9A84989F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93545343-A24C-74FF-1A3A-17677F2882FE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5D27-9D37-FF5B-2F5F-71173A129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E8EF45EC-994A-94A2-9DC0-1BB05577A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5681857D-8EB6-0EE9-2CC7-3DAB79A8B34B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ED2E27C-4C84-385B-5FD8-C27832190C1B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A06E7975-6B25-B6A9-049C-780B2AA8492C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EE8490F3-96FF-4647-400B-F52F8DD0805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8F6B70BF-7B36-3782-A1A7-AB1AE335F03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Logical Architecture based on Azure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D7931A-C307-69B8-48D3-457CCD673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545" y="1547304"/>
            <a:ext cx="8046507" cy="531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200" dirty="0">
                <a:solidFill>
                  <a:schemeClr val="bg1">
                    <a:lumMod val="50000"/>
                  </a:schemeClr>
                </a:solidFill>
              </a:rPr>
              <a:t>Layers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E898721-B4E1-CCA9-EC11-ED425C1B9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366" y="1453513"/>
            <a:ext cx="8182279" cy="519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EDW Architecture</a:t>
            </a:r>
            <a:br>
              <a:rPr lang="es-ES" dirty="0"/>
            </a:br>
            <a:r>
              <a:rPr lang="es-ES" sz="4000" dirty="0">
                <a:solidFill>
                  <a:schemeClr val="bg1">
                    <a:lumMod val="50000"/>
                  </a:schemeClr>
                </a:solidFill>
              </a:rPr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6513291" y="396464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1920942" y="396464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100896" y="148433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26197" y="1495821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178335" y="1937593"/>
            <a:ext cx="3602889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</a:t>
            </a:r>
            <a:r>
              <a:rPr lang="es-ES" sz="1200" dirty="0" err="1"/>
              <a:t>Analytics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0"/>
            <a:endParaRPr lang="es-ES" sz="1200" dirty="0"/>
          </a:p>
          <a:p>
            <a:pPr marL="0"/>
            <a:r>
              <a:rPr lang="es-ES" sz="1200" dirty="0" err="1"/>
              <a:t>Unified</a:t>
            </a:r>
            <a:r>
              <a:rPr lang="es-ES" sz="1200" dirty="0"/>
              <a:t>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cxnSpLocks/>
          </p:cNvCxnSpPr>
          <p:nvPr/>
        </p:nvCxnSpPr>
        <p:spPr>
          <a:xfrm>
            <a:off x="8192562" y="2917527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6474571" y="4426309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 err="1"/>
              <a:t>Auto-pause</a:t>
            </a:r>
            <a:r>
              <a:rPr lang="es-ES" sz="1200" dirty="0"/>
              <a:t> SQL Pools, use </a:t>
            </a:r>
            <a:r>
              <a:rPr lang="es-ES" sz="1200" dirty="0" err="1"/>
              <a:t>of</a:t>
            </a:r>
            <a:r>
              <a:rPr lang="es-ES" sz="1200" dirty="0"/>
              <a:t> Azure </a:t>
            </a:r>
            <a:r>
              <a:rPr lang="es-ES" sz="1200" dirty="0" err="1"/>
              <a:t>Cost</a:t>
            </a:r>
            <a:r>
              <a:rPr lang="es-ES" sz="1200" dirty="0"/>
              <a:t> Management + </a:t>
            </a:r>
            <a:r>
              <a:rPr lang="es-ES" sz="1200" dirty="0" err="1"/>
              <a:t>Billing</a:t>
            </a:r>
            <a:r>
              <a:rPr lang="es-ES" sz="1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 err="1"/>
              <a:t>Tiering</a:t>
            </a:r>
            <a:r>
              <a:rPr lang="es-ES" sz="1200" dirty="0"/>
              <a:t>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</a:t>
            </a:r>
            <a:r>
              <a:rPr lang="es-ES" sz="1200" dirty="0" err="1"/>
              <a:t>for</a:t>
            </a:r>
            <a:r>
              <a:rPr lang="es-ES" sz="1200" dirty="0"/>
              <a:t> </a:t>
            </a:r>
            <a:r>
              <a:rPr lang="es-ES" sz="1200" dirty="0" err="1"/>
              <a:t>self-sevice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6513291" y="5270809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26197" y="2038050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Jira for backlog &amp; sprint management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Confluence for project documentation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64916" y="2917527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1998381" y="4403820"/>
            <a:ext cx="36028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</a:t>
            </a:r>
            <a:r>
              <a:rPr lang="es-ES" sz="1200" dirty="0" err="1"/>
              <a:t>Vault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AD and AAD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cxnSpLocks/>
          </p:cNvCxnSpPr>
          <p:nvPr/>
        </p:nvCxnSpPr>
        <p:spPr>
          <a:xfrm>
            <a:off x="1998381" y="5263081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38">
            <a:extLst>
              <a:ext uri="{FF2B5EF4-FFF2-40B4-BE49-F238E27FC236}">
                <a16:creationId xmlns:a16="http://schemas.microsoft.com/office/drawing/2014/main" id="{CEB4BFFB-EA9C-9305-8786-FB9198ECC9C9}"/>
              </a:ext>
            </a:extLst>
          </p:cNvPr>
          <p:cNvSpPr txBox="1"/>
          <p:nvPr/>
        </p:nvSpPr>
        <p:spPr>
          <a:xfrm>
            <a:off x="4427147" y="1467637"/>
            <a:ext cx="288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accent1"/>
                </a:solidFill>
              </a:rPr>
              <a:t>Reusable Artifacts</a:t>
            </a:r>
            <a:endParaRPr lang="en-US" sz="2400" b="1" dirty="0">
              <a:solidFill>
                <a:schemeClr val="accent1"/>
              </a:solidFill>
              <a:latin typeface="Proxima Nova Semibold" charset="0"/>
              <a:ea typeface="Proxima Nova Semibold" charset="0"/>
              <a:cs typeface="Proxima Nova Semibold" charset="0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ABE77905-C9E0-4924-72B6-F1B0666D2F3C}"/>
              </a:ext>
            </a:extLst>
          </p:cNvPr>
          <p:cNvSpPr txBox="1"/>
          <p:nvPr/>
        </p:nvSpPr>
        <p:spPr>
          <a:xfrm>
            <a:off x="4245244" y="2056173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Pipelines, notebooks, models &amp; datasets as modular building blocks , linked services, db objects, scripts SQL if required, ML models and other components of azure.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Promotes modularity, accelerates delivery, and reduces maintenance efforts.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8FCC8AF-7AAD-4F12-F885-A5901CCFCE59}"/>
              </a:ext>
            </a:extLst>
          </p:cNvPr>
          <p:cNvCxnSpPr>
            <a:cxnSpLocks/>
          </p:cNvCxnSpPr>
          <p:nvPr/>
        </p:nvCxnSpPr>
        <p:spPr>
          <a:xfrm>
            <a:off x="4466474" y="2927003"/>
            <a:ext cx="3455755" cy="9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0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976D-C800-9ED0-B406-437462535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61A5AC-9D29-D213-2080-59678142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7B308E-9AAA-0566-E90E-3BC907BCF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554" y="187007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n-US" sz="2400" dirty="0"/>
              <a:t>Introduction to Data-Driven Company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Data-Driven Platform to Accelerate AI-Powered Sales Intelligence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s-ES" sz="2400" dirty="0"/>
              <a:t>EDW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  <a:p>
            <a:pPr marL="0" indent="0">
              <a:buNone/>
            </a:pPr>
            <a:endParaRPr lang="es-ES" sz="2400" dirty="0"/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0E4408D2-9F8F-2975-90ED-C0774E8D8D43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1">
            <a:extLst>
              <a:ext uri="{FF2B5EF4-FFF2-40B4-BE49-F238E27FC236}">
                <a16:creationId xmlns:a16="http://schemas.microsoft.com/office/drawing/2014/main" id="{A773CB07-1458-6A4A-BA57-D2E8F8B23C98}"/>
              </a:ext>
            </a:extLst>
          </p:cNvPr>
          <p:cNvSpPr/>
          <p:nvPr/>
        </p:nvSpPr>
        <p:spPr>
          <a:xfrm>
            <a:off x="644140" y="5032375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4C0917-7954-DB11-46EA-F4FC94277315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9F2D217-30D5-87FA-98F1-6644406C692E}"/>
              </a:ext>
            </a:extLst>
          </p:cNvPr>
          <p:cNvCxnSpPr/>
          <p:nvPr/>
        </p:nvCxnSpPr>
        <p:spPr>
          <a:xfrm>
            <a:off x="1037039" y="4986020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A03C24C-83D0-46EB-4210-BAAC3E736848}"/>
              </a:ext>
            </a:extLst>
          </p:cNvPr>
          <p:cNvCxnSpPr/>
          <p:nvPr/>
        </p:nvCxnSpPr>
        <p:spPr>
          <a:xfrm>
            <a:off x="1017989" y="5414645"/>
            <a:ext cx="85439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e 10">
            <a:extLst>
              <a:ext uri="{FF2B5EF4-FFF2-40B4-BE49-F238E27FC236}">
                <a16:creationId xmlns:a16="http://schemas.microsoft.com/office/drawing/2014/main" id="{EE5C4045-BBE2-A1D3-3D8C-ACE69B44DCB3}"/>
              </a:ext>
            </a:extLst>
          </p:cNvPr>
          <p:cNvSpPr/>
          <p:nvPr/>
        </p:nvSpPr>
        <p:spPr>
          <a:xfrm>
            <a:off x="631056" y="2452951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Ovale 10">
            <a:extLst>
              <a:ext uri="{FF2B5EF4-FFF2-40B4-BE49-F238E27FC236}">
                <a16:creationId xmlns:a16="http://schemas.microsoft.com/office/drawing/2014/main" id="{24662234-A4E6-55AE-A63A-4CC3F07F1689}"/>
              </a:ext>
            </a:extLst>
          </p:cNvPr>
          <p:cNvSpPr/>
          <p:nvPr/>
        </p:nvSpPr>
        <p:spPr>
          <a:xfrm>
            <a:off x="638208" y="332117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Ovale 10">
            <a:extLst>
              <a:ext uri="{FF2B5EF4-FFF2-40B4-BE49-F238E27FC236}">
                <a16:creationId xmlns:a16="http://schemas.microsoft.com/office/drawing/2014/main" id="{D41DAFDF-E53E-B156-B79C-AA896D2E8D2C}"/>
              </a:ext>
            </a:extLst>
          </p:cNvPr>
          <p:cNvSpPr/>
          <p:nvPr/>
        </p:nvSpPr>
        <p:spPr>
          <a:xfrm>
            <a:off x="638208" y="4258793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161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7336</TotalTime>
  <Words>591</Words>
  <Application>Microsoft Office PowerPoint</Application>
  <PresentationFormat>Panorámica</PresentationFormat>
  <Paragraphs>135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Content</vt:lpstr>
      <vt:lpstr> Data-Driven Platform to Accelerate AI-Powered Sales Intelligence </vt:lpstr>
      <vt:lpstr>Content</vt:lpstr>
      <vt:lpstr>  </vt:lpstr>
      <vt:lpstr>  </vt:lpstr>
      <vt:lpstr>  </vt:lpstr>
      <vt:lpstr>Content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217</cp:revision>
  <dcterms:created xsi:type="dcterms:W3CDTF">2025-06-07T07:48:39Z</dcterms:created>
  <dcterms:modified xsi:type="dcterms:W3CDTF">2025-06-18T19:45:41Z</dcterms:modified>
</cp:coreProperties>
</file>