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1" r:id="rId5"/>
    <p:sldId id="264" r:id="rId6"/>
    <p:sldId id="262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5CC"/>
    <a:srgbClr val="EDEDD5"/>
    <a:srgbClr val="F0EFD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BA2F0-E10E-47B0-BDF6-38280A387AD4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C5340-06D8-4A25-9EDA-B034A8F5738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5077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5AACC-9B9D-75D2-2C8A-D7E01C267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CE8A61-ABF8-9B1A-1E31-A457481DFA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ABC4DB0-A4FC-728C-ECEB-A3C2E38B1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16B89-19B1-905D-E1A5-D7E22DB34C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3235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717FE-4B66-210C-F798-3F52CAFD5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DADFDE3-B56E-101E-18BB-C849FB527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6A769D7-1A74-C64A-8E90-4F223BD88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193577-EC5A-B172-56E1-8FD1EA8851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2816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9771-85FD-798F-3615-A1283215F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AFA9BC8-79A2-1E52-C830-B58E0D559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4101E55-26A0-1400-4C07-6C3493204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430936-A39E-80E5-74F6-9FF13FDE3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5376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9C0DE-7A0F-5740-23BB-F7829D73A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3A14B97-C8ED-E6A4-5EEB-98E309619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73C3CCC-3C8B-131C-B7C0-B38ECB34D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C4E4D3-EEEF-762C-2225-70188FA43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0869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39D55-0BA4-E4A7-2405-2B05D8FF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51ECA19-5885-4F41-2B69-79159A0D71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86A3971-A22F-2946-DFAD-1D6EBDE61B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6FB3BF-C2A9-1E8C-0212-BF35713EC4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9284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4EBFB-853C-929B-6690-26DD0387B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A1FC38-9856-0C04-B559-251415097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D06CD5-4627-BDD0-4938-BDDDF2015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7D50686-3929-4C26-06E9-FED2F5A5B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2709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B311-3FFE-407D-BB3B-00B4314DA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754B9E-D87A-4D18-A0F6-372108936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EC27029-2EDC-7457-5EE8-EF4AC5C56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D10EF70-1367-9FF8-FEE7-E3D82C088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C5340-06D8-4A25-9EDA-B034A8F57382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2809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21CCF4-9DE9-41CF-C387-D77110083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44CCA3-7CCE-E535-4620-80E588E0AF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D385DE-F37F-E706-D1C2-5871A1AA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A2DB29-26BD-AAE3-92D5-47488C376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EB939E-309A-4390-C13F-D208D7432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921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B2DA0A-5E79-1F92-F743-FF045179E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AD9DDE-B137-A85E-16B3-98A3FA2DF5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15BA01-81D4-A310-0BE9-FEC242CDE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D4C23C-428A-0D37-9BB9-5E5D0A44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1B003D-A7E3-4350-F9E7-76A3C7DC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627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F6D197-D6E1-0A7F-311B-61ED56978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4340E9B-F706-2BF0-61E4-F8AD2A330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5023502-282A-05DB-82E4-E5FF8945B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9628C9-E69C-0F66-8E9F-7BFDBF51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3220F5-D7CB-CAF9-A8ED-2B602C45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826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69D9-63A4-27C0-5B16-CA6EA2C03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EDAC-D891-B7C6-4591-EA088B944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EC1228-A9F1-9314-AAD3-C8D5F50B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DCD34-4618-42EA-8BD5-CC274BF37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B7DEA9-A128-CF95-5448-598C3A082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2245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7098D-63BA-FC37-8202-1FB30E17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2CB3A-55B8-83D6-28E4-5A8A4D8AB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34F817-139A-C69B-7A82-503AB4CDE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309925-E28D-34EF-8404-0380F313B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CDD961-A03D-D3C8-DE1E-D0D34BFE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3266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4951A8-C984-8BBD-5CBE-23E55E1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CA4B2B-6FE8-F76D-9ABE-B2D116869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BB32B9D-6128-57F2-84B1-BA5DF3B58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2CDBC4-932E-DEC6-1531-DA93153A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23E59C-D762-AC7C-2511-E6F9B644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4F2B52-9574-5DE3-4CAB-A359046C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75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05CD7-3545-F203-02EB-F8EDB561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6A54449-7849-DCEC-8CD1-C9A93877D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50A473-E765-DD48-41E3-3095F3C45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4E3CA2-1C4A-A6A7-5763-2F954642F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6B276B9-BC26-57EB-FFAF-51E697C2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B44E85E-2D29-B845-AA87-7CAB88C6B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9D7F4C8-D2AC-4001-9D07-6BC13F477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6C77538-8C5F-030E-4624-64A8B5B2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9786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C8680C-A4B9-7684-F30F-5D2952D69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4A8AE01-C6DA-5443-4ED8-65181B135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FD9ACA-9CB5-5451-53BD-F915DF774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E14462-DE07-B827-795C-151B1EB0A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1666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BFD436-5097-2DAC-8A0B-B5227488D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B1CBD8F-2F13-216B-4539-03B91AD9B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B2707E-3424-B670-1DDC-34E29AEE0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9541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35C0AD-7EB0-4716-1DC2-55A35CFB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E91B7-FE0D-B905-F7D2-56F854495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4B1F6C-8E3D-2659-1D16-FDE2850C9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02D8769-22B3-C419-76AE-8E0C2491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9A0ED1-284F-7AE5-BD4E-D7044784B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81AAD-9059-E0C2-3581-335A25AA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6003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50351-DA95-078C-64CF-69B5D62E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A2C3D8C-69E6-BFCB-31F9-40BAFA1A14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1FE2722-1131-6713-8A17-F0D5AD06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865698-4C90-7366-1FD7-F96AEE8A7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5FD689-DB4C-F395-D3ED-7305E4A46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26DE76-F4AA-A2C9-392A-740F6DF59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7882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8101E0-C91B-0EDD-DF20-57371EE8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C49F78-88EE-4BCA-01CD-A89ADE8CB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852BB2-D28C-3AED-1EF0-CA8113BCC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C870E-C982-4C2B-923F-19C955A8CC80}" type="datetimeFigureOut">
              <a:rPr lang="es-ES" smtClean="0"/>
              <a:t>11/06/2025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DE2973-FC38-AFB8-5F01-ECFE28895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8E4F8E-5BE1-EFF2-D943-05052597A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9F8747-621F-43FF-BDEC-57CCF67DAFA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9119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9">
            <a:extLst>
              <a:ext uri="{FF2B5EF4-FFF2-40B4-BE49-F238E27FC236}">
                <a16:creationId xmlns:a16="http://schemas.microsoft.com/office/drawing/2014/main" id="{8950AD4C-6AF3-49F8-94E1-DBCAFB394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Meiryo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DBEAE55-3EA1-41D7-A212-5F7D8986C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21220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C5F0E7-644F-4101-BE72-12825CF53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17551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Imagen 4" descr="Un letrero azul con letras blancas&#10;&#10;El contenido generado por IA puede ser incorrecto.">
            <a:extLst>
              <a:ext uri="{FF2B5EF4-FFF2-40B4-BE49-F238E27FC236}">
                <a16:creationId xmlns:a16="http://schemas.microsoft.com/office/drawing/2014/main" id="{EE40816E-E393-D42E-CDEA-67283605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4" r="4210" b="-1"/>
          <a:stretch>
            <a:fillRect/>
          </a:stretch>
        </p:blipFill>
        <p:spPr>
          <a:xfrm>
            <a:off x="2644776" y="10"/>
            <a:ext cx="9547224" cy="6857990"/>
          </a:xfrm>
          <a:custGeom>
            <a:avLst/>
            <a:gdLst/>
            <a:ahLst/>
            <a:cxnLst/>
            <a:rect l="l" t="t" r="r" b="b"/>
            <a:pathLst>
              <a:path w="9547224" h="6858000">
                <a:moveTo>
                  <a:pt x="1623023" y="0"/>
                </a:moveTo>
                <a:lnTo>
                  <a:pt x="2716256" y="0"/>
                </a:lnTo>
                <a:lnTo>
                  <a:pt x="3032455" y="0"/>
                </a:lnTo>
                <a:lnTo>
                  <a:pt x="3496422" y="0"/>
                </a:lnTo>
                <a:lnTo>
                  <a:pt x="5205951" y="0"/>
                </a:lnTo>
                <a:lnTo>
                  <a:pt x="9547224" y="0"/>
                </a:lnTo>
                <a:lnTo>
                  <a:pt x="9547224" y="6858000"/>
                </a:lnTo>
                <a:lnTo>
                  <a:pt x="5205951" y="6858000"/>
                </a:lnTo>
                <a:lnTo>
                  <a:pt x="3496422" y="6858000"/>
                </a:lnTo>
                <a:lnTo>
                  <a:pt x="3032455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1F9B6B4-B0C4-45C6-A086-901C960D0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644774" y="0"/>
            <a:ext cx="2756893" cy="6858000"/>
          </a:xfrm>
          <a:custGeom>
            <a:avLst/>
            <a:gdLst>
              <a:gd name="connsiteX0" fmla="*/ 1133870 w 2756893"/>
              <a:gd name="connsiteY0" fmla="*/ 0 h 6858000"/>
              <a:gd name="connsiteX1" fmla="*/ 898082 w 2756893"/>
              <a:gd name="connsiteY1" fmla="*/ 0 h 6858000"/>
              <a:gd name="connsiteX2" fmla="*/ 920668 w 2756893"/>
              <a:gd name="connsiteY2" fmla="*/ 14997 h 6858000"/>
              <a:gd name="connsiteX3" fmla="*/ 2554961 w 2756893"/>
              <a:gd name="connsiteY3" fmla="*/ 3621656 h 6858000"/>
              <a:gd name="connsiteX4" fmla="*/ 641513 w 2756893"/>
              <a:gd name="connsiteY4" fmla="*/ 6374814 h 6858000"/>
              <a:gd name="connsiteX5" fmla="*/ 114086 w 2756893"/>
              <a:gd name="connsiteY5" fmla="*/ 6780599 h 6858000"/>
              <a:gd name="connsiteX6" fmla="*/ 0 w 2756893"/>
              <a:gd name="connsiteY6" fmla="*/ 6858000 h 6858000"/>
              <a:gd name="connsiteX7" fmla="*/ 40637 w 2756893"/>
              <a:gd name="connsiteY7" fmla="*/ 6858000 h 6858000"/>
              <a:gd name="connsiteX8" fmla="*/ 254139 w 2756893"/>
              <a:gd name="connsiteY8" fmla="*/ 6858000 h 6858000"/>
              <a:gd name="connsiteX9" fmla="*/ 365895 w 2756893"/>
              <a:gd name="connsiteY9" fmla="*/ 6780599 h 6858000"/>
              <a:gd name="connsiteX10" fmla="*/ 882543 w 2756893"/>
              <a:gd name="connsiteY10" fmla="*/ 6374814 h 6858000"/>
              <a:gd name="connsiteX11" fmla="*/ 2756893 w 2756893"/>
              <a:gd name="connsiteY11" fmla="*/ 3621656 h 6858000"/>
              <a:gd name="connsiteX12" fmla="*/ 1155994 w 2756893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756893" h="6858000">
                <a:moveTo>
                  <a:pt x="1133870" y="0"/>
                </a:moveTo>
                <a:lnTo>
                  <a:pt x="898082" y="0"/>
                </a:lnTo>
                <a:lnTo>
                  <a:pt x="920668" y="14997"/>
                </a:lnTo>
                <a:cubicBezTo>
                  <a:pt x="1969257" y="754641"/>
                  <a:pt x="2554961" y="2093192"/>
                  <a:pt x="2554961" y="3621656"/>
                </a:cubicBezTo>
                <a:cubicBezTo>
                  <a:pt x="2554961" y="4969131"/>
                  <a:pt x="1606863" y="5602839"/>
                  <a:pt x="641513" y="6374814"/>
                </a:cubicBezTo>
                <a:cubicBezTo>
                  <a:pt x="465717" y="6515397"/>
                  <a:pt x="291531" y="6653108"/>
                  <a:pt x="114086" y="6780599"/>
                </a:cubicBezTo>
                <a:lnTo>
                  <a:pt x="0" y="6858000"/>
                </a:lnTo>
                <a:lnTo>
                  <a:pt x="40637" y="6858000"/>
                </a:lnTo>
                <a:lnTo>
                  <a:pt x="254139" y="6858000"/>
                </a:lnTo>
                <a:lnTo>
                  <a:pt x="365895" y="6780599"/>
                </a:lnTo>
                <a:cubicBezTo>
                  <a:pt x="539713" y="6653108"/>
                  <a:pt x="710340" y="6515397"/>
                  <a:pt x="882543" y="6374814"/>
                </a:cubicBezTo>
                <a:cubicBezTo>
                  <a:pt x="1828168" y="5602839"/>
                  <a:pt x="2756893" y="4969131"/>
                  <a:pt x="2756893" y="3621656"/>
                </a:cubicBezTo>
                <a:cubicBezTo>
                  <a:pt x="2756893" y="2093192"/>
                  <a:pt x="2183157" y="754641"/>
                  <a:pt x="1155994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C8CFA4B-E014-0E7A-A2A5-18CD065620B1}"/>
              </a:ext>
            </a:extLst>
          </p:cNvPr>
          <p:cNvSpPr txBox="1"/>
          <p:nvPr/>
        </p:nvSpPr>
        <p:spPr>
          <a:xfrm>
            <a:off x="0" y="5621119"/>
            <a:ext cx="3905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Data Architect Assesment</a:t>
            </a:r>
          </a:p>
          <a:p>
            <a:r>
              <a:rPr lang="es-ES" sz="1200" dirty="0"/>
              <a:t>Rosa Mestres</a:t>
            </a:r>
          </a:p>
          <a:p>
            <a:r>
              <a:rPr lang="es-ES" sz="1200" dirty="0"/>
              <a:t>June 2025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47969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4A8CC4-EBFE-A9F4-C52C-4F5B44FC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0106B3-7EBF-AD10-ADD0-7CE5EBF96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Enterprise Data Platform: Driving AI-</a:t>
            </a:r>
            <a:r>
              <a:rPr lang="es-ES" sz="2400" dirty="0" err="1"/>
              <a:t>Enhanced</a:t>
            </a:r>
            <a:r>
              <a:rPr lang="es-ES" sz="2400" dirty="0"/>
              <a:t> Sales Intelligence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Enterprise Data Warehouse Architecture</a:t>
            </a:r>
          </a:p>
          <a:p>
            <a:pPr marL="0" indent="0">
              <a:buNone/>
            </a:pPr>
            <a:endParaRPr lang="es-ES" sz="2000" dirty="0"/>
          </a:p>
          <a:p>
            <a:pPr marL="0" indent="0">
              <a:buNone/>
            </a:pPr>
            <a:r>
              <a:rPr lang="es-ES" sz="2400" dirty="0"/>
              <a:t>E2E Sales Dashboard Design</a:t>
            </a:r>
          </a:p>
        </p:txBody>
      </p:sp>
      <p:cxnSp>
        <p:nvCxnSpPr>
          <p:cNvPr id="5" name="Connettore 1 5">
            <a:extLst>
              <a:ext uri="{FF2B5EF4-FFF2-40B4-BE49-F238E27FC236}">
                <a16:creationId xmlns:a16="http://schemas.microsoft.com/office/drawing/2014/main" id="{3BD6E44D-EA23-D0F9-F4CD-39FF8A4295F4}"/>
              </a:ext>
            </a:extLst>
          </p:cNvPr>
          <p:cNvCxnSpPr/>
          <p:nvPr/>
        </p:nvCxnSpPr>
        <p:spPr>
          <a:xfrm>
            <a:off x="732239" y="1571947"/>
            <a:ext cx="1" cy="4649466"/>
          </a:xfrm>
          <a:prstGeom prst="line">
            <a:avLst/>
          </a:prstGeom>
          <a:ln w="12700">
            <a:solidFill>
              <a:srgbClr val="0071AA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e 10">
            <a:extLst>
              <a:ext uri="{FF2B5EF4-FFF2-40B4-BE49-F238E27FC236}">
                <a16:creationId xmlns:a16="http://schemas.microsoft.com/office/drawing/2014/main" id="{7EADE0E2-D698-1D9D-83B0-C71E210BC0FB}"/>
              </a:ext>
            </a:extLst>
          </p:cNvPr>
          <p:cNvSpPr/>
          <p:nvPr/>
        </p:nvSpPr>
        <p:spPr>
          <a:xfrm>
            <a:off x="644140" y="1929058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Ovale 11">
            <a:extLst>
              <a:ext uri="{FF2B5EF4-FFF2-40B4-BE49-F238E27FC236}">
                <a16:creationId xmlns:a16="http://schemas.microsoft.com/office/drawing/2014/main" id="{E7234355-46B8-8FFB-D8CE-68CA2F98A884}"/>
              </a:ext>
            </a:extLst>
          </p:cNvPr>
          <p:cNvSpPr/>
          <p:nvPr/>
        </p:nvSpPr>
        <p:spPr>
          <a:xfrm>
            <a:off x="626276" y="2826597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Ovale 11">
            <a:extLst>
              <a:ext uri="{FF2B5EF4-FFF2-40B4-BE49-F238E27FC236}">
                <a16:creationId xmlns:a16="http://schemas.microsoft.com/office/drawing/2014/main" id="{3204F108-20A1-0F3A-CA38-683B2E4C6E3C}"/>
              </a:ext>
            </a:extLst>
          </p:cNvPr>
          <p:cNvSpPr/>
          <p:nvPr/>
        </p:nvSpPr>
        <p:spPr>
          <a:xfrm>
            <a:off x="633429" y="3724136"/>
            <a:ext cx="211924" cy="211924"/>
          </a:xfrm>
          <a:prstGeom prst="ellipse">
            <a:avLst/>
          </a:prstGeom>
          <a:solidFill>
            <a:srgbClr val="0071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0FE8E2B-D623-5AFE-9F49-A573653F9B2A}"/>
              </a:ext>
            </a:extLst>
          </p:cNvPr>
          <p:cNvSpPr txBox="1"/>
          <p:nvPr/>
        </p:nvSpPr>
        <p:spPr>
          <a:xfrm>
            <a:off x="9667495" y="6642556"/>
            <a:ext cx="26102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/>
              <a:t>Data Architect Assesment - Rosa Mestres | June 2025</a:t>
            </a:r>
          </a:p>
        </p:txBody>
      </p:sp>
    </p:spTree>
    <p:extLst>
      <p:ext uri="{BB962C8B-B14F-4D97-AF65-F5344CB8AC3E}">
        <p14:creationId xmlns:p14="http://schemas.microsoft.com/office/powerpoint/2010/main" val="2682286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667D7-30D4-8279-5988-9FAC16C60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4A6217E-6EEA-ED08-38CF-2F63540AF3D6}"/>
              </a:ext>
            </a:extLst>
          </p:cNvPr>
          <p:cNvSpPr/>
          <p:nvPr/>
        </p:nvSpPr>
        <p:spPr>
          <a:xfrm>
            <a:off x="4696070" y="3264408"/>
            <a:ext cx="2407515" cy="2404516"/>
          </a:xfrm>
          <a:prstGeom prst="flowChartConnector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A974B3FA-A4E7-6418-638E-DBF7AD86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n-US" dirty="0"/>
              <a:t>Data-Driven Platform to Accelerate AI-Powered Sales Intelligence</a:t>
            </a: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1A705726-B010-AA36-C3EC-8808672D5E3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pic>
        <p:nvPicPr>
          <p:cNvPr id="5" name="Imagen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EA8D9324-A01F-AF37-FEB7-181D7CB8A1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7626" y="3951245"/>
            <a:ext cx="1080169" cy="918442"/>
          </a:xfrm>
          <a:prstGeom prst="rect">
            <a:avLst/>
          </a:prstGeom>
        </p:spPr>
      </p:pic>
      <p:sp>
        <p:nvSpPr>
          <p:cNvPr id="6" name="Diagrama de flujo: conector 5">
            <a:extLst>
              <a:ext uri="{FF2B5EF4-FFF2-40B4-BE49-F238E27FC236}">
                <a16:creationId xmlns:a16="http://schemas.microsoft.com/office/drawing/2014/main" id="{7790D6C6-43E2-3484-0CFA-16A8C71C2EAE}"/>
              </a:ext>
            </a:extLst>
          </p:cNvPr>
          <p:cNvSpPr/>
          <p:nvPr/>
        </p:nvSpPr>
        <p:spPr>
          <a:xfrm>
            <a:off x="5083014" y="3591155"/>
            <a:ext cx="1633626" cy="1706211"/>
          </a:xfrm>
          <a:prstGeom prst="flowChartConnec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TextBox 38">
            <a:extLst>
              <a:ext uri="{FF2B5EF4-FFF2-40B4-BE49-F238E27FC236}">
                <a16:creationId xmlns:a16="http://schemas.microsoft.com/office/drawing/2014/main" id="{C1DC355E-C67F-AFAB-02AF-A5F954D46787}"/>
              </a:ext>
            </a:extLst>
          </p:cNvPr>
          <p:cNvSpPr txBox="1"/>
          <p:nvPr/>
        </p:nvSpPr>
        <p:spPr>
          <a:xfrm>
            <a:off x="7722934" y="439427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04 Core Team Structure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7D9619D9-7844-A698-0582-26123ACC8E65}"/>
              </a:ext>
            </a:extLst>
          </p:cNvPr>
          <p:cNvSpPr txBox="1"/>
          <p:nvPr/>
        </p:nvSpPr>
        <p:spPr>
          <a:xfrm>
            <a:off x="7511304" y="1626539"/>
            <a:ext cx="4680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02 Expected Business Impact</a:t>
            </a:r>
          </a:p>
        </p:txBody>
      </p:sp>
      <p:sp>
        <p:nvSpPr>
          <p:cNvPr id="25" name="TextBox 38">
            <a:extLst>
              <a:ext uri="{FF2B5EF4-FFF2-40B4-BE49-F238E27FC236}">
                <a16:creationId xmlns:a16="http://schemas.microsoft.com/office/drawing/2014/main" id="{643F4867-D63B-2605-48A0-600B2BF4ECE5}"/>
              </a:ext>
            </a:extLst>
          </p:cNvPr>
          <p:cNvSpPr txBox="1"/>
          <p:nvPr/>
        </p:nvSpPr>
        <p:spPr>
          <a:xfrm>
            <a:off x="671548" y="4220120"/>
            <a:ext cx="36803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03 Estimated investiment</a:t>
            </a:r>
          </a:p>
        </p:txBody>
      </p:sp>
      <p:sp>
        <p:nvSpPr>
          <p:cNvPr id="28" name="TextBox 38">
            <a:extLst>
              <a:ext uri="{FF2B5EF4-FFF2-40B4-BE49-F238E27FC236}">
                <a16:creationId xmlns:a16="http://schemas.microsoft.com/office/drawing/2014/main" id="{E4672546-3333-8A7F-2842-834C590C87F3}"/>
              </a:ext>
            </a:extLst>
          </p:cNvPr>
          <p:cNvSpPr txBox="1"/>
          <p:nvPr/>
        </p:nvSpPr>
        <p:spPr>
          <a:xfrm>
            <a:off x="611405" y="1685163"/>
            <a:ext cx="45639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57A6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01 Strategic Business Target</a:t>
            </a:r>
          </a:p>
        </p:txBody>
      </p:sp>
      <p:sp>
        <p:nvSpPr>
          <p:cNvPr id="31" name="TextBox 38">
            <a:extLst>
              <a:ext uri="{FF2B5EF4-FFF2-40B4-BE49-F238E27FC236}">
                <a16:creationId xmlns:a16="http://schemas.microsoft.com/office/drawing/2014/main" id="{D3B21379-4F69-1BA9-C227-2C458B67C0DD}"/>
              </a:ext>
            </a:extLst>
          </p:cNvPr>
          <p:cNvSpPr txBox="1"/>
          <p:nvPr/>
        </p:nvSpPr>
        <p:spPr>
          <a:xfrm>
            <a:off x="570437" y="2449125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Grow top-line above market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Technical excellence to increase business margin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Best in class service levels</a:t>
            </a:r>
          </a:p>
          <a:p>
            <a:pPr marL="246994" indent="-171450">
              <a:buFont typeface="Wingdings" panose="05000000000000000000" pitchFamily="2" charset="2"/>
              <a:buChar char="§"/>
            </a:pPr>
            <a:r>
              <a:rPr lang="en-US" sz="1200" dirty="0"/>
              <a:t>Apply process automation</a:t>
            </a:r>
          </a:p>
          <a:p>
            <a:endParaRPr lang="en-US" sz="1200" dirty="0"/>
          </a:p>
        </p:txBody>
      </p:sp>
      <p:sp>
        <p:nvSpPr>
          <p:cNvPr id="32" name="TextBox 38">
            <a:extLst>
              <a:ext uri="{FF2B5EF4-FFF2-40B4-BE49-F238E27FC236}">
                <a16:creationId xmlns:a16="http://schemas.microsoft.com/office/drawing/2014/main" id="{D414FC3E-6838-CE93-28BD-B65A347E6C39}"/>
              </a:ext>
            </a:extLst>
          </p:cNvPr>
          <p:cNvSpPr txBox="1"/>
          <p:nvPr/>
        </p:nvSpPr>
        <p:spPr>
          <a:xfrm>
            <a:off x="7497885" y="2369537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+ </a:t>
            </a:r>
            <a:r>
              <a:rPr lang="en-US" sz="1200" dirty="0"/>
              <a:t>20% efficiency in strategic reporting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30% reduction in data operation costs</a:t>
            </a: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>
                <a:solidFill>
                  <a:schemeClr val="tx1"/>
                </a:solidFill>
              </a:rPr>
              <a:t>Time-to-insight reduced</a:t>
            </a:r>
            <a:endParaRPr lang="es-ES" sz="120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Enablement of AI models for sales and churn prediction</a:t>
            </a:r>
            <a:endParaRPr lang="es-ES" sz="1200" dirty="0"/>
          </a:p>
          <a:p>
            <a:endParaRPr lang="en-US" sz="1200" dirty="0"/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2E37D87C-DCA7-0DF3-2F2D-71B72197173C}"/>
              </a:ext>
            </a:extLst>
          </p:cNvPr>
          <p:cNvSpPr txBox="1"/>
          <p:nvPr/>
        </p:nvSpPr>
        <p:spPr>
          <a:xfrm>
            <a:off x="7722934" y="5270406"/>
            <a:ext cx="3602889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Architects (high knowledge of the Azure data platform)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3 Data Engineers </a:t>
            </a:r>
          </a:p>
          <a:p>
            <a:r>
              <a:rPr lang="en-US" sz="1200" dirty="0"/>
              <a:t>(medium knowledge of the Azure data platform) </a:t>
            </a:r>
          </a:p>
          <a:p>
            <a:endParaRPr lang="en-US" sz="1200" dirty="0"/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BAEB41B2-967D-8C27-3480-2DCA93F91CD3}"/>
              </a:ext>
            </a:extLst>
          </p:cNvPr>
          <p:cNvSpPr txBox="1"/>
          <p:nvPr/>
        </p:nvSpPr>
        <p:spPr>
          <a:xfrm>
            <a:off x="612836" y="5247803"/>
            <a:ext cx="3602889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1Mn€ for the Cloud Platform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200" dirty="0"/>
              <a:t>2Mn€ for External Development / Consultancy </a:t>
            </a:r>
          </a:p>
          <a:p>
            <a:r>
              <a:rPr lang="en-US" sz="1200" dirty="0"/>
              <a:t> </a:t>
            </a:r>
          </a:p>
          <a:p>
            <a:endParaRPr lang="en-US" sz="1200" dirty="0"/>
          </a:p>
        </p:txBody>
      </p:sp>
      <p:grpSp>
        <p:nvGrpSpPr>
          <p:cNvPr id="42" name="Grupo 41">
            <a:extLst>
              <a:ext uri="{FF2B5EF4-FFF2-40B4-BE49-F238E27FC236}">
                <a16:creationId xmlns:a16="http://schemas.microsoft.com/office/drawing/2014/main" id="{F3FA0598-A440-6A43-74B5-D5942D9BB041}"/>
              </a:ext>
            </a:extLst>
          </p:cNvPr>
          <p:cNvGrpSpPr/>
          <p:nvPr/>
        </p:nvGrpSpPr>
        <p:grpSpPr>
          <a:xfrm>
            <a:off x="4342751" y="5174634"/>
            <a:ext cx="795013" cy="841063"/>
            <a:chOff x="5393421" y="1995665"/>
            <a:chExt cx="795013" cy="841063"/>
          </a:xfrm>
        </p:grpSpPr>
        <p:pic>
          <p:nvPicPr>
            <p:cNvPr id="38" name="Imagen 37">
              <a:extLst>
                <a:ext uri="{FF2B5EF4-FFF2-40B4-BE49-F238E27FC236}">
                  <a16:creationId xmlns:a16="http://schemas.microsoft.com/office/drawing/2014/main" id="{77779100-B024-6C5E-17DD-50B30C2CE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16801" y="1995665"/>
              <a:ext cx="771633" cy="695422"/>
            </a:xfrm>
            <a:prstGeom prst="rect">
              <a:avLst/>
            </a:prstGeom>
          </p:spPr>
        </p:pic>
        <p:sp>
          <p:nvSpPr>
            <p:cNvPr id="41" name="Diagrama de flujo: conector 40">
              <a:extLst>
                <a:ext uri="{FF2B5EF4-FFF2-40B4-BE49-F238E27FC236}">
                  <a16:creationId xmlns:a16="http://schemas.microsoft.com/office/drawing/2014/main" id="{E6AE6243-0B84-6D31-A4F7-ECF996C6D633}"/>
                </a:ext>
              </a:extLst>
            </p:cNvPr>
            <p:cNvSpPr/>
            <p:nvPr/>
          </p:nvSpPr>
          <p:spPr>
            <a:xfrm>
              <a:off x="5393421" y="1995665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8D21FE96-60AB-D2D9-44C3-A2C2D1763450}"/>
              </a:ext>
            </a:extLst>
          </p:cNvPr>
          <p:cNvGrpSpPr/>
          <p:nvPr/>
        </p:nvGrpSpPr>
        <p:grpSpPr>
          <a:xfrm>
            <a:off x="4950121" y="5187747"/>
            <a:ext cx="397505" cy="369332"/>
            <a:chOff x="5083014" y="2610325"/>
            <a:chExt cx="569641" cy="568151"/>
          </a:xfrm>
        </p:grpSpPr>
        <p:sp>
          <p:nvSpPr>
            <p:cNvPr id="48" name="Diagrama de flujo: conector 47">
              <a:extLst>
                <a:ext uri="{FF2B5EF4-FFF2-40B4-BE49-F238E27FC236}">
                  <a16:creationId xmlns:a16="http://schemas.microsoft.com/office/drawing/2014/main" id="{71D69348-E3EE-3EB6-C7AB-A21434EF0962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9" name="Diagrama de flujo: conector 48">
              <a:extLst>
                <a:ext uri="{FF2B5EF4-FFF2-40B4-BE49-F238E27FC236}">
                  <a16:creationId xmlns:a16="http://schemas.microsoft.com/office/drawing/2014/main" id="{F903721D-5325-5E76-30CC-6E4687CDE8A9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58" name="Diagrama de flujo: conector 57">
            <a:extLst>
              <a:ext uri="{FF2B5EF4-FFF2-40B4-BE49-F238E27FC236}">
                <a16:creationId xmlns:a16="http://schemas.microsoft.com/office/drawing/2014/main" id="{BAC2EED9-D77B-7D47-157F-5C95E6D3609E}"/>
              </a:ext>
            </a:extLst>
          </p:cNvPr>
          <p:cNvSpPr/>
          <p:nvPr/>
        </p:nvSpPr>
        <p:spPr>
          <a:xfrm>
            <a:off x="6593877" y="5187747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65" name="Grupo 64">
            <a:extLst>
              <a:ext uri="{FF2B5EF4-FFF2-40B4-BE49-F238E27FC236}">
                <a16:creationId xmlns:a16="http://schemas.microsoft.com/office/drawing/2014/main" id="{3CDF5583-D7DD-DE50-5EB1-6A44933E8C7D}"/>
              </a:ext>
            </a:extLst>
          </p:cNvPr>
          <p:cNvGrpSpPr/>
          <p:nvPr/>
        </p:nvGrpSpPr>
        <p:grpSpPr>
          <a:xfrm>
            <a:off x="6502926" y="5198632"/>
            <a:ext cx="397505" cy="369332"/>
            <a:chOff x="6496241" y="2414090"/>
            <a:chExt cx="397505" cy="369332"/>
          </a:xfrm>
        </p:grpSpPr>
        <p:sp>
          <p:nvSpPr>
            <p:cNvPr id="61" name="Diagrama de flujo: conector 60">
              <a:extLst>
                <a:ext uri="{FF2B5EF4-FFF2-40B4-BE49-F238E27FC236}">
                  <a16:creationId xmlns:a16="http://schemas.microsoft.com/office/drawing/2014/main" id="{9E06BFE8-2C04-80F2-F367-759029EE05CB}"/>
                </a:ext>
              </a:extLst>
            </p:cNvPr>
            <p:cNvSpPr/>
            <p:nvPr/>
          </p:nvSpPr>
          <p:spPr>
            <a:xfrm>
              <a:off x="6581531" y="2494841"/>
              <a:ext cx="200675" cy="207829"/>
            </a:xfrm>
            <a:prstGeom prst="flowChartConnector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64" name="Diagrama de flujo: conector 63">
              <a:extLst>
                <a:ext uri="{FF2B5EF4-FFF2-40B4-BE49-F238E27FC236}">
                  <a16:creationId xmlns:a16="http://schemas.microsoft.com/office/drawing/2014/main" id="{EEF99FB1-FAF6-5B78-00CC-93924402A1F7}"/>
                </a:ext>
              </a:extLst>
            </p:cNvPr>
            <p:cNvSpPr/>
            <p:nvPr/>
          </p:nvSpPr>
          <p:spPr>
            <a:xfrm>
              <a:off x="6496241" y="2414090"/>
              <a:ext cx="397505" cy="369332"/>
            </a:xfrm>
            <a:prstGeom prst="flowChartConnector">
              <a:avLst/>
            </a:pr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pic>
        <p:nvPicPr>
          <p:cNvPr id="73" name="Imagen 72">
            <a:extLst>
              <a:ext uri="{FF2B5EF4-FFF2-40B4-BE49-F238E27FC236}">
                <a16:creationId xmlns:a16="http://schemas.microsoft.com/office/drawing/2014/main" id="{BEC1932A-95CB-875C-77AE-84FA43929D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9650" y="2995505"/>
            <a:ext cx="643468" cy="617381"/>
          </a:xfrm>
          <a:prstGeom prst="rect">
            <a:avLst/>
          </a:prstGeom>
        </p:spPr>
      </p:pic>
      <p:grpSp>
        <p:nvGrpSpPr>
          <p:cNvPr id="92" name="Grupo 91">
            <a:extLst>
              <a:ext uri="{FF2B5EF4-FFF2-40B4-BE49-F238E27FC236}">
                <a16:creationId xmlns:a16="http://schemas.microsoft.com/office/drawing/2014/main" id="{285A6FDC-C6C4-78A1-9A0A-3D3AE81B9FA2}"/>
              </a:ext>
            </a:extLst>
          </p:cNvPr>
          <p:cNvGrpSpPr/>
          <p:nvPr/>
        </p:nvGrpSpPr>
        <p:grpSpPr>
          <a:xfrm>
            <a:off x="4282321" y="2947499"/>
            <a:ext cx="800693" cy="841063"/>
            <a:chOff x="4217956" y="2751699"/>
            <a:chExt cx="800693" cy="841063"/>
          </a:xfrm>
        </p:grpSpPr>
        <p:pic>
          <p:nvPicPr>
            <p:cNvPr id="69" name="Imagen 68">
              <a:extLst>
                <a:ext uri="{FF2B5EF4-FFF2-40B4-BE49-F238E27FC236}">
                  <a16:creationId xmlns:a16="http://schemas.microsoft.com/office/drawing/2014/main" id="{90856CF8-9CDC-F806-2DAA-191B7F7E1D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17956" y="2839461"/>
              <a:ext cx="781159" cy="647790"/>
            </a:xfrm>
            <a:prstGeom prst="rect">
              <a:avLst/>
            </a:prstGeom>
          </p:spPr>
        </p:pic>
        <p:sp>
          <p:nvSpPr>
            <p:cNvPr id="84" name="Diagrama de flujo: conector 83">
              <a:extLst>
                <a:ext uri="{FF2B5EF4-FFF2-40B4-BE49-F238E27FC236}">
                  <a16:creationId xmlns:a16="http://schemas.microsoft.com/office/drawing/2014/main" id="{46FD6370-31BB-6F83-6134-30FA9A683884}"/>
                </a:ext>
              </a:extLst>
            </p:cNvPr>
            <p:cNvSpPr/>
            <p:nvPr/>
          </p:nvSpPr>
          <p:spPr>
            <a:xfrm>
              <a:off x="4223636" y="2751699"/>
              <a:ext cx="795013" cy="841063"/>
            </a:xfrm>
            <a:prstGeom prst="flowChartConnector">
              <a:avLst/>
            </a:prstGeom>
            <a:noFill/>
            <a:ln>
              <a:prstDash val="sysDot"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676102"/>
                        <a:gd name="connsiteY0" fmla="*/ 374904 h 749808"/>
                        <a:gd name="connsiteX1" fmla="*/ 338051 w 676102"/>
                        <a:gd name="connsiteY1" fmla="*/ 0 h 749808"/>
                        <a:gd name="connsiteX2" fmla="*/ 676102 w 676102"/>
                        <a:gd name="connsiteY2" fmla="*/ 374904 h 749808"/>
                        <a:gd name="connsiteX3" fmla="*/ 338051 w 676102"/>
                        <a:gd name="connsiteY3" fmla="*/ 749808 h 749808"/>
                        <a:gd name="connsiteX4" fmla="*/ 0 w 676102"/>
                        <a:gd name="connsiteY4" fmla="*/ 374904 h 7498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76102" h="749808" extrusionOk="0">
                          <a:moveTo>
                            <a:pt x="0" y="374904"/>
                          </a:moveTo>
                          <a:cubicBezTo>
                            <a:pt x="-3401" y="165752"/>
                            <a:pt x="121880" y="11061"/>
                            <a:pt x="338051" y="0"/>
                          </a:cubicBezTo>
                          <a:cubicBezTo>
                            <a:pt x="554033" y="6165"/>
                            <a:pt x="615003" y="169793"/>
                            <a:pt x="676102" y="374904"/>
                          </a:cubicBezTo>
                          <a:cubicBezTo>
                            <a:pt x="637215" y="619934"/>
                            <a:pt x="518397" y="784930"/>
                            <a:pt x="338051" y="749808"/>
                          </a:cubicBezTo>
                          <a:cubicBezTo>
                            <a:pt x="140595" y="743923"/>
                            <a:pt x="4986" y="584340"/>
                            <a:pt x="0" y="374904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85" name="Diagrama de flujo: conector 84">
            <a:extLst>
              <a:ext uri="{FF2B5EF4-FFF2-40B4-BE49-F238E27FC236}">
                <a16:creationId xmlns:a16="http://schemas.microsoft.com/office/drawing/2014/main" id="{7418862D-1380-F572-2BCB-D2C65BE19F0F}"/>
              </a:ext>
            </a:extLst>
          </p:cNvPr>
          <p:cNvSpPr/>
          <p:nvPr/>
        </p:nvSpPr>
        <p:spPr>
          <a:xfrm>
            <a:off x="6593877" y="2892552"/>
            <a:ext cx="795013" cy="841063"/>
          </a:xfrm>
          <a:prstGeom prst="flowChartConnector">
            <a:avLst/>
          </a:prstGeom>
          <a:noFill/>
          <a:ln>
            <a:prstDash val="sysDot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676102"/>
                      <a:gd name="connsiteY0" fmla="*/ 374904 h 749808"/>
                      <a:gd name="connsiteX1" fmla="*/ 338051 w 676102"/>
                      <a:gd name="connsiteY1" fmla="*/ 0 h 749808"/>
                      <a:gd name="connsiteX2" fmla="*/ 676102 w 676102"/>
                      <a:gd name="connsiteY2" fmla="*/ 374904 h 749808"/>
                      <a:gd name="connsiteX3" fmla="*/ 338051 w 676102"/>
                      <a:gd name="connsiteY3" fmla="*/ 749808 h 749808"/>
                      <a:gd name="connsiteX4" fmla="*/ 0 w 676102"/>
                      <a:gd name="connsiteY4" fmla="*/ 374904 h 7498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6102" h="749808" extrusionOk="0">
                        <a:moveTo>
                          <a:pt x="0" y="374904"/>
                        </a:moveTo>
                        <a:cubicBezTo>
                          <a:pt x="-3401" y="165752"/>
                          <a:pt x="121880" y="11061"/>
                          <a:pt x="338051" y="0"/>
                        </a:cubicBezTo>
                        <a:cubicBezTo>
                          <a:pt x="554033" y="6165"/>
                          <a:pt x="615003" y="169793"/>
                          <a:pt x="676102" y="374904"/>
                        </a:cubicBezTo>
                        <a:cubicBezTo>
                          <a:pt x="637215" y="619934"/>
                          <a:pt x="518397" y="784930"/>
                          <a:pt x="338051" y="749808"/>
                        </a:cubicBezTo>
                        <a:cubicBezTo>
                          <a:pt x="140595" y="743923"/>
                          <a:pt x="4986" y="584340"/>
                          <a:pt x="0" y="374904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86" name="Grupo 85">
            <a:extLst>
              <a:ext uri="{FF2B5EF4-FFF2-40B4-BE49-F238E27FC236}">
                <a16:creationId xmlns:a16="http://schemas.microsoft.com/office/drawing/2014/main" id="{26283123-64A9-72DB-FBEA-050D0E018A88}"/>
              </a:ext>
            </a:extLst>
          </p:cNvPr>
          <p:cNvGrpSpPr/>
          <p:nvPr/>
        </p:nvGrpSpPr>
        <p:grpSpPr>
          <a:xfrm>
            <a:off x="4764391" y="3419230"/>
            <a:ext cx="397505" cy="369332"/>
            <a:chOff x="5083014" y="2610325"/>
            <a:chExt cx="569641" cy="568151"/>
          </a:xfrm>
        </p:grpSpPr>
        <p:sp>
          <p:nvSpPr>
            <p:cNvPr id="87" name="Diagrama de flujo: conector 86">
              <a:extLst>
                <a:ext uri="{FF2B5EF4-FFF2-40B4-BE49-F238E27FC236}">
                  <a16:creationId xmlns:a16="http://schemas.microsoft.com/office/drawing/2014/main" id="{E29E79D6-DA1C-B012-DDDE-DFC41B9CE5EC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8" name="Diagrama de flujo: conector 87">
              <a:extLst>
                <a:ext uri="{FF2B5EF4-FFF2-40B4-BE49-F238E27FC236}">
                  <a16:creationId xmlns:a16="http://schemas.microsoft.com/office/drawing/2014/main" id="{41DBA38C-4EFD-2E0C-A9A9-C3C4F203E2B6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89" name="Grupo 88">
            <a:extLst>
              <a:ext uri="{FF2B5EF4-FFF2-40B4-BE49-F238E27FC236}">
                <a16:creationId xmlns:a16="http://schemas.microsoft.com/office/drawing/2014/main" id="{0593C386-DC47-E43D-FB46-E8A14FCF6E8D}"/>
              </a:ext>
            </a:extLst>
          </p:cNvPr>
          <p:cNvGrpSpPr/>
          <p:nvPr/>
        </p:nvGrpSpPr>
        <p:grpSpPr>
          <a:xfrm>
            <a:off x="6512607" y="3439105"/>
            <a:ext cx="397505" cy="369332"/>
            <a:chOff x="5083014" y="2610325"/>
            <a:chExt cx="569641" cy="568151"/>
          </a:xfrm>
        </p:grpSpPr>
        <p:sp>
          <p:nvSpPr>
            <p:cNvPr id="90" name="Diagrama de flujo: conector 89">
              <a:extLst>
                <a:ext uri="{FF2B5EF4-FFF2-40B4-BE49-F238E27FC236}">
                  <a16:creationId xmlns:a16="http://schemas.microsoft.com/office/drawing/2014/main" id="{908D37BB-1C72-4E3F-7AD1-2F01C08338AD}"/>
                </a:ext>
              </a:extLst>
            </p:cNvPr>
            <p:cNvSpPr/>
            <p:nvPr/>
          </p:nvSpPr>
          <p:spPr>
            <a:xfrm>
              <a:off x="5224046" y="2740217"/>
              <a:ext cx="287576" cy="319707"/>
            </a:xfrm>
            <a:prstGeom prst="flowChartConnector">
              <a:avLst/>
            </a:prstGeom>
            <a:solidFill>
              <a:srgbClr val="F0EFD3"/>
            </a:solidFill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1" name="Diagrama de flujo: conector 90">
              <a:extLst>
                <a:ext uri="{FF2B5EF4-FFF2-40B4-BE49-F238E27FC236}">
                  <a16:creationId xmlns:a16="http://schemas.microsoft.com/office/drawing/2014/main" id="{F9DF787B-3062-4947-B407-26DE51719C82}"/>
                </a:ext>
              </a:extLst>
            </p:cNvPr>
            <p:cNvSpPr/>
            <p:nvPr/>
          </p:nvSpPr>
          <p:spPr>
            <a:xfrm>
              <a:off x="5083014" y="2610325"/>
              <a:ext cx="569641" cy="568151"/>
            </a:xfrm>
            <a:prstGeom prst="flowChartConnector">
              <a:avLst/>
            </a:prstGeom>
            <a:noFill/>
            <a:ln>
              <a:solidFill>
                <a:srgbClr val="EDEDD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4" name="Diagrama de flujo: conector 93">
            <a:extLst>
              <a:ext uri="{FF2B5EF4-FFF2-40B4-BE49-F238E27FC236}">
                <a16:creationId xmlns:a16="http://schemas.microsoft.com/office/drawing/2014/main" id="{16F4AF50-4101-D2E9-A800-CDBEB2F8FC41}"/>
              </a:ext>
            </a:extLst>
          </p:cNvPr>
          <p:cNvSpPr/>
          <p:nvPr/>
        </p:nvSpPr>
        <p:spPr>
          <a:xfrm>
            <a:off x="4733136" y="4867304"/>
            <a:ext cx="68069" cy="60905"/>
          </a:xfrm>
          <a:prstGeom prst="flowChartConnector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A5AFDE0B-B762-7435-4907-30D49ACC4A1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rgbClr val="EDEDD5"/>
          </a:solidFill>
          <a:ln>
            <a:solidFill>
              <a:srgbClr val="EDED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0" name="Diagrama de flujo: conector 99">
            <a:extLst>
              <a:ext uri="{FF2B5EF4-FFF2-40B4-BE49-F238E27FC236}">
                <a16:creationId xmlns:a16="http://schemas.microsoft.com/office/drawing/2014/main" id="{B8630B52-916E-C2A4-DF23-A643D587C18F}"/>
              </a:ext>
            </a:extLst>
          </p:cNvPr>
          <p:cNvSpPr/>
          <p:nvPr/>
        </p:nvSpPr>
        <p:spPr>
          <a:xfrm>
            <a:off x="6090919" y="5602397"/>
            <a:ext cx="68069" cy="60905"/>
          </a:xfrm>
          <a:prstGeom prst="flowChartConnector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6A3DFC95-D5B7-204F-7DE4-300EDF3BADF2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4" name="Conector recto 103">
            <a:extLst>
              <a:ext uri="{FF2B5EF4-FFF2-40B4-BE49-F238E27FC236}">
                <a16:creationId xmlns:a16="http://schemas.microsoft.com/office/drawing/2014/main" id="{EDC7C408-CF96-0342-46E1-D03BEACE68A5}"/>
              </a:ext>
            </a:extLst>
          </p:cNvPr>
          <p:cNvCxnSpPr/>
          <p:nvPr/>
        </p:nvCxnSpPr>
        <p:spPr>
          <a:xfrm>
            <a:off x="1126836" y="17641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08C609EF-0AA4-63DC-200A-95044A089822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106">
            <a:extLst>
              <a:ext uri="{FF2B5EF4-FFF2-40B4-BE49-F238E27FC236}">
                <a16:creationId xmlns:a16="http://schemas.microsoft.com/office/drawing/2014/main" id="{D53CA4A7-AAD4-18D3-EB5C-4330E2C19F03}"/>
              </a:ext>
            </a:extLst>
          </p:cNvPr>
          <p:cNvCxnSpPr/>
          <p:nvPr/>
        </p:nvCxnSpPr>
        <p:spPr>
          <a:xfrm>
            <a:off x="8049491" y="1713345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recto 107">
            <a:extLst>
              <a:ext uri="{FF2B5EF4-FFF2-40B4-BE49-F238E27FC236}">
                <a16:creationId xmlns:a16="http://schemas.microsoft.com/office/drawing/2014/main" id="{54BA3791-8D19-6223-5D34-678803260116}"/>
              </a:ext>
            </a:extLst>
          </p:cNvPr>
          <p:cNvCxnSpPr/>
          <p:nvPr/>
        </p:nvCxnSpPr>
        <p:spPr>
          <a:xfrm>
            <a:off x="1196108" y="4310332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159EC4FB-EB1D-42AB-63FD-EB76426C694B}"/>
              </a:ext>
            </a:extLst>
          </p:cNvPr>
          <p:cNvCxnSpPr/>
          <p:nvPr/>
        </p:nvCxnSpPr>
        <p:spPr>
          <a:xfrm>
            <a:off x="8243454" y="4504968"/>
            <a:ext cx="0" cy="2955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9E529441-73D4-DD29-E296-68FF3776DF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2014" y="5533248"/>
            <a:ext cx="446073" cy="37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997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C54FE-A281-047E-B5AA-3B6BFB225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B00A168A-532C-1451-1165-40202CC31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D2010B8B-9D31-2CC8-7087-B825F691063E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783FCC63-5A10-C744-22B2-99C31535327F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B6F884C9-1107-82F0-C591-0A6E3E380F48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21CBDE50-97C7-212F-F899-106EB7462F15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BCEDE26B-4A58-F81F-2ECC-04663924AD47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>
                <a:solidFill>
                  <a:schemeClr val="tx2"/>
                </a:solidFill>
              </a:rPr>
              <a:t>Logical Architecture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D1B365B-31A4-9B41-CDA1-E65E467E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959" y="2322056"/>
            <a:ext cx="7087341" cy="379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257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27814-5DF3-9CC4-ED38-B0B87A544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6852A734-AA63-ECEE-3A08-118807CD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B488DB0-7744-A74C-763D-0726DB18D050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sp>
        <p:nvSpPr>
          <p:cNvPr id="99" name="Diagrama de flujo: conector 98">
            <a:extLst>
              <a:ext uri="{FF2B5EF4-FFF2-40B4-BE49-F238E27FC236}">
                <a16:creationId xmlns:a16="http://schemas.microsoft.com/office/drawing/2014/main" id="{97A4719C-CD78-D598-A823-28085F804614}"/>
              </a:ext>
            </a:extLst>
          </p:cNvPr>
          <p:cNvSpPr/>
          <p:nvPr/>
        </p:nvSpPr>
        <p:spPr>
          <a:xfrm>
            <a:off x="6973663" y="3972065"/>
            <a:ext cx="68069" cy="60905"/>
          </a:xfrm>
          <a:prstGeom prst="flowChartConnector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" name="Diagrama de flujo: conector 101">
            <a:extLst>
              <a:ext uri="{FF2B5EF4-FFF2-40B4-BE49-F238E27FC236}">
                <a16:creationId xmlns:a16="http://schemas.microsoft.com/office/drawing/2014/main" id="{7CA63BB6-B17F-5B5C-1206-BE24256CDF3F}"/>
              </a:ext>
            </a:extLst>
          </p:cNvPr>
          <p:cNvSpPr/>
          <p:nvPr/>
        </p:nvSpPr>
        <p:spPr>
          <a:xfrm>
            <a:off x="5389911" y="3303391"/>
            <a:ext cx="68069" cy="60905"/>
          </a:xfrm>
          <a:prstGeom prst="flowChartConnector">
            <a:avLst/>
          </a:prstGeom>
          <a:solidFill>
            <a:srgbClr val="FFC000"/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854FEFA4-E92E-2A5D-533D-A81D7BEB4A2D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2B167BC8-F893-C541-3DA5-69394D655279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200" dirty="0" err="1">
                <a:solidFill>
                  <a:schemeClr val="tx2"/>
                </a:solidFill>
              </a:rPr>
              <a:t>Layers</a:t>
            </a:r>
            <a:r>
              <a:rPr lang="es-ES" sz="4200" dirty="0">
                <a:solidFill>
                  <a:schemeClr val="tx2"/>
                </a:solidFill>
              </a:rPr>
              <a:t> &amp; Technical Design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2009F1B-78CB-6094-2AED-B3B40EAD8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369" y="1642100"/>
            <a:ext cx="5992061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84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40552-30B4-4D3D-29E2-5FB4837C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5B4F6AEB-B476-AD0E-43E4-5873B6847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764CA2AD-BD10-A6A1-F27F-D602447B967C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D3B947FA-51B9-16F9-B33C-A23FE695F27A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F5780C19-C05A-7722-44BE-B94BFC801984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n-US" sz="6700" dirty="0"/>
              <a:t>Enterprise Data Warehouse Architecture</a:t>
            </a:r>
            <a:br>
              <a:rPr lang="es-ES" dirty="0"/>
            </a:br>
            <a:r>
              <a:rPr lang="es-ES" sz="4000" dirty="0"/>
              <a:t>DataOps Efficiency &amp; Control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145953C-6D31-3FDC-23D6-280F454EDFFE}"/>
              </a:ext>
            </a:extLst>
          </p:cNvPr>
          <p:cNvSpPr txBox="1"/>
          <p:nvPr/>
        </p:nvSpPr>
        <p:spPr>
          <a:xfrm>
            <a:off x="4395788" y="3824643"/>
            <a:ext cx="3200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DataOps Efficiency &amp; Control</a:t>
            </a:r>
          </a:p>
        </p:txBody>
      </p:sp>
      <p:sp>
        <p:nvSpPr>
          <p:cNvPr id="11" name="TextBox 38">
            <a:extLst>
              <a:ext uri="{FF2B5EF4-FFF2-40B4-BE49-F238E27FC236}">
                <a16:creationId xmlns:a16="http://schemas.microsoft.com/office/drawing/2014/main" id="{D22269D1-591F-F31E-8E2C-3ADDEB2A1BA4}"/>
              </a:ext>
            </a:extLst>
          </p:cNvPr>
          <p:cNvSpPr txBox="1"/>
          <p:nvPr/>
        </p:nvSpPr>
        <p:spPr>
          <a:xfrm>
            <a:off x="8259750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C000"/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Cost Optimization</a:t>
            </a:r>
          </a:p>
        </p:txBody>
      </p:sp>
      <p:sp>
        <p:nvSpPr>
          <p:cNvPr id="13" name="TextBox 38">
            <a:extLst>
              <a:ext uri="{FF2B5EF4-FFF2-40B4-BE49-F238E27FC236}">
                <a16:creationId xmlns:a16="http://schemas.microsoft.com/office/drawing/2014/main" id="{F55D5B5C-77B0-C65B-3B61-AABFC616F965}"/>
              </a:ext>
            </a:extLst>
          </p:cNvPr>
          <p:cNvSpPr txBox="1"/>
          <p:nvPr/>
        </p:nvSpPr>
        <p:spPr>
          <a:xfrm>
            <a:off x="448758" y="4564274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Governance &amp; Security</a:t>
            </a:r>
          </a:p>
        </p:txBody>
      </p:sp>
      <p:sp>
        <p:nvSpPr>
          <p:cNvPr id="14" name="TextBox 38">
            <a:extLst>
              <a:ext uri="{FF2B5EF4-FFF2-40B4-BE49-F238E27FC236}">
                <a16:creationId xmlns:a16="http://schemas.microsoft.com/office/drawing/2014/main" id="{245FAF55-A5D0-CD17-CFB5-BE8D82E3AA8D}"/>
              </a:ext>
            </a:extLst>
          </p:cNvPr>
          <p:cNvSpPr txBox="1"/>
          <p:nvPr/>
        </p:nvSpPr>
        <p:spPr>
          <a:xfrm>
            <a:off x="8221030" y="1501227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Observability</a:t>
            </a:r>
          </a:p>
        </p:txBody>
      </p:sp>
      <p:sp>
        <p:nvSpPr>
          <p:cNvPr id="15" name="TextBox 38">
            <a:extLst>
              <a:ext uri="{FF2B5EF4-FFF2-40B4-BE49-F238E27FC236}">
                <a16:creationId xmlns:a16="http://schemas.microsoft.com/office/drawing/2014/main" id="{2B7C71AB-B87A-3584-544B-B1893C8F6887}"/>
              </a:ext>
            </a:extLst>
          </p:cNvPr>
          <p:cNvSpPr txBox="1"/>
          <p:nvPr/>
        </p:nvSpPr>
        <p:spPr>
          <a:xfrm>
            <a:off x="510671" y="1576349"/>
            <a:ext cx="3680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roxima Nova Semibold" charset="0"/>
                <a:ea typeface="Proxima Nova Semibold" charset="0"/>
                <a:cs typeface="Proxima Nova Semibold" charset="0"/>
              </a:rPr>
              <a:t>CI/CD</a:t>
            </a:r>
          </a:p>
        </p:txBody>
      </p:sp>
      <p:sp>
        <p:nvSpPr>
          <p:cNvPr id="17" name="TextBox 38">
            <a:extLst>
              <a:ext uri="{FF2B5EF4-FFF2-40B4-BE49-F238E27FC236}">
                <a16:creationId xmlns:a16="http://schemas.microsoft.com/office/drawing/2014/main" id="{2C1B695A-71D0-1672-92A7-2593ECAA3B22}"/>
              </a:ext>
            </a:extLst>
          </p:cNvPr>
          <p:cNvSpPr txBox="1"/>
          <p:nvPr/>
        </p:nvSpPr>
        <p:spPr>
          <a:xfrm>
            <a:off x="8259750" y="1962892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Monitor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Dynatrace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Log Analytics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Unified logs, metrics and health across all data services</a:t>
            </a:r>
          </a:p>
          <a:p>
            <a:endParaRPr lang="en-US" sz="1200" dirty="0"/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B5B35BB2-3FE2-A40E-3703-C38D6D3BF4E2}"/>
              </a:ext>
            </a:extLst>
          </p:cNvPr>
          <p:cNvCxnSpPr>
            <a:stCxn id="17" idx="1"/>
            <a:endCxn id="17" idx="3"/>
          </p:cNvCxnSpPr>
          <p:nvPr/>
        </p:nvCxnSpPr>
        <p:spPr>
          <a:xfrm>
            <a:off x="8259750" y="2655390"/>
            <a:ext cx="3602889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38">
            <a:extLst>
              <a:ext uri="{FF2B5EF4-FFF2-40B4-BE49-F238E27FC236}">
                <a16:creationId xmlns:a16="http://schemas.microsoft.com/office/drawing/2014/main" id="{AFDD4276-AAD8-C218-F210-049261965B55}"/>
              </a:ext>
            </a:extLst>
          </p:cNvPr>
          <p:cNvSpPr txBox="1"/>
          <p:nvPr/>
        </p:nvSpPr>
        <p:spPr>
          <a:xfrm>
            <a:off x="8221030" y="5025939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Auto-pause SQL Pools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Tiering policies in ADLS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Light Power BI versiones for self-sevice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Smart resource use, cost control and elasticity</a:t>
            </a:r>
          </a:p>
          <a:p>
            <a:endParaRPr lang="en-US" sz="1200" dirty="0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A75EB83-2DC8-4D34-0BB5-A2FA514EA2BD}"/>
              </a:ext>
            </a:extLst>
          </p:cNvPr>
          <p:cNvCxnSpPr/>
          <p:nvPr/>
        </p:nvCxnSpPr>
        <p:spPr>
          <a:xfrm>
            <a:off x="8221030" y="5706826"/>
            <a:ext cx="3602889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38">
            <a:extLst>
              <a:ext uri="{FF2B5EF4-FFF2-40B4-BE49-F238E27FC236}">
                <a16:creationId xmlns:a16="http://schemas.microsoft.com/office/drawing/2014/main" id="{F2404CC7-9EBE-DAD5-52E9-43B1D5821A87}"/>
              </a:ext>
            </a:extLst>
          </p:cNvPr>
          <p:cNvSpPr txBox="1"/>
          <p:nvPr/>
        </p:nvSpPr>
        <p:spPr>
          <a:xfrm>
            <a:off x="568750" y="2055224"/>
            <a:ext cx="3602889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Actions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GitHub Runners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Automated deployement of: Data pipelines, Ml models, Power BI content</a:t>
            </a:r>
          </a:p>
          <a:p>
            <a:endParaRPr lang="en-US" sz="1200" dirty="0"/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91D74FEF-074B-B90A-F97C-BAE4812627CF}"/>
              </a:ext>
            </a:extLst>
          </p:cNvPr>
          <p:cNvCxnSpPr>
            <a:cxnSpLocks/>
          </p:cNvCxnSpPr>
          <p:nvPr/>
        </p:nvCxnSpPr>
        <p:spPr>
          <a:xfrm>
            <a:off x="568750" y="2572751"/>
            <a:ext cx="3602889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38">
            <a:extLst>
              <a:ext uri="{FF2B5EF4-FFF2-40B4-BE49-F238E27FC236}">
                <a16:creationId xmlns:a16="http://schemas.microsoft.com/office/drawing/2014/main" id="{9857736E-DC71-EE4B-C2F1-4B092D0240AD}"/>
              </a:ext>
            </a:extLst>
          </p:cNvPr>
          <p:cNvSpPr txBox="1"/>
          <p:nvPr/>
        </p:nvSpPr>
        <p:spPr>
          <a:xfrm>
            <a:off x="526197" y="5003450"/>
            <a:ext cx="360288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marL="75544" defTabSz="976313" eaLnBrk="0" hangingPunct="0">
              <a:defRPr sz="2400" i="1">
                <a:solidFill>
                  <a:prstClr val="black"/>
                </a:solidFill>
                <a:latin typeface="Proxima Nova Light" charset="0"/>
                <a:ea typeface="Proxima Nova Light" charset="0"/>
                <a:cs typeface="Proxima Nova Light" charset="0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IDMC (Informatica)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Purview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Azure Key Vault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ES" sz="12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ES" sz="1200" dirty="0"/>
              <a:t>Data Lineage, Access control, and credential management</a:t>
            </a:r>
          </a:p>
          <a:p>
            <a:endParaRPr lang="en-US" sz="1200" dirty="0"/>
          </a:p>
        </p:txBody>
      </p: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4BAE1C10-4A95-A74F-E765-7BA4429FB444}"/>
              </a:ext>
            </a:extLst>
          </p:cNvPr>
          <p:cNvCxnSpPr>
            <a:stCxn id="24" idx="1"/>
            <a:endCxn id="24" idx="3"/>
          </p:cNvCxnSpPr>
          <p:nvPr/>
        </p:nvCxnSpPr>
        <p:spPr>
          <a:xfrm>
            <a:off x="526197" y="5695948"/>
            <a:ext cx="3602889" cy="0"/>
          </a:xfrm>
          <a:prstGeom prst="line">
            <a:avLst/>
          </a:prstGeom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55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A6292-8175-213D-5659-A7CD72538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320B147D-BD52-C0B1-4CD2-79D833DDE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B677C39E-B857-A16D-DFEC-19FB27531779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74F65C92-8F22-B6B8-3377-114FFE7343EE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AAB10003-A043-B532-136A-1F02423FB49B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Technical Pipeline Architecture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99E4597-6D5F-5472-D418-11E2384F9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930" y="2054665"/>
            <a:ext cx="5396920" cy="414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91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153D2-FFDA-494A-1A41-15E42690C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181B772-55E5-54EC-D562-CD013BE69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48D46F92-55D9-1739-A191-0E0B743613F1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1D3A9979-3FED-5BEB-BD19-0E01EC12F993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79016BB-10C7-CCB6-03E6-F233D52E9A2C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Sales Policy Data Model</a:t>
            </a:r>
            <a:endParaRPr lang="es-ES" sz="4200" dirty="0">
              <a:solidFill>
                <a:schemeClr val="tx2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DEB59CB-E401-7B01-D05B-C0AD4348A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494" y="2003425"/>
            <a:ext cx="5067906" cy="391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39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1E9DA-530E-2B5A-8F9D-50520E97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9AA95B97-29B1-5EE7-D5E4-BBBC56E2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49" y="321272"/>
            <a:ext cx="11407302" cy="117147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br>
              <a:rPr lang="es-ES" dirty="0"/>
            </a:br>
            <a:endParaRPr lang="es-ES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6F803BB9-0731-E3CB-92F6-EB2A55CB8A65}"/>
              </a:ext>
            </a:extLst>
          </p:cNvPr>
          <p:cNvSpPr txBox="1"/>
          <p:nvPr/>
        </p:nvSpPr>
        <p:spPr>
          <a:xfrm>
            <a:off x="9381745" y="6611779"/>
            <a:ext cx="30540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/>
              <a:t>Data Architect Assesment - </a:t>
            </a:r>
            <a:r>
              <a:rPr lang="es-ES" sz="800" dirty="0"/>
              <a:t>Rosa Mestres | June 2025</a:t>
            </a:r>
          </a:p>
        </p:txBody>
      </p:sp>
      <p:cxnSp>
        <p:nvCxnSpPr>
          <p:cNvPr id="105" name="Conector recto 104">
            <a:extLst>
              <a:ext uri="{FF2B5EF4-FFF2-40B4-BE49-F238E27FC236}">
                <a16:creationId xmlns:a16="http://schemas.microsoft.com/office/drawing/2014/main" id="{AF4BBB5F-C4E3-6010-2213-7BE8E625FEF1}"/>
              </a:ext>
            </a:extLst>
          </p:cNvPr>
          <p:cNvCxnSpPr>
            <a:cxnSpLocks/>
          </p:cNvCxnSpPr>
          <p:nvPr/>
        </p:nvCxnSpPr>
        <p:spPr>
          <a:xfrm>
            <a:off x="388149" y="447963"/>
            <a:ext cx="0" cy="8913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ítulo 6">
            <a:extLst>
              <a:ext uri="{FF2B5EF4-FFF2-40B4-BE49-F238E27FC236}">
                <a16:creationId xmlns:a16="http://schemas.microsoft.com/office/drawing/2014/main" id="{5EAD74DF-82CA-657C-F45A-722D47307185}"/>
              </a:ext>
            </a:extLst>
          </p:cNvPr>
          <p:cNvSpPr txBox="1">
            <a:spLocks/>
          </p:cNvSpPr>
          <p:nvPr/>
        </p:nvSpPr>
        <p:spPr>
          <a:xfrm>
            <a:off x="455337" y="304455"/>
            <a:ext cx="11407302" cy="11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s-ES" dirty="0"/>
            </a:br>
            <a:r>
              <a:rPr lang="es-ES" sz="7200" dirty="0"/>
              <a:t>E2E Sales Dashboard Design</a:t>
            </a:r>
            <a:br>
              <a:rPr lang="es-ES" dirty="0"/>
            </a:br>
            <a:r>
              <a:rPr lang="es-ES" sz="4000" dirty="0"/>
              <a:t>Dashboard KPIs and Features</a:t>
            </a:r>
            <a:endParaRPr lang="es-ES" sz="4200" dirty="0">
              <a:solidFill>
                <a:schemeClr val="tx2"/>
              </a:solidFill>
            </a:endParaRPr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4D0C482F-0BD0-FA2C-BCC5-33FD275AB6AF}"/>
              </a:ext>
            </a:extLst>
          </p:cNvPr>
          <p:cNvGrpSpPr/>
          <p:nvPr/>
        </p:nvGrpSpPr>
        <p:grpSpPr>
          <a:xfrm>
            <a:off x="8466591" y="1939894"/>
            <a:ext cx="2144683" cy="1013520"/>
            <a:chOff x="7875499" y="1441661"/>
            <a:chExt cx="3273690" cy="1479795"/>
          </a:xfrm>
        </p:grpSpPr>
        <p:sp>
          <p:nvSpPr>
            <p:cNvPr id="10" name="Rectángulo: esquinas redondeadas 9">
              <a:extLst>
                <a:ext uri="{FF2B5EF4-FFF2-40B4-BE49-F238E27FC236}">
                  <a16:creationId xmlns:a16="http://schemas.microsoft.com/office/drawing/2014/main" id="{17DCA53D-93BB-D711-4DED-D86ABA3BCC52}"/>
                </a:ext>
              </a:extLst>
            </p:cNvPr>
            <p:cNvSpPr/>
            <p:nvPr/>
          </p:nvSpPr>
          <p:spPr>
            <a:xfrm>
              <a:off x="7875499" y="1441661"/>
              <a:ext cx="3273690" cy="147979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CF113209-62F9-CA84-65AB-1A5068AEA7E8}"/>
                </a:ext>
              </a:extLst>
            </p:cNvPr>
            <p:cNvSpPr txBox="1"/>
            <p:nvPr/>
          </p:nvSpPr>
          <p:spPr>
            <a:xfrm>
              <a:off x="8330194" y="1541643"/>
              <a:ext cx="2818994" cy="1023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accent1"/>
                  </a:solidFill>
                </a:rPr>
                <a:t>Monthly Sales Forecast (AI)</a:t>
              </a:r>
            </a:p>
            <a:p>
              <a:endParaRPr lang="es-E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EACB47C1-2873-CDEA-D141-0A37381D9B3B}"/>
              </a:ext>
            </a:extLst>
          </p:cNvPr>
          <p:cNvGrpSpPr/>
          <p:nvPr/>
        </p:nvGrpSpPr>
        <p:grpSpPr>
          <a:xfrm>
            <a:off x="5855876" y="1939893"/>
            <a:ext cx="2424049" cy="1036763"/>
            <a:chOff x="10629920" y="1652450"/>
            <a:chExt cx="3305175" cy="1438276"/>
          </a:xfrm>
          <a:solidFill>
            <a:schemeClr val="bg1"/>
          </a:solidFill>
        </p:grpSpPr>
        <p:sp>
          <p:nvSpPr>
            <p:cNvPr id="11" name="Rectángulo: esquinas redondeadas 10">
              <a:extLst>
                <a:ext uri="{FF2B5EF4-FFF2-40B4-BE49-F238E27FC236}">
                  <a16:creationId xmlns:a16="http://schemas.microsoft.com/office/drawing/2014/main" id="{31D65043-9207-AC74-7A63-60CF72AD4121}"/>
                </a:ext>
              </a:extLst>
            </p:cNvPr>
            <p:cNvSpPr/>
            <p:nvPr/>
          </p:nvSpPr>
          <p:spPr>
            <a:xfrm>
              <a:off x="10629920" y="1652450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D240D9FA-1758-EC82-B1B6-EB3B56F68F3B}"/>
                </a:ext>
              </a:extLst>
            </p:cNvPr>
            <p:cNvSpPr txBox="1"/>
            <p:nvPr/>
          </p:nvSpPr>
          <p:spPr>
            <a:xfrm>
              <a:off x="10823321" y="1749627"/>
              <a:ext cx="2990850" cy="696403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Conversion Rate by Channel</a:t>
              </a:r>
            </a:p>
          </p:txBody>
        </p:sp>
      </p:grpSp>
      <p:grpSp>
        <p:nvGrpSpPr>
          <p:cNvPr id="21" name="Grupo 20">
            <a:extLst>
              <a:ext uri="{FF2B5EF4-FFF2-40B4-BE49-F238E27FC236}">
                <a16:creationId xmlns:a16="http://schemas.microsoft.com/office/drawing/2014/main" id="{B5743681-42E3-4741-ED3E-579C2BF7CC31}"/>
              </a:ext>
            </a:extLst>
          </p:cNvPr>
          <p:cNvGrpSpPr/>
          <p:nvPr/>
        </p:nvGrpSpPr>
        <p:grpSpPr>
          <a:xfrm>
            <a:off x="3247487" y="1939894"/>
            <a:ext cx="2424049" cy="1013519"/>
            <a:chOff x="3829049" y="1645481"/>
            <a:chExt cx="3305175" cy="1438276"/>
          </a:xfrm>
          <a:solidFill>
            <a:schemeClr val="bg1"/>
          </a:solidFill>
        </p:grpSpPr>
        <p:sp>
          <p:nvSpPr>
            <p:cNvPr id="8" name="Rectángulo: esquinas redondeadas 7">
              <a:extLst>
                <a:ext uri="{FF2B5EF4-FFF2-40B4-BE49-F238E27FC236}">
                  <a16:creationId xmlns:a16="http://schemas.microsoft.com/office/drawing/2014/main" id="{45ECB54C-C87D-9B4D-3CAB-3AA4478F6100}"/>
                </a:ext>
              </a:extLst>
            </p:cNvPr>
            <p:cNvSpPr/>
            <p:nvPr/>
          </p:nvSpPr>
          <p:spPr>
            <a:xfrm>
              <a:off x="3829049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B0DBE83A-1C0E-EDE3-05FD-270AF9F90DC0}"/>
                </a:ext>
              </a:extLst>
            </p:cNvPr>
            <p:cNvSpPr txBox="1"/>
            <p:nvPr/>
          </p:nvSpPr>
          <p:spPr>
            <a:xfrm>
              <a:off x="3953915" y="1742661"/>
              <a:ext cx="3081336" cy="695891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Revenue by Region &amp; Channel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49C84172-2FF9-061D-FC95-63D64C65E36D}"/>
              </a:ext>
            </a:extLst>
          </p:cNvPr>
          <p:cNvGrpSpPr/>
          <p:nvPr/>
        </p:nvGrpSpPr>
        <p:grpSpPr>
          <a:xfrm>
            <a:off x="521829" y="1939894"/>
            <a:ext cx="2424049" cy="1013519"/>
            <a:chOff x="455337" y="1645481"/>
            <a:chExt cx="3305175" cy="1438276"/>
          </a:xfrm>
          <a:solidFill>
            <a:schemeClr val="bg1"/>
          </a:solidFill>
        </p:grpSpPr>
        <p:sp>
          <p:nvSpPr>
            <p:cNvPr id="9" name="Rectángulo: esquinas redondeadas 8">
              <a:extLst>
                <a:ext uri="{FF2B5EF4-FFF2-40B4-BE49-F238E27FC236}">
                  <a16:creationId xmlns:a16="http://schemas.microsoft.com/office/drawing/2014/main" id="{AD875114-D673-1D5A-63E2-757DB74080F9}"/>
                </a:ext>
              </a:extLst>
            </p:cNvPr>
            <p:cNvSpPr/>
            <p:nvPr/>
          </p:nvSpPr>
          <p:spPr>
            <a:xfrm>
              <a:off x="455337" y="1645481"/>
              <a:ext cx="3305175" cy="1438276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AD003C14-8C4C-59EE-0472-F6EBB8DC59DF}"/>
                </a:ext>
              </a:extLst>
            </p:cNvPr>
            <p:cNvSpPr txBox="1"/>
            <p:nvPr/>
          </p:nvSpPr>
          <p:spPr>
            <a:xfrm>
              <a:off x="455337" y="1718288"/>
              <a:ext cx="3252790" cy="397652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s-ES" dirty="0">
                  <a:solidFill>
                    <a:schemeClr val="accent1"/>
                  </a:solidFill>
                </a:rPr>
                <a:t>Total Policies Sold</a:t>
              </a:r>
            </a:p>
          </p:txBody>
        </p:sp>
      </p:grp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3BE9705-862A-C48E-785C-ACD345729751}"/>
              </a:ext>
            </a:extLst>
          </p:cNvPr>
          <p:cNvSpPr txBox="1"/>
          <p:nvPr/>
        </p:nvSpPr>
        <p:spPr>
          <a:xfrm>
            <a:off x="1217903" y="257609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B27326E2-5207-92E4-D1A4-6B8F0298F1DF}"/>
              </a:ext>
            </a:extLst>
          </p:cNvPr>
          <p:cNvSpPr txBox="1"/>
          <p:nvPr/>
        </p:nvSpPr>
        <p:spPr>
          <a:xfrm>
            <a:off x="3949336" y="2599225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04294DD4-14B3-1B9E-AA68-8586564972B5}"/>
              </a:ext>
            </a:extLst>
          </p:cNvPr>
          <p:cNvSpPr txBox="1"/>
          <p:nvPr/>
        </p:nvSpPr>
        <p:spPr>
          <a:xfrm>
            <a:off x="6543696" y="2623790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995E6E17-228B-BD46-3DF8-59D24732162F}"/>
              </a:ext>
            </a:extLst>
          </p:cNvPr>
          <p:cNvSpPr txBox="1"/>
          <p:nvPr/>
        </p:nvSpPr>
        <p:spPr>
          <a:xfrm>
            <a:off x="9022872" y="2594336"/>
            <a:ext cx="1108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1,800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D1EE47B2-3E6E-B4F7-982B-DEAC6511C311}"/>
              </a:ext>
            </a:extLst>
          </p:cNvPr>
          <p:cNvSpPr/>
          <p:nvPr/>
        </p:nvSpPr>
        <p:spPr>
          <a:xfrm>
            <a:off x="10672372" y="632298"/>
            <a:ext cx="1420961" cy="59044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5E202253-3334-A842-1BBF-1F8BAED1C7B5}"/>
              </a:ext>
            </a:extLst>
          </p:cNvPr>
          <p:cNvSpPr txBox="1"/>
          <p:nvPr/>
        </p:nvSpPr>
        <p:spPr>
          <a:xfrm>
            <a:off x="10836614" y="797668"/>
            <a:ext cx="900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Filters</a:t>
            </a:r>
            <a:endParaRPr lang="es-ES" dirty="0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09F1FB3-A5DF-041E-A747-C511D2E9E4B3}"/>
              </a:ext>
            </a:extLst>
          </p:cNvPr>
          <p:cNvSpPr/>
          <p:nvPr/>
        </p:nvSpPr>
        <p:spPr>
          <a:xfrm>
            <a:off x="10738842" y="1339273"/>
            <a:ext cx="245018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361D4BCC-F71F-18D3-61EA-6598DA47FE52}"/>
              </a:ext>
            </a:extLst>
          </p:cNvPr>
          <p:cNvSpPr txBox="1"/>
          <p:nvPr/>
        </p:nvSpPr>
        <p:spPr>
          <a:xfrm>
            <a:off x="10983860" y="1201937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Data </a:t>
            </a:r>
            <a:r>
              <a:rPr lang="es-ES" sz="1200" dirty="0" err="1"/>
              <a:t>Range</a:t>
            </a:r>
            <a:endParaRPr lang="es-ES" sz="1200" dirty="0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E1C61E34-B02B-E0CA-AFBF-235CD5B51F46}"/>
              </a:ext>
            </a:extLst>
          </p:cNvPr>
          <p:cNvSpPr/>
          <p:nvPr/>
        </p:nvSpPr>
        <p:spPr>
          <a:xfrm>
            <a:off x="10738842" y="2329758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9F2DA6AE-D363-ACD1-E28B-4A6A5E098C35}"/>
              </a:ext>
            </a:extLst>
          </p:cNvPr>
          <p:cNvSpPr txBox="1"/>
          <p:nvPr/>
        </p:nvSpPr>
        <p:spPr>
          <a:xfrm>
            <a:off x="10983860" y="2191379"/>
            <a:ext cx="8787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Sales Channel</a:t>
            </a:r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248F1BF-31C9-38A7-D9B9-E3EF79375C64}"/>
              </a:ext>
            </a:extLst>
          </p:cNvPr>
          <p:cNvSpPr/>
          <p:nvPr/>
        </p:nvSpPr>
        <p:spPr>
          <a:xfrm>
            <a:off x="10768574" y="3180821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F31CC31-B82D-0071-94A4-9AA8E8769C1E}"/>
              </a:ext>
            </a:extLst>
          </p:cNvPr>
          <p:cNvSpPr txBox="1"/>
          <p:nvPr/>
        </p:nvSpPr>
        <p:spPr>
          <a:xfrm>
            <a:off x="11003976" y="3035132"/>
            <a:ext cx="10194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Geography</a:t>
            </a:r>
            <a:endParaRPr lang="es-ES" sz="1200" dirty="0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32A4333D-1181-090B-3852-A246831BD1BB}"/>
              </a:ext>
            </a:extLst>
          </p:cNvPr>
          <p:cNvSpPr/>
          <p:nvPr/>
        </p:nvSpPr>
        <p:spPr>
          <a:xfrm>
            <a:off x="10797757" y="4002436"/>
            <a:ext cx="235402" cy="17028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DF83C537-A84D-5692-A4AD-110ABC679150}"/>
              </a:ext>
            </a:extLst>
          </p:cNvPr>
          <p:cNvSpPr txBox="1"/>
          <p:nvPr/>
        </p:nvSpPr>
        <p:spPr>
          <a:xfrm>
            <a:off x="11033159" y="3856747"/>
            <a:ext cx="10194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Product</a:t>
            </a:r>
            <a:r>
              <a:rPr lang="es-ES" sz="1200" dirty="0"/>
              <a:t>/</a:t>
            </a:r>
          </a:p>
          <a:p>
            <a:r>
              <a:rPr lang="es-ES" sz="1200" dirty="0" err="1"/>
              <a:t>Insurance</a:t>
            </a:r>
            <a:r>
              <a:rPr lang="es-ES" sz="1200" dirty="0"/>
              <a:t> </a:t>
            </a:r>
            <a:r>
              <a:rPr lang="es-ES" sz="1200" dirty="0" err="1"/>
              <a:t>Type</a:t>
            </a:r>
            <a:endParaRPr lang="es-ES" sz="1200" dirty="0"/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549FEA3A-5E1C-01C6-732C-3E65213BC2D3}"/>
              </a:ext>
            </a:extLst>
          </p:cNvPr>
          <p:cNvGrpSpPr/>
          <p:nvPr/>
        </p:nvGrpSpPr>
        <p:grpSpPr>
          <a:xfrm>
            <a:off x="8666616" y="3692925"/>
            <a:ext cx="1952625" cy="594511"/>
            <a:chOff x="7304991" y="6052446"/>
            <a:chExt cx="1952625" cy="594511"/>
          </a:xfrm>
        </p:grpSpPr>
        <p:sp>
          <p:nvSpPr>
            <p:cNvPr id="5" name="Rectángulo: esquinas redondeadas 4">
              <a:extLst>
                <a:ext uri="{FF2B5EF4-FFF2-40B4-BE49-F238E27FC236}">
                  <a16:creationId xmlns:a16="http://schemas.microsoft.com/office/drawing/2014/main" id="{8F140000-34A5-CF26-FEF9-951FDBAD0903}"/>
                </a:ext>
              </a:extLst>
            </p:cNvPr>
            <p:cNvSpPr/>
            <p:nvPr/>
          </p:nvSpPr>
          <p:spPr>
            <a:xfrm>
              <a:off x="7304991" y="6052446"/>
              <a:ext cx="1952625" cy="5945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4FA1723C-E8B2-14C0-B45D-D9795D056376}"/>
                </a:ext>
              </a:extLst>
            </p:cNvPr>
            <p:cNvSpPr txBox="1"/>
            <p:nvPr/>
          </p:nvSpPr>
          <p:spPr>
            <a:xfrm>
              <a:off x="7663649" y="6165035"/>
              <a:ext cx="12889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dirty="0"/>
                <a:t>AI </a:t>
              </a:r>
              <a:r>
                <a:rPr lang="es-ES" dirty="0" err="1"/>
                <a:t>Insights</a:t>
              </a:r>
              <a:endParaRPr lang="es-ES" dirty="0"/>
            </a:p>
          </p:txBody>
        </p:sp>
      </p:grpSp>
      <p:pic>
        <p:nvPicPr>
          <p:cNvPr id="46" name="Imagen 45">
            <a:extLst>
              <a:ext uri="{FF2B5EF4-FFF2-40B4-BE49-F238E27FC236}">
                <a16:creationId xmlns:a16="http://schemas.microsoft.com/office/drawing/2014/main" id="{C8A3FF33-882E-3F8F-B23F-86DB86552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14" y="3035132"/>
            <a:ext cx="3488418" cy="2939754"/>
          </a:xfrm>
          <a:prstGeom prst="rect">
            <a:avLst/>
          </a:prstGeom>
        </p:spPr>
      </p:pic>
      <p:pic>
        <p:nvPicPr>
          <p:cNvPr id="48" name="Imagen 47">
            <a:extLst>
              <a:ext uri="{FF2B5EF4-FFF2-40B4-BE49-F238E27FC236}">
                <a16:creationId xmlns:a16="http://schemas.microsoft.com/office/drawing/2014/main" id="{3D2469C5-6084-F8B1-0303-715CBA3251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1301" y="3586128"/>
            <a:ext cx="3592360" cy="3025651"/>
          </a:xfrm>
          <a:prstGeom prst="rect">
            <a:avLst/>
          </a:prstGeom>
        </p:spPr>
      </p:pic>
      <p:pic>
        <p:nvPicPr>
          <p:cNvPr id="3" name="Imagen 2" descr="Logotipo&#10;&#10;El contenido generado por IA puede ser incorrecto.">
            <a:extLst>
              <a:ext uri="{FF2B5EF4-FFF2-40B4-BE49-F238E27FC236}">
                <a16:creationId xmlns:a16="http://schemas.microsoft.com/office/drawing/2014/main" id="{C9D30D60-3F75-3510-9ABB-0BFD03F13F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650" y="1294336"/>
            <a:ext cx="2046111" cy="527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793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395</Words>
  <Application>Microsoft Office PowerPoint</Application>
  <PresentationFormat>Panorámica</PresentationFormat>
  <Paragraphs>94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Meiryo</vt:lpstr>
      <vt:lpstr>Aptos</vt:lpstr>
      <vt:lpstr>Aptos Display</vt:lpstr>
      <vt:lpstr>Arial</vt:lpstr>
      <vt:lpstr>Proxima Nova Semibold</vt:lpstr>
      <vt:lpstr>Verdana</vt:lpstr>
      <vt:lpstr>Wingdings</vt:lpstr>
      <vt:lpstr>Tema de Office</vt:lpstr>
      <vt:lpstr>Presentación de PowerPoint</vt:lpstr>
      <vt:lpstr>Content</vt:lpstr>
      <vt:lpstr> Data-Driven Platform to Accelerate AI-Powered Sales Intelligence </vt:lpstr>
      <vt:lpstr>  </vt:lpstr>
      <vt:lpstr>  </vt:lpstr>
      <vt:lpstr>  </vt:lpstr>
      <vt:lpstr>  </vt:lpstr>
      <vt:lpstr>  </vt:lpstr>
      <vt:lpstr>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Rosa Mestres Hernández</dc:creator>
  <cp:lastModifiedBy>Rosa Mestres Hernández</cp:lastModifiedBy>
  <cp:revision>54</cp:revision>
  <dcterms:created xsi:type="dcterms:W3CDTF">2025-06-07T07:48:39Z</dcterms:created>
  <dcterms:modified xsi:type="dcterms:W3CDTF">2025-06-11T07:51:29Z</dcterms:modified>
</cp:coreProperties>
</file>