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60" r:id="rId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5CC"/>
    <a:srgbClr val="EDEDD5"/>
    <a:srgbClr val="F0EFD3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CBA2F0-E10E-47B0-BDF6-38280A387AD4}" type="datetimeFigureOut">
              <a:rPr lang="es-ES" smtClean="0"/>
              <a:t>11/06/2025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4C5340-06D8-4A25-9EDA-B034A8F573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5077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45AACC-9B9D-75D2-2C8A-D7E01C2670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D4CE8A61-ABF8-9B1A-1E31-A457481DFA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2ABC4DB0-A4FC-728C-ECEB-A3C2E38B1A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5516B89-19B1-905D-E1A5-D7E22DB34C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C5340-06D8-4A25-9EDA-B034A8F57382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3235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21CCF4-9DE9-41CF-C387-D771100837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044CCA3-7CCE-E535-4620-80E588E0A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6D385DE-F37F-E706-D1C2-5871A1AA2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870E-C982-4C2B-923F-19C955A8CC80}" type="datetimeFigureOut">
              <a:rPr lang="es-ES" smtClean="0"/>
              <a:t>11/06/2025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A2DB29-26BD-AAE3-92D5-47488C376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EEB939E-309A-4390-C13F-D208D7432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F8747-621F-43FF-BDEC-57CCF67DAF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7921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B2DA0A-5E79-1F92-F743-FF045179E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FAD9DDE-B137-A85E-16B3-98A3FA2DF5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15BA01-81D4-A310-0BE9-FEC242CDE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870E-C982-4C2B-923F-19C955A8CC80}" type="datetimeFigureOut">
              <a:rPr lang="es-ES" smtClean="0"/>
              <a:t>11/06/2025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D4C23C-428A-0D37-9BB9-5E5D0A443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41B003D-A7E3-4350-F9E7-76A3C7DC4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F8747-621F-43FF-BDEC-57CCF67DAF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6279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CF6D197-D6E1-0A7F-311B-61ED569780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4340E9B-F706-2BF0-61E4-F8AD2A330D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5023502-282A-05DB-82E4-E5FF8945B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870E-C982-4C2B-923F-19C955A8CC80}" type="datetimeFigureOut">
              <a:rPr lang="es-ES" smtClean="0"/>
              <a:t>11/06/2025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59628C9-E69C-0F66-8E9F-7BFDBF512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B3220F5-D7CB-CAF9-A8ED-2B602C453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F8747-621F-43FF-BDEC-57CCF67DAF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8263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F269D9-63A4-27C0-5B16-CA6EA2C03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66EDAC-D891-B7C6-4591-EA088B944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CEC1228-A9F1-9314-AAD3-C8D5F50B9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870E-C982-4C2B-923F-19C955A8CC80}" type="datetimeFigureOut">
              <a:rPr lang="es-ES" smtClean="0"/>
              <a:t>11/06/2025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A1DCD34-4618-42EA-8BD5-CC274BF37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4B7DEA9-A128-CF95-5448-598C3A082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F8747-621F-43FF-BDEC-57CCF67DAF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2245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17098D-63BA-FC37-8202-1FB30E17B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BD2CB3A-55B8-83D6-28E4-5A8A4D8AB3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B34F817-139A-C69B-7A82-503AB4CDE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870E-C982-4C2B-923F-19C955A8CC80}" type="datetimeFigureOut">
              <a:rPr lang="es-ES" smtClean="0"/>
              <a:t>11/06/2025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1309925-E28D-34EF-8404-0380F313B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1CDD961-A03D-D3C8-DE1E-D0D34BFE3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F8747-621F-43FF-BDEC-57CCF67DAF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3266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4951A8-C984-8BBD-5CBE-23E55E156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6CA4B2B-6FE8-F76D-9ABE-B2D116869F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BB32B9D-6128-57F2-84B1-BA5DF3B583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F2CDBC4-932E-DEC6-1531-DA93153A9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870E-C982-4C2B-923F-19C955A8CC80}" type="datetimeFigureOut">
              <a:rPr lang="es-ES" smtClean="0"/>
              <a:t>11/06/2025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723E59C-D762-AC7C-2511-E6F9B6447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44F2B52-9574-5DE3-4CAB-A359046CD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F8747-621F-43FF-BDEC-57CCF67DAF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7751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05CD7-3545-F203-02EB-F8EDB5613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6A54449-7849-DCEC-8CD1-C9A93877D1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B50A473-E765-DD48-41E3-3095F3C457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E4E3CA2-1C4A-A6A7-5763-2F954642F3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6B276B9-BC26-57EB-FFAF-51E697C242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B44E85E-2D29-B845-AA87-7CAB88C6B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870E-C982-4C2B-923F-19C955A8CC80}" type="datetimeFigureOut">
              <a:rPr lang="es-ES" smtClean="0"/>
              <a:t>11/06/2025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9D7F4C8-D2AC-4001-9D07-6BC13F477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6C77538-8C5F-030E-4624-64A8B5B2D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F8747-621F-43FF-BDEC-57CCF67DAF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9786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C8680C-A4B9-7684-F30F-5D2952D69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4A8AE01-C6DA-5443-4ED8-65181B135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870E-C982-4C2B-923F-19C955A8CC80}" type="datetimeFigureOut">
              <a:rPr lang="es-ES" smtClean="0"/>
              <a:t>11/06/2025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9FD9ACA-9CB5-5451-53BD-F915DF774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3E14462-DE07-B827-795C-151B1EB0A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F8747-621F-43FF-BDEC-57CCF67DAF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1666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3BFD436-5097-2DAC-8A0B-B5227488D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870E-C982-4C2B-923F-19C955A8CC80}" type="datetimeFigureOut">
              <a:rPr lang="es-ES" smtClean="0"/>
              <a:t>11/06/2025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B1CBD8F-2F13-216B-4539-03B91AD9B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2B2707E-3424-B670-1DDC-34E29AEE0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F8747-621F-43FF-BDEC-57CCF67DAF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9541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35C0AD-7EB0-4716-1DC2-55A35CFBE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0E91B7-FE0D-B905-F7D2-56F854495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C4B1F6C-8E3D-2659-1D16-FDE2850C91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02D8769-22B3-C419-76AE-8E0C24913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870E-C982-4C2B-923F-19C955A8CC80}" type="datetimeFigureOut">
              <a:rPr lang="es-ES" smtClean="0"/>
              <a:t>11/06/2025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F9A0ED1-284F-7AE5-BD4E-D7044784B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CA81AAD-9059-E0C2-3581-335A25AA3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F8747-621F-43FF-BDEC-57CCF67DAF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6003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C50351-DA95-078C-64CF-69B5D62ED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A2C3D8C-69E6-BFCB-31F9-40BAFA1A14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1FE2722-1131-6713-8A17-F0D5AD0610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2865698-4C90-7366-1FD7-F96AEE8A7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870E-C982-4C2B-923F-19C955A8CC80}" type="datetimeFigureOut">
              <a:rPr lang="es-ES" smtClean="0"/>
              <a:t>11/06/2025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35FD689-DB4C-F395-D3ED-7305E4A46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026DE76-F4AA-A2C9-392A-740F6DF59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F8747-621F-43FF-BDEC-57CCF67DAF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7882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08101E0-C91B-0EDD-DF20-57371EE83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5C49F78-88EE-4BCA-01CD-A89ADE8CB3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E852BB2-D28C-3AED-1EF0-CA8113BCC4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7C870E-C982-4C2B-923F-19C955A8CC80}" type="datetimeFigureOut">
              <a:rPr lang="es-ES" smtClean="0"/>
              <a:t>11/06/2025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DE2973-FC38-AFB8-5F01-ECFE288950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8E4F8E-5BE1-EFF2-D943-05052597AD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9F8747-621F-43FF-BDEC-57CCF67DAF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1190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DBEAE55-3EA1-41D7-A212-5F7D8986C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212206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FC5F0E7-644F-4101-BE72-12825CF537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417551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Imagen 4" descr="Un letrero azul con letras blancas&#10;&#10;El contenido generado por IA puede ser incorrecto.">
            <a:extLst>
              <a:ext uri="{FF2B5EF4-FFF2-40B4-BE49-F238E27FC236}">
                <a16:creationId xmlns:a16="http://schemas.microsoft.com/office/drawing/2014/main" id="{EE40816E-E393-D42E-CDEA-6728360572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4" r="4210" b="-1"/>
          <a:stretch>
            <a:fillRect/>
          </a:stretch>
        </p:blipFill>
        <p:spPr>
          <a:xfrm>
            <a:off x="2644776" y="10"/>
            <a:ext cx="9547224" cy="6857990"/>
          </a:xfrm>
          <a:custGeom>
            <a:avLst/>
            <a:gdLst/>
            <a:ahLst/>
            <a:cxnLst/>
            <a:rect l="l" t="t" r="r" b="b"/>
            <a:pathLst>
              <a:path w="9547224" h="6858000">
                <a:moveTo>
                  <a:pt x="1623023" y="0"/>
                </a:moveTo>
                <a:lnTo>
                  <a:pt x="2716256" y="0"/>
                </a:lnTo>
                <a:lnTo>
                  <a:pt x="3032455" y="0"/>
                </a:lnTo>
                <a:lnTo>
                  <a:pt x="3496422" y="0"/>
                </a:lnTo>
                <a:lnTo>
                  <a:pt x="5205951" y="0"/>
                </a:lnTo>
                <a:lnTo>
                  <a:pt x="9547224" y="0"/>
                </a:lnTo>
                <a:lnTo>
                  <a:pt x="9547224" y="6858000"/>
                </a:lnTo>
                <a:lnTo>
                  <a:pt x="5205951" y="6858000"/>
                </a:lnTo>
                <a:lnTo>
                  <a:pt x="3496422" y="6858000"/>
                </a:lnTo>
                <a:lnTo>
                  <a:pt x="3032455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1F9B6B4-B0C4-45C6-A086-901C960D0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644774" y="0"/>
            <a:ext cx="2756893" cy="6858000"/>
          </a:xfrm>
          <a:custGeom>
            <a:avLst/>
            <a:gdLst>
              <a:gd name="connsiteX0" fmla="*/ 1133870 w 2756893"/>
              <a:gd name="connsiteY0" fmla="*/ 0 h 6858000"/>
              <a:gd name="connsiteX1" fmla="*/ 898082 w 2756893"/>
              <a:gd name="connsiteY1" fmla="*/ 0 h 6858000"/>
              <a:gd name="connsiteX2" fmla="*/ 920668 w 2756893"/>
              <a:gd name="connsiteY2" fmla="*/ 14997 h 6858000"/>
              <a:gd name="connsiteX3" fmla="*/ 2554961 w 2756893"/>
              <a:gd name="connsiteY3" fmla="*/ 3621656 h 6858000"/>
              <a:gd name="connsiteX4" fmla="*/ 641513 w 2756893"/>
              <a:gd name="connsiteY4" fmla="*/ 6374814 h 6858000"/>
              <a:gd name="connsiteX5" fmla="*/ 114086 w 2756893"/>
              <a:gd name="connsiteY5" fmla="*/ 6780599 h 6858000"/>
              <a:gd name="connsiteX6" fmla="*/ 0 w 2756893"/>
              <a:gd name="connsiteY6" fmla="*/ 6858000 h 6858000"/>
              <a:gd name="connsiteX7" fmla="*/ 40637 w 2756893"/>
              <a:gd name="connsiteY7" fmla="*/ 6858000 h 6858000"/>
              <a:gd name="connsiteX8" fmla="*/ 254139 w 2756893"/>
              <a:gd name="connsiteY8" fmla="*/ 6858000 h 6858000"/>
              <a:gd name="connsiteX9" fmla="*/ 365895 w 2756893"/>
              <a:gd name="connsiteY9" fmla="*/ 6780599 h 6858000"/>
              <a:gd name="connsiteX10" fmla="*/ 882543 w 2756893"/>
              <a:gd name="connsiteY10" fmla="*/ 6374814 h 6858000"/>
              <a:gd name="connsiteX11" fmla="*/ 2756893 w 2756893"/>
              <a:gd name="connsiteY11" fmla="*/ 3621656 h 6858000"/>
              <a:gd name="connsiteX12" fmla="*/ 1155994 w 2756893"/>
              <a:gd name="connsiteY12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756893" h="6858000">
                <a:moveTo>
                  <a:pt x="1133870" y="0"/>
                </a:moveTo>
                <a:lnTo>
                  <a:pt x="898082" y="0"/>
                </a:lnTo>
                <a:lnTo>
                  <a:pt x="920668" y="14997"/>
                </a:lnTo>
                <a:cubicBezTo>
                  <a:pt x="1969257" y="754641"/>
                  <a:pt x="2554961" y="2093192"/>
                  <a:pt x="2554961" y="3621656"/>
                </a:cubicBezTo>
                <a:cubicBezTo>
                  <a:pt x="2554961" y="4969131"/>
                  <a:pt x="1606863" y="5602839"/>
                  <a:pt x="641513" y="6374814"/>
                </a:cubicBezTo>
                <a:cubicBezTo>
                  <a:pt x="465717" y="6515397"/>
                  <a:pt x="291531" y="6653108"/>
                  <a:pt x="114086" y="6780599"/>
                </a:cubicBezTo>
                <a:lnTo>
                  <a:pt x="0" y="6858000"/>
                </a:lnTo>
                <a:lnTo>
                  <a:pt x="40637" y="6858000"/>
                </a:lnTo>
                <a:lnTo>
                  <a:pt x="254139" y="6858000"/>
                </a:lnTo>
                <a:lnTo>
                  <a:pt x="365895" y="6780599"/>
                </a:lnTo>
                <a:cubicBezTo>
                  <a:pt x="539713" y="6653108"/>
                  <a:pt x="710340" y="6515397"/>
                  <a:pt x="882543" y="6374814"/>
                </a:cubicBezTo>
                <a:cubicBezTo>
                  <a:pt x="1828168" y="5602839"/>
                  <a:pt x="2756893" y="4969131"/>
                  <a:pt x="2756893" y="3621656"/>
                </a:cubicBezTo>
                <a:cubicBezTo>
                  <a:pt x="2756893" y="2093192"/>
                  <a:pt x="2183157" y="754641"/>
                  <a:pt x="1155994" y="14997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C8CFA4B-E014-0E7A-A2A5-18CD065620B1}"/>
              </a:ext>
            </a:extLst>
          </p:cNvPr>
          <p:cNvSpPr txBox="1"/>
          <p:nvPr/>
        </p:nvSpPr>
        <p:spPr>
          <a:xfrm>
            <a:off x="0" y="5621119"/>
            <a:ext cx="39052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Data Architect Assesment</a:t>
            </a:r>
          </a:p>
          <a:p>
            <a:r>
              <a:rPr lang="es-ES" sz="1200" dirty="0"/>
              <a:t>Rosa Mestres</a:t>
            </a:r>
          </a:p>
          <a:p>
            <a:r>
              <a:rPr lang="es-ES" sz="1200" dirty="0"/>
              <a:t>June 2025</a:t>
            </a:r>
          </a:p>
          <a:p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947969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4A8CC4-EBFE-A9F4-C52C-4F5B44FC0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Content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0106B3-7EBF-AD10-ADD0-7CE5EBF96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dirty="0"/>
              <a:t>Enterprise Data </a:t>
            </a:r>
            <a:r>
              <a:rPr lang="es-ES" sz="2400" dirty="0" err="1"/>
              <a:t>Platform</a:t>
            </a:r>
            <a:r>
              <a:rPr lang="es-ES" sz="2400" dirty="0"/>
              <a:t>: </a:t>
            </a:r>
            <a:r>
              <a:rPr lang="es-ES" sz="2400" dirty="0" err="1"/>
              <a:t>Driving</a:t>
            </a:r>
            <a:r>
              <a:rPr lang="es-ES" sz="2400" dirty="0"/>
              <a:t> AI-</a:t>
            </a:r>
            <a:r>
              <a:rPr lang="es-ES" sz="2400" dirty="0" err="1"/>
              <a:t>Enhanced</a:t>
            </a:r>
            <a:r>
              <a:rPr lang="es-ES" sz="2400" dirty="0"/>
              <a:t> Sales </a:t>
            </a:r>
            <a:r>
              <a:rPr lang="es-ES" sz="2400" dirty="0" err="1"/>
              <a:t>Intelligence</a:t>
            </a:r>
            <a:endParaRPr lang="es-ES" sz="2400" dirty="0"/>
          </a:p>
          <a:p>
            <a:pPr marL="0" indent="0">
              <a:buNone/>
            </a:pPr>
            <a:endParaRPr lang="es-ES" sz="2400" dirty="0"/>
          </a:p>
          <a:p>
            <a:pPr marL="0" indent="0">
              <a:buNone/>
            </a:pPr>
            <a:r>
              <a:rPr lang="es-ES" sz="2400" dirty="0"/>
              <a:t>Enterprise Data </a:t>
            </a:r>
            <a:r>
              <a:rPr lang="es-ES" sz="2400" dirty="0" err="1"/>
              <a:t>Warehouse</a:t>
            </a:r>
            <a:r>
              <a:rPr lang="es-ES" sz="2400" dirty="0"/>
              <a:t> Architecture</a:t>
            </a:r>
          </a:p>
          <a:p>
            <a:pPr marL="0" indent="0">
              <a:buNone/>
            </a:pPr>
            <a:endParaRPr lang="es-ES" sz="2000" dirty="0"/>
          </a:p>
          <a:p>
            <a:pPr marL="0" indent="0">
              <a:buNone/>
            </a:pPr>
            <a:r>
              <a:rPr lang="es-ES" sz="2400" dirty="0"/>
              <a:t>E2E Sales </a:t>
            </a:r>
            <a:r>
              <a:rPr lang="es-ES" sz="2400" dirty="0" err="1"/>
              <a:t>Dashboard</a:t>
            </a:r>
            <a:r>
              <a:rPr lang="es-ES" sz="2400" dirty="0"/>
              <a:t> </a:t>
            </a:r>
            <a:r>
              <a:rPr lang="es-ES" sz="2400" dirty="0" err="1"/>
              <a:t>Design</a:t>
            </a:r>
            <a:endParaRPr lang="es-ES" sz="2400" dirty="0"/>
          </a:p>
        </p:txBody>
      </p:sp>
      <p:cxnSp>
        <p:nvCxnSpPr>
          <p:cNvPr id="5" name="Connettore 1 5">
            <a:extLst>
              <a:ext uri="{FF2B5EF4-FFF2-40B4-BE49-F238E27FC236}">
                <a16:creationId xmlns:a16="http://schemas.microsoft.com/office/drawing/2014/main" id="{3BD6E44D-EA23-D0F9-F4CD-39FF8A4295F4}"/>
              </a:ext>
            </a:extLst>
          </p:cNvPr>
          <p:cNvCxnSpPr/>
          <p:nvPr/>
        </p:nvCxnSpPr>
        <p:spPr>
          <a:xfrm>
            <a:off x="732239" y="1571947"/>
            <a:ext cx="1" cy="4649466"/>
          </a:xfrm>
          <a:prstGeom prst="line">
            <a:avLst/>
          </a:prstGeom>
          <a:ln w="12700">
            <a:solidFill>
              <a:srgbClr val="0071AA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e 10">
            <a:extLst>
              <a:ext uri="{FF2B5EF4-FFF2-40B4-BE49-F238E27FC236}">
                <a16:creationId xmlns:a16="http://schemas.microsoft.com/office/drawing/2014/main" id="{7EADE0E2-D698-1D9D-83B0-C71E210BC0FB}"/>
              </a:ext>
            </a:extLst>
          </p:cNvPr>
          <p:cNvSpPr/>
          <p:nvPr/>
        </p:nvSpPr>
        <p:spPr>
          <a:xfrm>
            <a:off x="644140" y="1929058"/>
            <a:ext cx="211924" cy="211924"/>
          </a:xfrm>
          <a:prstGeom prst="ellipse">
            <a:avLst/>
          </a:prstGeom>
          <a:solidFill>
            <a:srgbClr val="0071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Ovale 11">
            <a:extLst>
              <a:ext uri="{FF2B5EF4-FFF2-40B4-BE49-F238E27FC236}">
                <a16:creationId xmlns:a16="http://schemas.microsoft.com/office/drawing/2014/main" id="{E7234355-46B8-8FFB-D8CE-68CA2F98A884}"/>
              </a:ext>
            </a:extLst>
          </p:cNvPr>
          <p:cNvSpPr/>
          <p:nvPr/>
        </p:nvSpPr>
        <p:spPr>
          <a:xfrm>
            <a:off x="626276" y="2826597"/>
            <a:ext cx="211924" cy="211924"/>
          </a:xfrm>
          <a:prstGeom prst="ellipse">
            <a:avLst/>
          </a:prstGeom>
          <a:solidFill>
            <a:srgbClr val="0071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Ovale 11">
            <a:extLst>
              <a:ext uri="{FF2B5EF4-FFF2-40B4-BE49-F238E27FC236}">
                <a16:creationId xmlns:a16="http://schemas.microsoft.com/office/drawing/2014/main" id="{3204F108-20A1-0F3A-CA38-683B2E4C6E3C}"/>
              </a:ext>
            </a:extLst>
          </p:cNvPr>
          <p:cNvSpPr/>
          <p:nvPr/>
        </p:nvSpPr>
        <p:spPr>
          <a:xfrm>
            <a:off x="633429" y="3724136"/>
            <a:ext cx="211924" cy="211924"/>
          </a:xfrm>
          <a:prstGeom prst="ellipse">
            <a:avLst/>
          </a:prstGeom>
          <a:solidFill>
            <a:srgbClr val="0071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0FE8E2B-D623-5AFE-9F49-A573653F9B2A}"/>
              </a:ext>
            </a:extLst>
          </p:cNvPr>
          <p:cNvSpPr txBox="1"/>
          <p:nvPr/>
        </p:nvSpPr>
        <p:spPr>
          <a:xfrm>
            <a:off x="9667495" y="6642556"/>
            <a:ext cx="26102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Data Architect Assesment - Rosa Mestres | June 2025</a:t>
            </a:r>
          </a:p>
        </p:txBody>
      </p:sp>
    </p:spTree>
    <p:extLst>
      <p:ext uri="{BB962C8B-B14F-4D97-AF65-F5344CB8AC3E}">
        <p14:creationId xmlns:p14="http://schemas.microsoft.com/office/powerpoint/2010/main" val="2682286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8667D7-30D4-8279-5988-9FAC16C60B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iagrama de flujo: conector 10">
            <a:extLst>
              <a:ext uri="{FF2B5EF4-FFF2-40B4-BE49-F238E27FC236}">
                <a16:creationId xmlns:a16="http://schemas.microsoft.com/office/drawing/2014/main" id="{C4A6217E-6EEA-ED08-38CF-2F63540AF3D6}"/>
              </a:ext>
            </a:extLst>
          </p:cNvPr>
          <p:cNvSpPr/>
          <p:nvPr/>
        </p:nvSpPr>
        <p:spPr>
          <a:xfrm>
            <a:off x="4696070" y="3264408"/>
            <a:ext cx="2407515" cy="2404516"/>
          </a:xfrm>
          <a:prstGeom prst="flowChartConnector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A974B3FA-A4E7-6418-638E-DBF7AD86A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149" y="321272"/>
            <a:ext cx="11407302" cy="1171473"/>
          </a:xfrm>
        </p:spPr>
        <p:txBody>
          <a:bodyPr>
            <a:normAutofit fontScale="90000"/>
          </a:bodyPr>
          <a:lstStyle/>
          <a:p>
            <a:br>
              <a:rPr lang="es-ES" dirty="0"/>
            </a:br>
            <a:r>
              <a:rPr lang="en-US" dirty="0"/>
              <a:t>Data-Driven Platform to Accelerate AI-Powered Sales Intelligence</a:t>
            </a:r>
            <a:br>
              <a:rPr lang="es-ES" dirty="0"/>
            </a:br>
            <a:endParaRPr lang="es-ES" dirty="0"/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1A705726-B010-AA36-C3EC-8808672D5E35}"/>
              </a:ext>
            </a:extLst>
          </p:cNvPr>
          <p:cNvSpPr txBox="1"/>
          <p:nvPr/>
        </p:nvSpPr>
        <p:spPr>
          <a:xfrm>
            <a:off x="9381745" y="6611779"/>
            <a:ext cx="3054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Data Architect Assesment - </a:t>
            </a:r>
            <a:r>
              <a:rPr lang="es-ES" sz="800" dirty="0"/>
              <a:t>Rosa Mestres | June 2025</a:t>
            </a:r>
          </a:p>
        </p:txBody>
      </p:sp>
      <p:pic>
        <p:nvPicPr>
          <p:cNvPr id="5" name="Imagen 4" descr="Imagen que contiene Logotipo&#10;&#10;El contenido generado por IA puede ser incorrecto.">
            <a:extLst>
              <a:ext uri="{FF2B5EF4-FFF2-40B4-BE49-F238E27FC236}">
                <a16:creationId xmlns:a16="http://schemas.microsoft.com/office/drawing/2014/main" id="{EA8D9324-A01F-AF37-FEB7-181D7CB8A1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626" y="3951245"/>
            <a:ext cx="1080169" cy="918442"/>
          </a:xfrm>
          <a:prstGeom prst="rect">
            <a:avLst/>
          </a:prstGeom>
        </p:spPr>
      </p:pic>
      <p:sp>
        <p:nvSpPr>
          <p:cNvPr id="6" name="Diagrama de flujo: conector 5">
            <a:extLst>
              <a:ext uri="{FF2B5EF4-FFF2-40B4-BE49-F238E27FC236}">
                <a16:creationId xmlns:a16="http://schemas.microsoft.com/office/drawing/2014/main" id="{7790D6C6-43E2-3484-0CFA-16A8C71C2EAE}"/>
              </a:ext>
            </a:extLst>
          </p:cNvPr>
          <p:cNvSpPr/>
          <p:nvPr/>
        </p:nvSpPr>
        <p:spPr>
          <a:xfrm>
            <a:off x="5083014" y="3591155"/>
            <a:ext cx="1633626" cy="1706211"/>
          </a:xfrm>
          <a:prstGeom prst="flowChartConnector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TextBox 38">
            <a:extLst>
              <a:ext uri="{FF2B5EF4-FFF2-40B4-BE49-F238E27FC236}">
                <a16:creationId xmlns:a16="http://schemas.microsoft.com/office/drawing/2014/main" id="{C1DC355E-C67F-AFAB-02AF-A5F954D46787}"/>
              </a:ext>
            </a:extLst>
          </p:cNvPr>
          <p:cNvSpPr txBox="1"/>
          <p:nvPr/>
        </p:nvSpPr>
        <p:spPr>
          <a:xfrm>
            <a:off x="7722934" y="4394270"/>
            <a:ext cx="3680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57A6"/>
                </a:solidFill>
                <a:latin typeface="Proxima Nova Semibold" charset="0"/>
                <a:ea typeface="Proxima Nova Semibold" charset="0"/>
                <a:cs typeface="Proxima Nova Semibold" charset="0"/>
              </a:rPr>
              <a:t>04 Core Team Structure</a:t>
            </a:r>
          </a:p>
        </p:txBody>
      </p:sp>
      <p:sp>
        <p:nvSpPr>
          <p:cNvPr id="24" name="TextBox 38">
            <a:extLst>
              <a:ext uri="{FF2B5EF4-FFF2-40B4-BE49-F238E27FC236}">
                <a16:creationId xmlns:a16="http://schemas.microsoft.com/office/drawing/2014/main" id="{7D9619D9-7844-A698-0582-26123ACC8E65}"/>
              </a:ext>
            </a:extLst>
          </p:cNvPr>
          <p:cNvSpPr txBox="1"/>
          <p:nvPr/>
        </p:nvSpPr>
        <p:spPr>
          <a:xfrm>
            <a:off x="7511304" y="1626539"/>
            <a:ext cx="46806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57A6"/>
                </a:solidFill>
                <a:latin typeface="Proxima Nova Semibold" charset="0"/>
                <a:ea typeface="Proxima Nova Semibold" charset="0"/>
                <a:cs typeface="Proxima Nova Semibold" charset="0"/>
              </a:rPr>
              <a:t>02 Expected Business Impact</a:t>
            </a:r>
          </a:p>
        </p:txBody>
      </p:sp>
      <p:sp>
        <p:nvSpPr>
          <p:cNvPr id="25" name="TextBox 38">
            <a:extLst>
              <a:ext uri="{FF2B5EF4-FFF2-40B4-BE49-F238E27FC236}">
                <a16:creationId xmlns:a16="http://schemas.microsoft.com/office/drawing/2014/main" id="{643F4867-D63B-2605-48A0-600B2BF4ECE5}"/>
              </a:ext>
            </a:extLst>
          </p:cNvPr>
          <p:cNvSpPr txBox="1"/>
          <p:nvPr/>
        </p:nvSpPr>
        <p:spPr>
          <a:xfrm>
            <a:off x="671548" y="4220120"/>
            <a:ext cx="3680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57A6"/>
                </a:solidFill>
                <a:latin typeface="Proxima Nova Semibold" charset="0"/>
                <a:ea typeface="Proxima Nova Semibold" charset="0"/>
                <a:cs typeface="Proxima Nova Semibold" charset="0"/>
              </a:rPr>
              <a:t>03 Estimated investiment</a:t>
            </a:r>
          </a:p>
        </p:txBody>
      </p:sp>
      <p:sp>
        <p:nvSpPr>
          <p:cNvPr id="28" name="TextBox 38">
            <a:extLst>
              <a:ext uri="{FF2B5EF4-FFF2-40B4-BE49-F238E27FC236}">
                <a16:creationId xmlns:a16="http://schemas.microsoft.com/office/drawing/2014/main" id="{E4672546-3333-8A7F-2842-834C590C87F3}"/>
              </a:ext>
            </a:extLst>
          </p:cNvPr>
          <p:cNvSpPr txBox="1"/>
          <p:nvPr/>
        </p:nvSpPr>
        <p:spPr>
          <a:xfrm>
            <a:off x="611405" y="1685163"/>
            <a:ext cx="45639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57A6"/>
                </a:solidFill>
                <a:latin typeface="Proxima Nova Semibold" charset="0"/>
                <a:ea typeface="Proxima Nova Semibold" charset="0"/>
                <a:cs typeface="Proxima Nova Semibold" charset="0"/>
              </a:rPr>
              <a:t>01 Strategic Business Target</a:t>
            </a:r>
          </a:p>
        </p:txBody>
      </p:sp>
      <p:sp>
        <p:nvSpPr>
          <p:cNvPr id="31" name="TextBox 38">
            <a:extLst>
              <a:ext uri="{FF2B5EF4-FFF2-40B4-BE49-F238E27FC236}">
                <a16:creationId xmlns:a16="http://schemas.microsoft.com/office/drawing/2014/main" id="{D3B21379-4F69-1BA9-C227-2C458B67C0DD}"/>
              </a:ext>
            </a:extLst>
          </p:cNvPr>
          <p:cNvSpPr txBox="1"/>
          <p:nvPr/>
        </p:nvSpPr>
        <p:spPr>
          <a:xfrm>
            <a:off x="570437" y="2449125"/>
            <a:ext cx="3602889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75544" defTabSz="976313" eaLnBrk="0" hangingPunct="0">
              <a:defRPr sz="2400" i="1">
                <a:solidFill>
                  <a:prstClr val="black"/>
                </a:solidFill>
                <a:latin typeface="Proxima Nova Light" charset="0"/>
                <a:ea typeface="Proxima Nova Light" charset="0"/>
                <a:cs typeface="Proxima Nova Light" charset="0"/>
              </a:defRPr>
            </a:lvl1pPr>
          </a:lstStyle>
          <a:p>
            <a:pPr marL="246994" indent="-171450">
              <a:buFont typeface="Wingdings" panose="05000000000000000000" pitchFamily="2" charset="2"/>
              <a:buChar char="§"/>
            </a:pPr>
            <a:r>
              <a:rPr lang="en-US" sz="1200" dirty="0"/>
              <a:t>Grow top-line above market</a:t>
            </a:r>
          </a:p>
          <a:p>
            <a:pPr marL="246994" indent="-171450">
              <a:buFont typeface="Wingdings" panose="05000000000000000000" pitchFamily="2" charset="2"/>
              <a:buChar char="§"/>
            </a:pPr>
            <a:r>
              <a:rPr lang="en-US" sz="1200" dirty="0"/>
              <a:t>Technical excellence to increase business margin</a:t>
            </a:r>
          </a:p>
          <a:p>
            <a:pPr marL="246994" indent="-171450">
              <a:buFont typeface="Wingdings" panose="05000000000000000000" pitchFamily="2" charset="2"/>
              <a:buChar char="§"/>
            </a:pPr>
            <a:r>
              <a:rPr lang="en-US" sz="1200" dirty="0"/>
              <a:t>Best in class service levels</a:t>
            </a:r>
          </a:p>
          <a:p>
            <a:pPr marL="246994" indent="-171450">
              <a:buFont typeface="Wingdings" panose="05000000000000000000" pitchFamily="2" charset="2"/>
              <a:buChar char="§"/>
            </a:pPr>
            <a:r>
              <a:rPr lang="en-US" sz="1200" dirty="0"/>
              <a:t>Apply process automation</a:t>
            </a:r>
          </a:p>
          <a:p>
            <a:endParaRPr lang="en-US" sz="1200" dirty="0"/>
          </a:p>
        </p:txBody>
      </p:sp>
      <p:sp>
        <p:nvSpPr>
          <p:cNvPr id="32" name="TextBox 38">
            <a:extLst>
              <a:ext uri="{FF2B5EF4-FFF2-40B4-BE49-F238E27FC236}">
                <a16:creationId xmlns:a16="http://schemas.microsoft.com/office/drawing/2014/main" id="{D414FC3E-6838-CE93-28BD-B65A347E6C39}"/>
              </a:ext>
            </a:extLst>
          </p:cNvPr>
          <p:cNvSpPr txBox="1"/>
          <p:nvPr/>
        </p:nvSpPr>
        <p:spPr>
          <a:xfrm>
            <a:off x="7497885" y="2369537"/>
            <a:ext cx="3602889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75544" defTabSz="976313" eaLnBrk="0" hangingPunct="0">
              <a:defRPr sz="2400" i="1">
                <a:solidFill>
                  <a:prstClr val="black"/>
                </a:solidFill>
                <a:latin typeface="Proxima Nova Light" charset="0"/>
                <a:ea typeface="Proxima Nova Light" charset="0"/>
                <a:cs typeface="Proxima Nova Light" charset="0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200" dirty="0"/>
              <a:t>+ </a:t>
            </a:r>
            <a:r>
              <a:rPr lang="en-US" sz="1200" dirty="0"/>
              <a:t>20% efficiency in strategic reporting</a:t>
            </a:r>
            <a:endParaRPr lang="es-ES" sz="12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/>
              <a:t>30% reduction in data operation costs</a:t>
            </a:r>
            <a:endParaRPr lang="es-ES" sz="12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Time-to-insight reduced</a:t>
            </a:r>
            <a:endParaRPr lang="es-ES" sz="1200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/>
              <a:t>Enablement of AI models for sales and churn prediction</a:t>
            </a:r>
            <a:endParaRPr lang="es-ES" sz="1200" dirty="0"/>
          </a:p>
          <a:p>
            <a:endParaRPr lang="en-US" sz="1200" dirty="0"/>
          </a:p>
        </p:txBody>
      </p:sp>
      <p:sp>
        <p:nvSpPr>
          <p:cNvPr id="33" name="TextBox 38">
            <a:extLst>
              <a:ext uri="{FF2B5EF4-FFF2-40B4-BE49-F238E27FC236}">
                <a16:creationId xmlns:a16="http://schemas.microsoft.com/office/drawing/2014/main" id="{2E37D87C-DCA7-0DF3-2F2D-71B72197173C}"/>
              </a:ext>
            </a:extLst>
          </p:cNvPr>
          <p:cNvSpPr txBox="1"/>
          <p:nvPr/>
        </p:nvSpPr>
        <p:spPr>
          <a:xfrm>
            <a:off x="7722934" y="5270406"/>
            <a:ext cx="3602889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75544" defTabSz="976313" eaLnBrk="0" hangingPunct="0">
              <a:defRPr sz="2400" i="1">
                <a:solidFill>
                  <a:prstClr val="black"/>
                </a:solidFill>
                <a:latin typeface="Proxima Nova Light" charset="0"/>
                <a:ea typeface="Proxima Nova Light" charset="0"/>
                <a:cs typeface="Proxima Nova Light" charset="0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/>
              <a:t>3 Data Architects (high knowledge of the Azure data platform)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/>
              <a:t>3 Data Engineers </a:t>
            </a:r>
          </a:p>
          <a:p>
            <a:r>
              <a:rPr lang="en-US" sz="1200" dirty="0"/>
              <a:t>(medium knowledge of the Azure data platform) </a:t>
            </a:r>
          </a:p>
          <a:p>
            <a:endParaRPr lang="en-US" sz="1200" dirty="0"/>
          </a:p>
        </p:txBody>
      </p:sp>
      <p:sp>
        <p:nvSpPr>
          <p:cNvPr id="34" name="TextBox 38">
            <a:extLst>
              <a:ext uri="{FF2B5EF4-FFF2-40B4-BE49-F238E27FC236}">
                <a16:creationId xmlns:a16="http://schemas.microsoft.com/office/drawing/2014/main" id="{BAEB41B2-967D-8C27-3480-2DCA93F91CD3}"/>
              </a:ext>
            </a:extLst>
          </p:cNvPr>
          <p:cNvSpPr txBox="1"/>
          <p:nvPr/>
        </p:nvSpPr>
        <p:spPr>
          <a:xfrm>
            <a:off x="612836" y="5247803"/>
            <a:ext cx="3602889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75544" defTabSz="976313" eaLnBrk="0" hangingPunct="0">
              <a:defRPr sz="2400" i="1">
                <a:solidFill>
                  <a:prstClr val="black"/>
                </a:solidFill>
                <a:latin typeface="Proxima Nova Light" charset="0"/>
                <a:ea typeface="Proxima Nova Light" charset="0"/>
                <a:cs typeface="Proxima Nova Light" charset="0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/>
              <a:t>1Mn€ for the Cloud Platform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/>
              <a:t>2Mn€ for External Development / Consultancy </a:t>
            </a:r>
          </a:p>
          <a:p>
            <a:r>
              <a:rPr lang="en-US" sz="1200" dirty="0"/>
              <a:t> </a:t>
            </a:r>
          </a:p>
          <a:p>
            <a:endParaRPr lang="en-US" sz="1200" dirty="0"/>
          </a:p>
        </p:txBody>
      </p:sp>
      <p:grpSp>
        <p:nvGrpSpPr>
          <p:cNvPr id="42" name="Grupo 41">
            <a:extLst>
              <a:ext uri="{FF2B5EF4-FFF2-40B4-BE49-F238E27FC236}">
                <a16:creationId xmlns:a16="http://schemas.microsoft.com/office/drawing/2014/main" id="{F3FA0598-A440-6A43-74B5-D5942D9BB041}"/>
              </a:ext>
            </a:extLst>
          </p:cNvPr>
          <p:cNvGrpSpPr/>
          <p:nvPr/>
        </p:nvGrpSpPr>
        <p:grpSpPr>
          <a:xfrm>
            <a:off x="4342751" y="5174634"/>
            <a:ext cx="795013" cy="841063"/>
            <a:chOff x="5393421" y="1995665"/>
            <a:chExt cx="795013" cy="841063"/>
          </a:xfrm>
        </p:grpSpPr>
        <p:pic>
          <p:nvPicPr>
            <p:cNvPr id="38" name="Imagen 37">
              <a:extLst>
                <a:ext uri="{FF2B5EF4-FFF2-40B4-BE49-F238E27FC236}">
                  <a16:creationId xmlns:a16="http://schemas.microsoft.com/office/drawing/2014/main" id="{77779100-B024-6C5E-17DD-50B30C2CEA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16801" y="1995665"/>
              <a:ext cx="771633" cy="695422"/>
            </a:xfrm>
            <a:prstGeom prst="rect">
              <a:avLst/>
            </a:prstGeom>
          </p:spPr>
        </p:pic>
        <p:sp>
          <p:nvSpPr>
            <p:cNvPr id="41" name="Diagrama de flujo: conector 40">
              <a:extLst>
                <a:ext uri="{FF2B5EF4-FFF2-40B4-BE49-F238E27FC236}">
                  <a16:creationId xmlns:a16="http://schemas.microsoft.com/office/drawing/2014/main" id="{E6AE6243-0B84-6D31-A4F7-ECF996C6D633}"/>
                </a:ext>
              </a:extLst>
            </p:cNvPr>
            <p:cNvSpPr/>
            <p:nvPr/>
          </p:nvSpPr>
          <p:spPr>
            <a:xfrm>
              <a:off x="5393421" y="1995665"/>
              <a:ext cx="795013" cy="841063"/>
            </a:xfrm>
            <a:prstGeom prst="flowChartConnector">
              <a:avLst/>
            </a:prstGeom>
            <a:noFill/>
            <a:ln>
              <a:prstDash val="sysDot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676102"/>
                        <a:gd name="connsiteY0" fmla="*/ 374904 h 749808"/>
                        <a:gd name="connsiteX1" fmla="*/ 338051 w 676102"/>
                        <a:gd name="connsiteY1" fmla="*/ 0 h 749808"/>
                        <a:gd name="connsiteX2" fmla="*/ 676102 w 676102"/>
                        <a:gd name="connsiteY2" fmla="*/ 374904 h 749808"/>
                        <a:gd name="connsiteX3" fmla="*/ 338051 w 676102"/>
                        <a:gd name="connsiteY3" fmla="*/ 749808 h 749808"/>
                        <a:gd name="connsiteX4" fmla="*/ 0 w 676102"/>
                        <a:gd name="connsiteY4" fmla="*/ 374904 h 74980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676102" h="749808" extrusionOk="0">
                          <a:moveTo>
                            <a:pt x="0" y="374904"/>
                          </a:moveTo>
                          <a:cubicBezTo>
                            <a:pt x="-3401" y="165752"/>
                            <a:pt x="121880" y="11061"/>
                            <a:pt x="338051" y="0"/>
                          </a:cubicBezTo>
                          <a:cubicBezTo>
                            <a:pt x="554033" y="6165"/>
                            <a:pt x="615003" y="169793"/>
                            <a:pt x="676102" y="374904"/>
                          </a:cubicBezTo>
                          <a:cubicBezTo>
                            <a:pt x="637215" y="619934"/>
                            <a:pt x="518397" y="784930"/>
                            <a:pt x="338051" y="749808"/>
                          </a:cubicBezTo>
                          <a:cubicBezTo>
                            <a:pt x="140595" y="743923"/>
                            <a:pt x="4986" y="584340"/>
                            <a:pt x="0" y="374904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50" name="Grupo 49">
            <a:extLst>
              <a:ext uri="{FF2B5EF4-FFF2-40B4-BE49-F238E27FC236}">
                <a16:creationId xmlns:a16="http://schemas.microsoft.com/office/drawing/2014/main" id="{8D21FE96-60AB-D2D9-44C3-A2C2D1763450}"/>
              </a:ext>
            </a:extLst>
          </p:cNvPr>
          <p:cNvGrpSpPr/>
          <p:nvPr/>
        </p:nvGrpSpPr>
        <p:grpSpPr>
          <a:xfrm>
            <a:off x="4950121" y="5187747"/>
            <a:ext cx="397505" cy="369332"/>
            <a:chOff x="5083014" y="2610325"/>
            <a:chExt cx="569641" cy="568151"/>
          </a:xfrm>
        </p:grpSpPr>
        <p:sp>
          <p:nvSpPr>
            <p:cNvPr id="48" name="Diagrama de flujo: conector 47">
              <a:extLst>
                <a:ext uri="{FF2B5EF4-FFF2-40B4-BE49-F238E27FC236}">
                  <a16:creationId xmlns:a16="http://schemas.microsoft.com/office/drawing/2014/main" id="{71D69348-E3EE-3EB6-C7AB-A21434EF0962}"/>
                </a:ext>
              </a:extLst>
            </p:cNvPr>
            <p:cNvSpPr/>
            <p:nvPr/>
          </p:nvSpPr>
          <p:spPr>
            <a:xfrm>
              <a:off x="5224046" y="2740217"/>
              <a:ext cx="287576" cy="319707"/>
            </a:xfrm>
            <a:prstGeom prst="flowChartConnector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9" name="Diagrama de flujo: conector 48">
              <a:extLst>
                <a:ext uri="{FF2B5EF4-FFF2-40B4-BE49-F238E27FC236}">
                  <a16:creationId xmlns:a16="http://schemas.microsoft.com/office/drawing/2014/main" id="{F903721D-5325-5E76-30CC-6E4687CDE8A9}"/>
                </a:ext>
              </a:extLst>
            </p:cNvPr>
            <p:cNvSpPr/>
            <p:nvPr/>
          </p:nvSpPr>
          <p:spPr>
            <a:xfrm>
              <a:off x="5083014" y="2610325"/>
              <a:ext cx="569641" cy="568151"/>
            </a:xfrm>
            <a:prstGeom prst="flowChartConnector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58" name="Diagrama de flujo: conector 57">
            <a:extLst>
              <a:ext uri="{FF2B5EF4-FFF2-40B4-BE49-F238E27FC236}">
                <a16:creationId xmlns:a16="http://schemas.microsoft.com/office/drawing/2014/main" id="{BAC2EED9-D77B-7D47-157F-5C95E6D3609E}"/>
              </a:ext>
            </a:extLst>
          </p:cNvPr>
          <p:cNvSpPr/>
          <p:nvPr/>
        </p:nvSpPr>
        <p:spPr>
          <a:xfrm>
            <a:off x="6593877" y="5187747"/>
            <a:ext cx="795013" cy="841063"/>
          </a:xfrm>
          <a:prstGeom prst="flowChartConnector">
            <a:avLst/>
          </a:prstGeom>
          <a:noFill/>
          <a:ln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676102"/>
                      <a:gd name="connsiteY0" fmla="*/ 374904 h 749808"/>
                      <a:gd name="connsiteX1" fmla="*/ 338051 w 676102"/>
                      <a:gd name="connsiteY1" fmla="*/ 0 h 749808"/>
                      <a:gd name="connsiteX2" fmla="*/ 676102 w 676102"/>
                      <a:gd name="connsiteY2" fmla="*/ 374904 h 749808"/>
                      <a:gd name="connsiteX3" fmla="*/ 338051 w 676102"/>
                      <a:gd name="connsiteY3" fmla="*/ 749808 h 749808"/>
                      <a:gd name="connsiteX4" fmla="*/ 0 w 676102"/>
                      <a:gd name="connsiteY4" fmla="*/ 374904 h 74980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76102" h="749808" extrusionOk="0">
                        <a:moveTo>
                          <a:pt x="0" y="374904"/>
                        </a:moveTo>
                        <a:cubicBezTo>
                          <a:pt x="-3401" y="165752"/>
                          <a:pt x="121880" y="11061"/>
                          <a:pt x="338051" y="0"/>
                        </a:cubicBezTo>
                        <a:cubicBezTo>
                          <a:pt x="554033" y="6165"/>
                          <a:pt x="615003" y="169793"/>
                          <a:pt x="676102" y="374904"/>
                        </a:cubicBezTo>
                        <a:cubicBezTo>
                          <a:pt x="637215" y="619934"/>
                          <a:pt x="518397" y="784930"/>
                          <a:pt x="338051" y="749808"/>
                        </a:cubicBezTo>
                        <a:cubicBezTo>
                          <a:pt x="140595" y="743923"/>
                          <a:pt x="4986" y="584340"/>
                          <a:pt x="0" y="37490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65" name="Grupo 64">
            <a:extLst>
              <a:ext uri="{FF2B5EF4-FFF2-40B4-BE49-F238E27FC236}">
                <a16:creationId xmlns:a16="http://schemas.microsoft.com/office/drawing/2014/main" id="{3CDF5583-D7DD-DE50-5EB1-6A44933E8C7D}"/>
              </a:ext>
            </a:extLst>
          </p:cNvPr>
          <p:cNvGrpSpPr/>
          <p:nvPr/>
        </p:nvGrpSpPr>
        <p:grpSpPr>
          <a:xfrm>
            <a:off x="6502926" y="5198632"/>
            <a:ext cx="397505" cy="369332"/>
            <a:chOff x="6496241" y="2414090"/>
            <a:chExt cx="397505" cy="369332"/>
          </a:xfrm>
        </p:grpSpPr>
        <p:sp>
          <p:nvSpPr>
            <p:cNvPr id="61" name="Diagrama de flujo: conector 60">
              <a:extLst>
                <a:ext uri="{FF2B5EF4-FFF2-40B4-BE49-F238E27FC236}">
                  <a16:creationId xmlns:a16="http://schemas.microsoft.com/office/drawing/2014/main" id="{9E06BFE8-2C04-80F2-F367-759029EE05CB}"/>
                </a:ext>
              </a:extLst>
            </p:cNvPr>
            <p:cNvSpPr/>
            <p:nvPr/>
          </p:nvSpPr>
          <p:spPr>
            <a:xfrm>
              <a:off x="6581531" y="2494841"/>
              <a:ext cx="200675" cy="207829"/>
            </a:xfrm>
            <a:prstGeom prst="flowChartConnector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64" name="Diagrama de flujo: conector 63">
              <a:extLst>
                <a:ext uri="{FF2B5EF4-FFF2-40B4-BE49-F238E27FC236}">
                  <a16:creationId xmlns:a16="http://schemas.microsoft.com/office/drawing/2014/main" id="{EEF99FB1-FAF6-5B78-00CC-93924402A1F7}"/>
                </a:ext>
              </a:extLst>
            </p:cNvPr>
            <p:cNvSpPr/>
            <p:nvPr/>
          </p:nvSpPr>
          <p:spPr>
            <a:xfrm>
              <a:off x="6496241" y="2414090"/>
              <a:ext cx="397505" cy="369332"/>
            </a:xfrm>
            <a:prstGeom prst="flowChartConnector">
              <a:avLst/>
            </a:prstGeom>
            <a:no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73" name="Imagen 72">
            <a:extLst>
              <a:ext uri="{FF2B5EF4-FFF2-40B4-BE49-F238E27FC236}">
                <a16:creationId xmlns:a16="http://schemas.microsoft.com/office/drawing/2014/main" id="{BEC1932A-95CB-875C-77AE-84FA43929D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9650" y="2995505"/>
            <a:ext cx="643468" cy="617381"/>
          </a:xfrm>
          <a:prstGeom prst="rect">
            <a:avLst/>
          </a:prstGeom>
        </p:spPr>
      </p:pic>
      <p:grpSp>
        <p:nvGrpSpPr>
          <p:cNvPr id="92" name="Grupo 91">
            <a:extLst>
              <a:ext uri="{FF2B5EF4-FFF2-40B4-BE49-F238E27FC236}">
                <a16:creationId xmlns:a16="http://schemas.microsoft.com/office/drawing/2014/main" id="{285A6FDC-C6C4-78A1-9A0A-3D3AE81B9FA2}"/>
              </a:ext>
            </a:extLst>
          </p:cNvPr>
          <p:cNvGrpSpPr/>
          <p:nvPr/>
        </p:nvGrpSpPr>
        <p:grpSpPr>
          <a:xfrm>
            <a:off x="4282321" y="2947499"/>
            <a:ext cx="800693" cy="841063"/>
            <a:chOff x="4217956" y="2751699"/>
            <a:chExt cx="800693" cy="841063"/>
          </a:xfrm>
        </p:grpSpPr>
        <p:pic>
          <p:nvPicPr>
            <p:cNvPr id="69" name="Imagen 68">
              <a:extLst>
                <a:ext uri="{FF2B5EF4-FFF2-40B4-BE49-F238E27FC236}">
                  <a16:creationId xmlns:a16="http://schemas.microsoft.com/office/drawing/2014/main" id="{90856CF8-9CDC-F806-2DAA-191B7F7E1DB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217956" y="2839461"/>
              <a:ext cx="781159" cy="647790"/>
            </a:xfrm>
            <a:prstGeom prst="rect">
              <a:avLst/>
            </a:prstGeom>
          </p:spPr>
        </p:pic>
        <p:sp>
          <p:nvSpPr>
            <p:cNvPr id="84" name="Diagrama de flujo: conector 83">
              <a:extLst>
                <a:ext uri="{FF2B5EF4-FFF2-40B4-BE49-F238E27FC236}">
                  <a16:creationId xmlns:a16="http://schemas.microsoft.com/office/drawing/2014/main" id="{46FD6370-31BB-6F83-6134-30FA9A683884}"/>
                </a:ext>
              </a:extLst>
            </p:cNvPr>
            <p:cNvSpPr/>
            <p:nvPr/>
          </p:nvSpPr>
          <p:spPr>
            <a:xfrm>
              <a:off x="4223636" y="2751699"/>
              <a:ext cx="795013" cy="841063"/>
            </a:xfrm>
            <a:prstGeom prst="flowChartConnector">
              <a:avLst/>
            </a:prstGeom>
            <a:noFill/>
            <a:ln>
              <a:prstDash val="sysDot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676102"/>
                        <a:gd name="connsiteY0" fmla="*/ 374904 h 749808"/>
                        <a:gd name="connsiteX1" fmla="*/ 338051 w 676102"/>
                        <a:gd name="connsiteY1" fmla="*/ 0 h 749808"/>
                        <a:gd name="connsiteX2" fmla="*/ 676102 w 676102"/>
                        <a:gd name="connsiteY2" fmla="*/ 374904 h 749808"/>
                        <a:gd name="connsiteX3" fmla="*/ 338051 w 676102"/>
                        <a:gd name="connsiteY3" fmla="*/ 749808 h 749808"/>
                        <a:gd name="connsiteX4" fmla="*/ 0 w 676102"/>
                        <a:gd name="connsiteY4" fmla="*/ 374904 h 74980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676102" h="749808" extrusionOk="0">
                          <a:moveTo>
                            <a:pt x="0" y="374904"/>
                          </a:moveTo>
                          <a:cubicBezTo>
                            <a:pt x="-3401" y="165752"/>
                            <a:pt x="121880" y="11061"/>
                            <a:pt x="338051" y="0"/>
                          </a:cubicBezTo>
                          <a:cubicBezTo>
                            <a:pt x="554033" y="6165"/>
                            <a:pt x="615003" y="169793"/>
                            <a:pt x="676102" y="374904"/>
                          </a:cubicBezTo>
                          <a:cubicBezTo>
                            <a:pt x="637215" y="619934"/>
                            <a:pt x="518397" y="784930"/>
                            <a:pt x="338051" y="749808"/>
                          </a:cubicBezTo>
                          <a:cubicBezTo>
                            <a:pt x="140595" y="743923"/>
                            <a:pt x="4986" y="584340"/>
                            <a:pt x="0" y="374904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85" name="Diagrama de flujo: conector 84">
            <a:extLst>
              <a:ext uri="{FF2B5EF4-FFF2-40B4-BE49-F238E27FC236}">
                <a16:creationId xmlns:a16="http://schemas.microsoft.com/office/drawing/2014/main" id="{7418862D-1380-F572-2BCB-D2C65BE19F0F}"/>
              </a:ext>
            </a:extLst>
          </p:cNvPr>
          <p:cNvSpPr/>
          <p:nvPr/>
        </p:nvSpPr>
        <p:spPr>
          <a:xfrm>
            <a:off x="6593877" y="2892552"/>
            <a:ext cx="795013" cy="841063"/>
          </a:xfrm>
          <a:prstGeom prst="flowChartConnector">
            <a:avLst/>
          </a:prstGeom>
          <a:noFill/>
          <a:ln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676102"/>
                      <a:gd name="connsiteY0" fmla="*/ 374904 h 749808"/>
                      <a:gd name="connsiteX1" fmla="*/ 338051 w 676102"/>
                      <a:gd name="connsiteY1" fmla="*/ 0 h 749808"/>
                      <a:gd name="connsiteX2" fmla="*/ 676102 w 676102"/>
                      <a:gd name="connsiteY2" fmla="*/ 374904 h 749808"/>
                      <a:gd name="connsiteX3" fmla="*/ 338051 w 676102"/>
                      <a:gd name="connsiteY3" fmla="*/ 749808 h 749808"/>
                      <a:gd name="connsiteX4" fmla="*/ 0 w 676102"/>
                      <a:gd name="connsiteY4" fmla="*/ 374904 h 74980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76102" h="749808" extrusionOk="0">
                        <a:moveTo>
                          <a:pt x="0" y="374904"/>
                        </a:moveTo>
                        <a:cubicBezTo>
                          <a:pt x="-3401" y="165752"/>
                          <a:pt x="121880" y="11061"/>
                          <a:pt x="338051" y="0"/>
                        </a:cubicBezTo>
                        <a:cubicBezTo>
                          <a:pt x="554033" y="6165"/>
                          <a:pt x="615003" y="169793"/>
                          <a:pt x="676102" y="374904"/>
                        </a:cubicBezTo>
                        <a:cubicBezTo>
                          <a:pt x="637215" y="619934"/>
                          <a:pt x="518397" y="784930"/>
                          <a:pt x="338051" y="749808"/>
                        </a:cubicBezTo>
                        <a:cubicBezTo>
                          <a:pt x="140595" y="743923"/>
                          <a:pt x="4986" y="584340"/>
                          <a:pt x="0" y="37490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86" name="Grupo 85">
            <a:extLst>
              <a:ext uri="{FF2B5EF4-FFF2-40B4-BE49-F238E27FC236}">
                <a16:creationId xmlns:a16="http://schemas.microsoft.com/office/drawing/2014/main" id="{26283123-64A9-72DB-FBEA-050D0E018A88}"/>
              </a:ext>
            </a:extLst>
          </p:cNvPr>
          <p:cNvGrpSpPr/>
          <p:nvPr/>
        </p:nvGrpSpPr>
        <p:grpSpPr>
          <a:xfrm>
            <a:off x="4764391" y="3419230"/>
            <a:ext cx="397505" cy="369332"/>
            <a:chOff x="5083014" y="2610325"/>
            <a:chExt cx="569641" cy="568151"/>
          </a:xfrm>
        </p:grpSpPr>
        <p:sp>
          <p:nvSpPr>
            <p:cNvPr id="87" name="Diagrama de flujo: conector 86">
              <a:extLst>
                <a:ext uri="{FF2B5EF4-FFF2-40B4-BE49-F238E27FC236}">
                  <a16:creationId xmlns:a16="http://schemas.microsoft.com/office/drawing/2014/main" id="{E29E79D6-DA1C-B012-DDDE-DFC41B9CE5EC}"/>
                </a:ext>
              </a:extLst>
            </p:cNvPr>
            <p:cNvSpPr/>
            <p:nvPr/>
          </p:nvSpPr>
          <p:spPr>
            <a:xfrm>
              <a:off x="5224046" y="2740217"/>
              <a:ext cx="287576" cy="319707"/>
            </a:xfrm>
            <a:prstGeom prst="flowChartConnector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8" name="Diagrama de flujo: conector 87">
              <a:extLst>
                <a:ext uri="{FF2B5EF4-FFF2-40B4-BE49-F238E27FC236}">
                  <a16:creationId xmlns:a16="http://schemas.microsoft.com/office/drawing/2014/main" id="{41DBA38C-4EFD-2E0C-A9A9-C3C4F203E2B6}"/>
                </a:ext>
              </a:extLst>
            </p:cNvPr>
            <p:cNvSpPr/>
            <p:nvPr/>
          </p:nvSpPr>
          <p:spPr>
            <a:xfrm>
              <a:off x="5083014" y="2610325"/>
              <a:ext cx="569641" cy="568151"/>
            </a:xfrm>
            <a:prstGeom prst="flowChartConnector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9" name="Grupo 88">
            <a:extLst>
              <a:ext uri="{FF2B5EF4-FFF2-40B4-BE49-F238E27FC236}">
                <a16:creationId xmlns:a16="http://schemas.microsoft.com/office/drawing/2014/main" id="{0593C386-DC47-E43D-FB46-E8A14FCF6E8D}"/>
              </a:ext>
            </a:extLst>
          </p:cNvPr>
          <p:cNvGrpSpPr/>
          <p:nvPr/>
        </p:nvGrpSpPr>
        <p:grpSpPr>
          <a:xfrm>
            <a:off x="6512607" y="3439105"/>
            <a:ext cx="397505" cy="369332"/>
            <a:chOff x="5083014" y="2610325"/>
            <a:chExt cx="569641" cy="568151"/>
          </a:xfrm>
        </p:grpSpPr>
        <p:sp>
          <p:nvSpPr>
            <p:cNvPr id="90" name="Diagrama de flujo: conector 89">
              <a:extLst>
                <a:ext uri="{FF2B5EF4-FFF2-40B4-BE49-F238E27FC236}">
                  <a16:creationId xmlns:a16="http://schemas.microsoft.com/office/drawing/2014/main" id="{908D37BB-1C72-4E3F-7AD1-2F01C08338AD}"/>
                </a:ext>
              </a:extLst>
            </p:cNvPr>
            <p:cNvSpPr/>
            <p:nvPr/>
          </p:nvSpPr>
          <p:spPr>
            <a:xfrm>
              <a:off x="5224046" y="2740217"/>
              <a:ext cx="287576" cy="319707"/>
            </a:xfrm>
            <a:prstGeom prst="flowChartConnector">
              <a:avLst/>
            </a:prstGeom>
            <a:solidFill>
              <a:srgbClr val="F0EFD3"/>
            </a:solidFill>
            <a:ln>
              <a:solidFill>
                <a:srgbClr val="EDEDD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1" name="Diagrama de flujo: conector 90">
              <a:extLst>
                <a:ext uri="{FF2B5EF4-FFF2-40B4-BE49-F238E27FC236}">
                  <a16:creationId xmlns:a16="http://schemas.microsoft.com/office/drawing/2014/main" id="{F9DF787B-3062-4947-B407-26DE51719C82}"/>
                </a:ext>
              </a:extLst>
            </p:cNvPr>
            <p:cNvSpPr/>
            <p:nvPr/>
          </p:nvSpPr>
          <p:spPr>
            <a:xfrm>
              <a:off x="5083014" y="2610325"/>
              <a:ext cx="569641" cy="568151"/>
            </a:xfrm>
            <a:prstGeom prst="flowChartConnector">
              <a:avLst/>
            </a:prstGeom>
            <a:noFill/>
            <a:ln>
              <a:solidFill>
                <a:srgbClr val="EDEDD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94" name="Diagrama de flujo: conector 93">
            <a:extLst>
              <a:ext uri="{FF2B5EF4-FFF2-40B4-BE49-F238E27FC236}">
                <a16:creationId xmlns:a16="http://schemas.microsoft.com/office/drawing/2014/main" id="{16F4AF50-4101-D2E9-A800-CDBEB2F8FC41}"/>
              </a:ext>
            </a:extLst>
          </p:cNvPr>
          <p:cNvSpPr/>
          <p:nvPr/>
        </p:nvSpPr>
        <p:spPr>
          <a:xfrm>
            <a:off x="4733136" y="4867304"/>
            <a:ext cx="68069" cy="60905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9" name="Diagrama de flujo: conector 98">
            <a:extLst>
              <a:ext uri="{FF2B5EF4-FFF2-40B4-BE49-F238E27FC236}">
                <a16:creationId xmlns:a16="http://schemas.microsoft.com/office/drawing/2014/main" id="{A5AFDE0B-B762-7435-4907-30D49ACC4A1F}"/>
              </a:ext>
            </a:extLst>
          </p:cNvPr>
          <p:cNvSpPr/>
          <p:nvPr/>
        </p:nvSpPr>
        <p:spPr>
          <a:xfrm>
            <a:off x="6973663" y="3972065"/>
            <a:ext cx="68069" cy="60905"/>
          </a:xfrm>
          <a:prstGeom prst="flowChartConnector">
            <a:avLst/>
          </a:prstGeom>
          <a:solidFill>
            <a:srgbClr val="EDEDD5"/>
          </a:solidFill>
          <a:ln>
            <a:solidFill>
              <a:srgbClr val="EDEDD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0" name="Diagrama de flujo: conector 99">
            <a:extLst>
              <a:ext uri="{FF2B5EF4-FFF2-40B4-BE49-F238E27FC236}">
                <a16:creationId xmlns:a16="http://schemas.microsoft.com/office/drawing/2014/main" id="{B8630B52-916E-C2A4-DF23-A643D587C18F}"/>
              </a:ext>
            </a:extLst>
          </p:cNvPr>
          <p:cNvSpPr/>
          <p:nvPr/>
        </p:nvSpPr>
        <p:spPr>
          <a:xfrm>
            <a:off x="6090919" y="5602397"/>
            <a:ext cx="68069" cy="60905"/>
          </a:xfrm>
          <a:prstGeom prst="flowChartConnector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2" name="Diagrama de flujo: conector 101">
            <a:extLst>
              <a:ext uri="{FF2B5EF4-FFF2-40B4-BE49-F238E27FC236}">
                <a16:creationId xmlns:a16="http://schemas.microsoft.com/office/drawing/2014/main" id="{6A3DFC95-D5B7-204F-7DE4-300EDF3BADF2}"/>
              </a:ext>
            </a:extLst>
          </p:cNvPr>
          <p:cNvSpPr/>
          <p:nvPr/>
        </p:nvSpPr>
        <p:spPr>
          <a:xfrm>
            <a:off x="5389911" y="3303391"/>
            <a:ext cx="68069" cy="60905"/>
          </a:xfrm>
          <a:prstGeom prst="flowChartConnector">
            <a:avLst/>
          </a:prstGeom>
          <a:solidFill>
            <a:srgbClr val="FFC000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4" name="Conector recto 103">
            <a:extLst>
              <a:ext uri="{FF2B5EF4-FFF2-40B4-BE49-F238E27FC236}">
                <a16:creationId xmlns:a16="http://schemas.microsoft.com/office/drawing/2014/main" id="{EDC7C408-CF96-0342-46E1-D03BEACE68A5}"/>
              </a:ext>
            </a:extLst>
          </p:cNvPr>
          <p:cNvCxnSpPr/>
          <p:nvPr/>
        </p:nvCxnSpPr>
        <p:spPr>
          <a:xfrm>
            <a:off x="1126836" y="1764145"/>
            <a:ext cx="0" cy="2955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cto 104">
            <a:extLst>
              <a:ext uri="{FF2B5EF4-FFF2-40B4-BE49-F238E27FC236}">
                <a16:creationId xmlns:a16="http://schemas.microsoft.com/office/drawing/2014/main" id="{08C609EF-0AA4-63DC-200A-95044A089822}"/>
              </a:ext>
            </a:extLst>
          </p:cNvPr>
          <p:cNvCxnSpPr>
            <a:cxnSpLocks/>
          </p:cNvCxnSpPr>
          <p:nvPr/>
        </p:nvCxnSpPr>
        <p:spPr>
          <a:xfrm>
            <a:off x="388149" y="447963"/>
            <a:ext cx="0" cy="8913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recto 106">
            <a:extLst>
              <a:ext uri="{FF2B5EF4-FFF2-40B4-BE49-F238E27FC236}">
                <a16:creationId xmlns:a16="http://schemas.microsoft.com/office/drawing/2014/main" id="{D53CA4A7-AAD4-18D3-EB5C-4330E2C19F03}"/>
              </a:ext>
            </a:extLst>
          </p:cNvPr>
          <p:cNvCxnSpPr/>
          <p:nvPr/>
        </p:nvCxnSpPr>
        <p:spPr>
          <a:xfrm>
            <a:off x="8049491" y="1713345"/>
            <a:ext cx="0" cy="2955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recto 107">
            <a:extLst>
              <a:ext uri="{FF2B5EF4-FFF2-40B4-BE49-F238E27FC236}">
                <a16:creationId xmlns:a16="http://schemas.microsoft.com/office/drawing/2014/main" id="{54BA3791-8D19-6223-5D34-678803260116}"/>
              </a:ext>
            </a:extLst>
          </p:cNvPr>
          <p:cNvCxnSpPr/>
          <p:nvPr/>
        </p:nvCxnSpPr>
        <p:spPr>
          <a:xfrm>
            <a:off x="1196108" y="4310332"/>
            <a:ext cx="0" cy="2955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recto 108">
            <a:extLst>
              <a:ext uri="{FF2B5EF4-FFF2-40B4-BE49-F238E27FC236}">
                <a16:creationId xmlns:a16="http://schemas.microsoft.com/office/drawing/2014/main" id="{159EC4FB-EB1D-42AB-63FD-EB76426C694B}"/>
              </a:ext>
            </a:extLst>
          </p:cNvPr>
          <p:cNvCxnSpPr/>
          <p:nvPr/>
        </p:nvCxnSpPr>
        <p:spPr>
          <a:xfrm>
            <a:off x="8243454" y="4504968"/>
            <a:ext cx="0" cy="2955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Imagen 2">
            <a:extLst>
              <a:ext uri="{FF2B5EF4-FFF2-40B4-BE49-F238E27FC236}">
                <a16:creationId xmlns:a16="http://schemas.microsoft.com/office/drawing/2014/main" id="{9E529441-73D4-DD29-E296-68FF3776DF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02014" y="5533248"/>
            <a:ext cx="446073" cy="374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9974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1245</TotalTime>
  <Words>148</Words>
  <Application>Microsoft Office PowerPoint</Application>
  <PresentationFormat>Panorámica</PresentationFormat>
  <Paragraphs>31</Paragraphs>
  <Slides>3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11" baseType="lpstr">
      <vt:lpstr>Meiryo</vt:lpstr>
      <vt:lpstr>Aptos</vt:lpstr>
      <vt:lpstr>Aptos Display</vt:lpstr>
      <vt:lpstr>Arial</vt:lpstr>
      <vt:lpstr>Proxima Nova Semibold</vt:lpstr>
      <vt:lpstr>Verdana</vt:lpstr>
      <vt:lpstr>Wingdings</vt:lpstr>
      <vt:lpstr>Tema de Office</vt:lpstr>
      <vt:lpstr>Presentación de PowerPoint</vt:lpstr>
      <vt:lpstr>Content</vt:lpstr>
      <vt:lpstr> Data-Driven Platform to Accelerate AI-Powered Sales Intelligence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Rosa Mestres Hernández</dc:creator>
  <cp:lastModifiedBy>Rosa Mestres Hernández</cp:lastModifiedBy>
  <cp:revision>47</cp:revision>
  <dcterms:created xsi:type="dcterms:W3CDTF">2025-06-07T07:48:39Z</dcterms:created>
  <dcterms:modified xsi:type="dcterms:W3CDTF">2025-06-11T08:50:43Z</dcterms:modified>
</cp:coreProperties>
</file>