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74" r:id="rId4"/>
    <p:sldId id="260" r:id="rId5"/>
    <p:sldId id="257" r:id="rId6"/>
    <p:sldId id="269" r:id="rId7"/>
    <p:sldId id="264" r:id="rId8"/>
    <p:sldId id="275" r:id="rId9"/>
    <p:sldId id="273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FD3"/>
    <a:srgbClr val="EDEDD5"/>
    <a:srgbClr val="FFE5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9806" autoAdjust="0"/>
  </p:normalViewPr>
  <p:slideViewPr>
    <p:cSldViewPr snapToGrid="0">
      <p:cViewPr varScale="1">
        <p:scale>
          <a:sx n="66" d="100"/>
          <a:sy n="66" d="100"/>
        </p:scale>
        <p:origin x="2310" y="66"/>
      </p:cViewPr>
      <p:guideLst/>
    </p:cSldViewPr>
  </p:slideViewPr>
  <p:notesTextViewPr>
    <p:cViewPr>
      <p:scale>
        <a:sx n="1" d="1"/>
        <a:sy n="1" d="1"/>
      </p:scale>
      <p:origin x="0" y="-577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BA2F0-E10E-47B0-BDF6-38280A387AD4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C5340-06D8-4A25-9EDA-B034A8F573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5077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5AACC-9B9D-75D2-2C8A-D7E01C267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4CE8A61-ABF8-9B1A-1E31-A457481DFA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ABC4DB0-A4FC-728C-ECEB-A3C2E38B1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afternoon everyone, and thank you for attend this meeting.</a:t>
            </a:r>
          </a:p>
          <a:p>
            <a:endParaRPr lang="en-US" dirty="0"/>
          </a:p>
          <a:p>
            <a:r>
              <a:rPr lang="en-US" dirty="0"/>
              <a:t>Today, we are gathered to present the project we are about to implement, as part of Allianz’s transformation into a data-driven company.</a:t>
            </a:r>
          </a:p>
          <a:p>
            <a:endParaRPr lang="en-US" dirty="0"/>
          </a:p>
          <a:p>
            <a:r>
              <a:rPr lang="en-US" dirty="0"/>
              <a:t>The goal of this presentation is to walk you through the proposed solution, its architecture, sales implementation, the key design decisions we've made, </a:t>
            </a:r>
          </a:p>
          <a:p>
            <a:r>
              <a:rPr lang="en-US" dirty="0"/>
              <a:t>and the value it will bring to the business.</a:t>
            </a:r>
          </a:p>
          <a:p>
            <a:endParaRPr lang="en-US" dirty="0"/>
          </a:p>
          <a:p>
            <a:r>
              <a:rPr lang="en-US" dirty="0"/>
              <a:t>first of all, let me introduce you the concept of data driven company.</a:t>
            </a:r>
          </a:p>
          <a:p>
            <a:endParaRPr lang="en-US" dirty="0"/>
          </a:p>
          <a:p>
            <a:r>
              <a:rPr lang="en-US" dirty="0"/>
              <a:t>what it means data driven company?</a:t>
            </a:r>
          </a:p>
          <a:p>
            <a:endParaRPr lang="en-US" dirty="0"/>
          </a:p>
          <a:p>
            <a:r>
              <a:rPr lang="en-US" dirty="0"/>
              <a:t>it means empowering business to make smarter, faster and more confident decisions, decisions not based on intuition, but on trusted, </a:t>
            </a:r>
            <a:r>
              <a:rPr lang="en-US" dirty="0" err="1"/>
              <a:t>anaylzed</a:t>
            </a:r>
            <a:r>
              <a:rPr lang="en-US" dirty="0"/>
              <a:t> and timely data.</a:t>
            </a:r>
          </a:p>
          <a:p>
            <a:endParaRPr lang="en-US" dirty="0"/>
          </a:p>
          <a:p>
            <a:r>
              <a:rPr lang="en-US" dirty="0"/>
              <a:t>to achieve this, Allianz needs a modern cloud based analytics architecture, secure and scalable, </a:t>
            </a:r>
            <a:r>
              <a:rPr lang="en-US" dirty="0" err="1"/>
              <a:t>buit</a:t>
            </a:r>
            <a:r>
              <a:rPr lang="en-US" dirty="0"/>
              <a:t> for supporting advanced analytics and automation at scale.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first of all, let's to review which are the targets of the company wants to accomplish </a:t>
            </a:r>
            <a:r>
              <a:rPr lang="en-US" dirty="0" err="1"/>
              <a:t>throughy</a:t>
            </a:r>
            <a:r>
              <a:rPr lang="en-US" dirty="0"/>
              <a:t> this </a:t>
            </a:r>
            <a:r>
              <a:rPr lang="en-US" dirty="0" err="1"/>
              <a:t>transformacion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our first point to review is Strategic business impact</a:t>
            </a:r>
          </a:p>
          <a:p>
            <a:r>
              <a:rPr lang="en-US" dirty="0"/>
              <a:t>first grow the top line above market: how ?</a:t>
            </a:r>
          </a:p>
          <a:p>
            <a:r>
              <a:rPr lang="en-US" dirty="0"/>
              <a:t>→ by identifying new revenue opportunities through customer and market insights</a:t>
            </a:r>
          </a:p>
          <a:p>
            <a:r>
              <a:rPr lang="en-US" dirty="0"/>
              <a:t>					</a:t>
            </a:r>
          </a:p>
          <a:p>
            <a:r>
              <a:rPr lang="en-US" dirty="0"/>
              <a:t>					</a:t>
            </a:r>
          </a:p>
          <a:p>
            <a:r>
              <a:rPr lang="en-US" dirty="0"/>
              <a:t>second achieve technical excellence to increase business margin: </a:t>
            </a:r>
          </a:p>
          <a:p>
            <a:r>
              <a:rPr lang="en-US" dirty="0"/>
              <a:t>→ by optimizing operations and reducing </a:t>
            </a:r>
            <a:r>
              <a:rPr lang="en-US" dirty="0" err="1"/>
              <a:t>innefiencies</a:t>
            </a:r>
            <a:r>
              <a:rPr lang="en-US" dirty="0"/>
              <a:t>.</a:t>
            </a:r>
          </a:p>
          <a:p>
            <a:r>
              <a:rPr lang="en-US" dirty="0"/>
              <a:t>					</a:t>
            </a:r>
          </a:p>
          <a:p>
            <a:r>
              <a:rPr lang="en-US" dirty="0"/>
              <a:t>					</a:t>
            </a:r>
          </a:p>
          <a:p>
            <a:r>
              <a:rPr lang="en-US" dirty="0"/>
              <a:t>third deliver best class in service levels: </a:t>
            </a:r>
          </a:p>
          <a:p>
            <a:r>
              <a:rPr lang="en-US" dirty="0"/>
              <a:t>→ by ensuring data quality and availability to support real time customer interaction</a:t>
            </a:r>
          </a:p>
          <a:p>
            <a:r>
              <a:rPr lang="en-US" dirty="0"/>
              <a:t>					</a:t>
            </a:r>
          </a:p>
          <a:p>
            <a:r>
              <a:rPr lang="en-US" dirty="0"/>
              <a:t>					</a:t>
            </a:r>
          </a:p>
          <a:p>
            <a:r>
              <a:rPr lang="en-US" dirty="0"/>
              <a:t> last, but not least is Apply process automation</a:t>
            </a:r>
          </a:p>
          <a:p>
            <a:r>
              <a:rPr lang="en-US" dirty="0"/>
              <a:t>→ by creating the right conditions for AI to help automate repetitive and manual work.</a:t>
            </a:r>
          </a:p>
          <a:p>
            <a:r>
              <a:rPr lang="en-US" dirty="0"/>
              <a:t>					</a:t>
            </a:r>
          </a:p>
          <a:p>
            <a:r>
              <a:rPr lang="en-US" dirty="0"/>
              <a:t>					</a:t>
            </a:r>
          </a:p>
          <a:p>
            <a:r>
              <a:rPr lang="en-US" dirty="0"/>
              <a:t>					</a:t>
            </a:r>
          </a:p>
          <a:p>
            <a:r>
              <a:rPr lang="en-US" dirty="0"/>
              <a:t>once we have seen the targets, let's to know about the expected impact if we successfully meet these targets</a:t>
            </a:r>
          </a:p>
          <a:p>
            <a:endParaRPr lang="en-US" dirty="0"/>
          </a:p>
          <a:p>
            <a:r>
              <a:rPr lang="en-US" dirty="0"/>
              <a:t>First Deployment of AI models for sales forecasting and churn prediction</a:t>
            </a:r>
          </a:p>
          <a:p>
            <a:r>
              <a:rPr lang="en-US" dirty="0"/>
              <a:t>→ Allowing teams to focus on value-added analysis rather than manual reporting.</a:t>
            </a:r>
          </a:p>
          <a:p>
            <a:endParaRPr lang="en-US" dirty="0"/>
          </a:p>
          <a:p>
            <a:r>
              <a:rPr lang="en-US" dirty="0"/>
              <a:t>Second 20% increase in efficiency in strategic reporting is another impact in business</a:t>
            </a:r>
          </a:p>
          <a:p>
            <a:r>
              <a:rPr lang="en-US" dirty="0"/>
              <a:t>→ By streamlining data infrastructure and removing process redundancies.</a:t>
            </a:r>
          </a:p>
          <a:p>
            <a:endParaRPr lang="en-US" dirty="0"/>
          </a:p>
          <a:p>
            <a:r>
              <a:rPr lang="en-US" dirty="0"/>
              <a:t>Third 30% reduction in data operations costs</a:t>
            </a:r>
          </a:p>
          <a:p>
            <a:r>
              <a:rPr lang="en-US" dirty="0"/>
              <a:t>→ Through automation of data workflows, improved governance, and cloud optimization.</a:t>
            </a:r>
          </a:p>
          <a:p>
            <a:endParaRPr lang="en-US" dirty="0"/>
          </a:p>
          <a:p>
            <a:r>
              <a:rPr lang="en-US" dirty="0"/>
              <a:t>Four 5% increase in global revenues</a:t>
            </a:r>
          </a:p>
          <a:p>
            <a:r>
              <a:rPr lang="en-US" dirty="0"/>
              <a:t>→ Enabled by data-driven decision making and faster go-to-market strategies.</a:t>
            </a:r>
          </a:p>
          <a:p>
            <a:endParaRPr lang="en-US" dirty="0"/>
          </a:p>
          <a:p>
            <a:r>
              <a:rPr lang="en-US"/>
              <a:t>Firve time-to-insight </a:t>
            </a:r>
            <a:r>
              <a:rPr lang="en-US" dirty="0"/>
              <a:t>reduced</a:t>
            </a:r>
          </a:p>
          <a:p>
            <a:r>
              <a:rPr lang="en-US" dirty="0"/>
              <a:t>→ Thanks to a modernized data pipeline and the adoption of self-service analytics tools.</a:t>
            </a:r>
          </a:p>
          <a:p>
            <a:r>
              <a:rPr lang="en-US" dirty="0"/>
              <a:t>					</a:t>
            </a:r>
          </a:p>
          <a:p>
            <a:r>
              <a:rPr lang="en-US" dirty="0"/>
              <a:t>The third point Estimated investment and time</a:t>
            </a:r>
          </a:p>
          <a:p>
            <a:r>
              <a:rPr lang="en-US" dirty="0"/>
              <a:t>============================					</a:t>
            </a:r>
          </a:p>
          <a:p>
            <a:endParaRPr lang="en-US" dirty="0"/>
          </a:p>
          <a:p>
            <a:r>
              <a:rPr lang="en-US" dirty="0"/>
              <a:t>We have already discussed the business targets and the expected impact of this initiative. </a:t>
            </a:r>
          </a:p>
          <a:p>
            <a:r>
              <a:rPr lang="en-US" dirty="0"/>
              <a:t>But to actually deliver this impact, we need to ensure the right level of investment is in place."</a:t>
            </a:r>
          </a:p>
          <a:p>
            <a:endParaRPr lang="en-US" dirty="0"/>
          </a:p>
          <a:p>
            <a:r>
              <a:rPr lang="en-US" dirty="0"/>
              <a:t>"This project is planned over a 3-year timeline. The total investment required is 3 million euros: 1 million allocated to maintaining the Azure platform </a:t>
            </a:r>
          </a:p>
          <a:p>
            <a:r>
              <a:rPr lang="en-US" dirty="0"/>
              <a:t>and covering pay-as-you-go cloud usage, and 2 million dedicated to external development and consultancy services."</a:t>
            </a:r>
          </a:p>
          <a:p>
            <a:endParaRPr lang="en-US" dirty="0"/>
          </a:p>
          <a:p>
            <a:r>
              <a:rPr lang="en-US" dirty="0"/>
              <a:t>"This investment will allow us to keep the platform operational and scalable, bring in the expertise we need, </a:t>
            </a:r>
          </a:p>
          <a:p>
            <a:r>
              <a:rPr lang="en-US" dirty="0"/>
              <a:t>and accelerate delivery while managing risk.“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Our four point is about Core Team Structure</a:t>
            </a:r>
          </a:p>
          <a:p>
            <a:r>
              <a:rPr lang="en-US" dirty="0"/>
              <a:t>============================	</a:t>
            </a:r>
          </a:p>
          <a:p>
            <a:endParaRPr lang="en-US" dirty="0"/>
          </a:p>
          <a:p>
            <a:r>
              <a:rPr lang="en-US" dirty="0"/>
              <a:t>"Finally, we have a solid core team in place: 3 senior data architects with deep expertise in Azure, and 3 data engineers with intermediate-level skills on the platform. </a:t>
            </a:r>
          </a:p>
          <a:p>
            <a:r>
              <a:rPr lang="en-US" dirty="0"/>
              <a:t>This internal team will be key to driving the project forward, ensuring knowledge retention, and collaborating effectively with external partners."</a:t>
            </a:r>
          </a:p>
          <a:p>
            <a:endParaRPr lang="en-US" dirty="0"/>
          </a:p>
          <a:p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516B89-19B1-905D-E1A5-D7E22DB34C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3235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C5B01-3A3A-B954-A7BE-4C81C1819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9CB6322-385E-8ECF-5F1D-D15A290F78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BB7A349-8D5F-C023-108D-ED1DA7444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===============</a:t>
            </a:r>
          </a:p>
          <a:p>
            <a:r>
              <a:rPr lang="en-US" dirty="0"/>
              <a:t>==slide 2==</a:t>
            </a:r>
          </a:p>
          <a:p>
            <a:r>
              <a:rPr lang="en-US" dirty="0"/>
              <a:t>================</a:t>
            </a:r>
          </a:p>
          <a:p>
            <a:r>
              <a:rPr lang="en-US" dirty="0"/>
              <a:t>🔹 [Opening – Overview]</a:t>
            </a:r>
          </a:p>
          <a:p>
            <a:endParaRPr lang="en-US" dirty="0"/>
          </a:p>
          <a:p>
            <a:r>
              <a:rPr lang="en-US" dirty="0"/>
              <a:t>“This slide represents the logical architecture of our end-to-end data platform built on Microsoft Azure. It’s designed to support ingestion, storage, processing, analytics,</a:t>
            </a:r>
          </a:p>
          <a:p>
            <a:r>
              <a:rPr lang="en-US" dirty="0"/>
              <a:t> machine learning, and data consumption in a scalable, secure, and modular way.”</a:t>
            </a:r>
          </a:p>
          <a:p>
            <a:endParaRPr lang="en-US" dirty="0"/>
          </a:p>
          <a:p>
            <a:r>
              <a:rPr lang="en-US" dirty="0"/>
              <a:t>🔹 [1. Data Sources]</a:t>
            </a:r>
          </a:p>
          <a:p>
            <a:endParaRPr lang="en-US" dirty="0"/>
          </a:p>
          <a:p>
            <a:r>
              <a:rPr lang="en-US" dirty="0"/>
              <a:t>“Starting on the left, we ingest data from a wide range of sources:</a:t>
            </a:r>
          </a:p>
          <a:p>
            <a:endParaRPr lang="en-US" dirty="0"/>
          </a:p>
          <a:p>
            <a:r>
              <a:rPr lang="en-US" dirty="0"/>
              <a:t>    Real-time streams via Event Hub for telemetry, or logs.</a:t>
            </a:r>
          </a:p>
          <a:p>
            <a:endParaRPr lang="en-US" dirty="0"/>
          </a:p>
          <a:p>
            <a:r>
              <a:rPr lang="en-US" dirty="0"/>
              <a:t>    Semi-structured data like CSV, JSON, XML, or system logs.</a:t>
            </a:r>
          </a:p>
          <a:p>
            <a:endParaRPr lang="en-US" dirty="0"/>
          </a:p>
          <a:p>
            <a:r>
              <a:rPr lang="en-US" dirty="0"/>
              <a:t>    Structured relational databases cloud-hosted.</a:t>
            </a:r>
          </a:p>
          <a:p>
            <a:endParaRPr lang="en-US" dirty="0"/>
          </a:p>
          <a:p>
            <a:r>
              <a:rPr lang="en-US" dirty="0"/>
              <a:t>    Azure-native sources like Cosmos DB for globally distributed NoSQL data.</a:t>
            </a:r>
          </a:p>
          <a:p>
            <a:endParaRPr lang="en-US" dirty="0"/>
          </a:p>
          <a:p>
            <a:r>
              <a:rPr lang="en-US" dirty="0"/>
              <a:t>This hybrid ingestion approach allows us to cover both batch and streaming use cases.”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is ingested in azure,🔹 [2. Ingestion Layer]</a:t>
            </a:r>
          </a:p>
          <a:p>
            <a:endParaRPr lang="en-US" dirty="0"/>
          </a:p>
          <a:p>
            <a:r>
              <a:rPr lang="en-US" dirty="0"/>
              <a:t>“For ingestion, we leverage several Azure services:</a:t>
            </a:r>
          </a:p>
          <a:p>
            <a:endParaRPr lang="en-US" dirty="0"/>
          </a:p>
          <a:p>
            <a:r>
              <a:rPr lang="en-US" dirty="0"/>
              <a:t>    Event Hub for high-throughput streaming.</a:t>
            </a:r>
          </a:p>
          <a:p>
            <a:endParaRPr lang="en-US" dirty="0"/>
          </a:p>
          <a:p>
            <a:r>
              <a:rPr lang="en-US" dirty="0"/>
              <a:t>    Azure Functions and the EBS Connector for real-time transformation and lightweight orchestration.</a:t>
            </a:r>
          </a:p>
          <a:p>
            <a:endParaRPr lang="en-US" dirty="0"/>
          </a:p>
          <a:p>
            <a:r>
              <a:rPr lang="en-US" dirty="0"/>
              <a:t>    Synapse Pipelines and </a:t>
            </a:r>
            <a:r>
              <a:rPr lang="en-US" dirty="0" err="1"/>
              <a:t>AzCopy</a:t>
            </a:r>
            <a:r>
              <a:rPr lang="en-US" dirty="0"/>
              <a:t> for bulk or scheduled batch data loads.</a:t>
            </a:r>
          </a:p>
          <a:p>
            <a:endParaRPr lang="en-US" dirty="0"/>
          </a:p>
          <a:p>
            <a:r>
              <a:rPr lang="en-US" dirty="0"/>
              <a:t>All data lands into a centralized Data Lake (ADLS Gen2), which serves as the raw data zone — enabling schema-on-read, separation of storage and compute, and data lifecycle control.”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let's have to take a look on processing layer 🔹 [3. Processing Layer]</a:t>
            </a:r>
          </a:p>
          <a:p>
            <a:endParaRPr lang="en-US" dirty="0"/>
          </a:p>
          <a:p>
            <a:r>
              <a:rPr lang="en-US" dirty="0"/>
              <a:t>“In the processing layer, we use different compute engines based on the workload:</a:t>
            </a:r>
          </a:p>
          <a:p>
            <a:endParaRPr lang="en-US" dirty="0"/>
          </a:p>
          <a:p>
            <a:r>
              <a:rPr lang="en-US" dirty="0"/>
              <a:t>    Azure Stream Analytics for near-real-time analytics.</a:t>
            </a:r>
          </a:p>
          <a:p>
            <a:endParaRPr lang="en-US" dirty="0"/>
          </a:p>
          <a:p>
            <a:r>
              <a:rPr lang="en-US" dirty="0"/>
              <a:t>    SQL Serverless Pools and Apache Spark Pools in Synapse for ad-hoc querying and distributed transformations.</a:t>
            </a:r>
          </a:p>
          <a:p>
            <a:endParaRPr lang="en-US" dirty="0"/>
          </a:p>
          <a:p>
            <a:r>
              <a:rPr lang="en-US" dirty="0"/>
              <a:t>    Synapse Dedicated SQL Pools for high-performance querying, particularly using </a:t>
            </a:r>
            <a:r>
              <a:rPr lang="en-US" dirty="0" err="1"/>
              <a:t>PolyBase</a:t>
            </a:r>
            <a:r>
              <a:rPr lang="en-US" dirty="0"/>
              <a:t> to virtualize external data.</a:t>
            </a:r>
          </a:p>
          <a:p>
            <a:endParaRPr lang="en-US" dirty="0"/>
          </a:p>
          <a:p>
            <a:r>
              <a:rPr lang="en-US" dirty="0"/>
              <a:t>This architecture supports both ELT and real-time processing, enabling flexibility in data modeling and transformation pipelines.”</a:t>
            </a:r>
          </a:p>
          <a:p>
            <a:r>
              <a:rPr lang="en-US" dirty="0"/>
              <a:t>let's go now to check how AI is implemented 🔹 [4. AI &amp; Machine Learning]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“Processed and enriched data is consumed by our AI/ML layer:</a:t>
            </a:r>
          </a:p>
          <a:p>
            <a:endParaRPr lang="en-US" dirty="0"/>
          </a:p>
          <a:p>
            <a:r>
              <a:rPr lang="en-US" dirty="0"/>
              <a:t>    Azure Machine Learning for model training and deployment.</a:t>
            </a:r>
          </a:p>
          <a:p>
            <a:endParaRPr lang="en-US" dirty="0"/>
          </a:p>
          <a:p>
            <a:r>
              <a:rPr lang="en-US" dirty="0"/>
              <a:t>    OpenAI integration for generative AI use cases.</a:t>
            </a:r>
          </a:p>
          <a:p>
            <a:endParaRPr lang="en-US" dirty="0"/>
          </a:p>
          <a:p>
            <a:r>
              <a:rPr lang="en-US" dirty="0"/>
              <a:t>    Cognitive Services to plug in pre-built capabilities such as text analysis, computer vision, and language understanding.”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how data is exposed 🔹 [5. Data Serving &amp; Application Layer]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“Insights are then exposed through various serving layers:</a:t>
            </a:r>
          </a:p>
          <a:p>
            <a:endParaRPr lang="en-US" dirty="0"/>
          </a:p>
          <a:p>
            <a:r>
              <a:rPr lang="en-US" dirty="0"/>
              <a:t>    Power BI Premium for enterprise-scale business intelligence and self-service analytics.</a:t>
            </a:r>
          </a:p>
          <a:p>
            <a:endParaRPr lang="en-US" dirty="0"/>
          </a:p>
          <a:p>
            <a:r>
              <a:rPr lang="en-US" dirty="0"/>
              <a:t>    PowerApps, App Services, and the Synapse SQL API to build operational applications or expose APIs.</a:t>
            </a:r>
          </a:p>
          <a:p>
            <a:endParaRPr lang="en-US" dirty="0"/>
          </a:p>
          <a:p>
            <a:r>
              <a:rPr lang="en-US" dirty="0"/>
              <a:t>    Azure Data Share allows secure external data distribution across domains or business units.”</a:t>
            </a:r>
          </a:p>
          <a:p>
            <a:endParaRPr lang="en-US" dirty="0"/>
          </a:p>
          <a:p>
            <a:r>
              <a:rPr lang="en-US" dirty="0"/>
              <a:t>🔹  at last but no least  [6. Consumers]</a:t>
            </a:r>
          </a:p>
          <a:p>
            <a:endParaRPr lang="en-US" dirty="0"/>
          </a:p>
          <a:p>
            <a:r>
              <a:rPr lang="en-US" dirty="0"/>
              <a:t>“Our end users include:</a:t>
            </a:r>
          </a:p>
          <a:p>
            <a:endParaRPr lang="en-US" dirty="0"/>
          </a:p>
          <a:p>
            <a:r>
              <a:rPr lang="en-US" dirty="0"/>
              <a:t>    Data analysts and business users using Power BI </a:t>
            </a:r>
          </a:p>
          <a:p>
            <a:endParaRPr lang="en-US" dirty="0"/>
          </a:p>
          <a:p>
            <a:r>
              <a:rPr lang="en-US" dirty="0"/>
              <a:t>    Business applications and microservices that consume processed data through APIs.</a:t>
            </a:r>
          </a:p>
          <a:p>
            <a:endParaRPr lang="en-US" dirty="0"/>
          </a:p>
          <a:p>
            <a:r>
              <a:rPr lang="en-US" dirty="0"/>
              <a:t>    Automated systems and AI agents that consume insights directly.”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🔹, [7. Underlying Platform Services]</a:t>
            </a:r>
          </a:p>
          <a:p>
            <a:endParaRPr lang="en-US" dirty="0"/>
          </a:p>
          <a:p>
            <a:r>
              <a:rPr lang="en-US" dirty="0"/>
              <a:t>“ finally, Supporting all layers is the Azure platform foundation we can see</a:t>
            </a:r>
          </a:p>
          <a:p>
            <a:endParaRPr lang="en-US" dirty="0"/>
          </a:p>
          <a:p>
            <a:r>
              <a:rPr lang="en-US" dirty="0"/>
              <a:t>    Security &amp; Identity with Azure Active Directory and RBAC.</a:t>
            </a:r>
          </a:p>
          <a:p>
            <a:endParaRPr lang="en-US" dirty="0"/>
          </a:p>
          <a:p>
            <a:r>
              <a:rPr lang="en-US" dirty="0"/>
              <a:t>    DevOps &amp; Automation using GitHub Actions, CI/CD pipelines, and Infrastructure as Code.</a:t>
            </a:r>
          </a:p>
          <a:p>
            <a:endParaRPr lang="en-US" dirty="0"/>
          </a:p>
          <a:p>
            <a:r>
              <a:rPr lang="en-US" dirty="0"/>
              <a:t>    Monitoring via Azure Monitor, Log Analytics, and Dynatrace for observability.</a:t>
            </a:r>
          </a:p>
          <a:p>
            <a:endParaRPr lang="en-US" dirty="0"/>
          </a:p>
          <a:p>
            <a:r>
              <a:rPr lang="en-US" dirty="0"/>
              <a:t>    Governance &amp; Compliance with tools like Purview, tagging, data lineage, and access policies.</a:t>
            </a:r>
          </a:p>
          <a:p>
            <a:endParaRPr lang="en-US" dirty="0"/>
          </a:p>
          <a:p>
            <a:r>
              <a:rPr lang="en-US" dirty="0"/>
              <a:t>This ensures the entire platform is secure, observable, and governed from end to end.”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“To sum up, this architecture provides a robust and scalable framework for enterprise data workloads — from ingestion to AI — </a:t>
            </a:r>
          </a:p>
          <a:p>
            <a:r>
              <a:rPr lang="en-US" dirty="0"/>
              <a:t>enabling data-driven decision-making, operational intelligence, and innovation through modern cloud-native components.”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CBC435-1E6A-54C6-142E-A4B8A3A374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706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B9771-85FD-798F-3615-A1283215F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AFA9BC8-79A2-1E52-C830-B58E0D5596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4101E55-26A0-1400-4C07-6C3493204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================</a:t>
            </a:r>
          </a:p>
          <a:p>
            <a:r>
              <a:rPr lang="en-US" dirty="0"/>
              <a:t>==slide 3==</a:t>
            </a:r>
          </a:p>
          <a:p>
            <a:r>
              <a:rPr lang="en-US" dirty="0"/>
              <a:t>================</a:t>
            </a:r>
          </a:p>
          <a:p>
            <a:endParaRPr lang="en-US" dirty="0"/>
          </a:p>
          <a:p>
            <a:r>
              <a:rPr lang="en-US" dirty="0"/>
              <a:t>Sources Layer</a:t>
            </a:r>
          </a:p>
          <a:p>
            <a:endParaRPr lang="en-US" dirty="0"/>
          </a:p>
          <a:p>
            <a:r>
              <a:rPr lang="en-US" dirty="0"/>
              <a:t>On the left, we start with the data sources.</a:t>
            </a:r>
          </a:p>
          <a:p>
            <a:r>
              <a:rPr lang="en-US" dirty="0"/>
              <a:t>We collect data from multiple origins, including:</a:t>
            </a:r>
          </a:p>
          <a:p>
            <a:endParaRPr lang="en-US" dirty="0"/>
          </a:p>
          <a:p>
            <a:r>
              <a:rPr lang="en-US" dirty="0"/>
              <a:t>    Streaming data from big data sources</a:t>
            </a:r>
          </a:p>
          <a:p>
            <a:endParaRPr lang="en-US" dirty="0"/>
          </a:p>
          <a:p>
            <a:r>
              <a:rPr lang="en-US" dirty="0"/>
              <a:t>    Semi-structured files such as CSV, logs, JSON, and XML</a:t>
            </a:r>
          </a:p>
          <a:p>
            <a:endParaRPr lang="en-US" dirty="0"/>
          </a:p>
          <a:p>
            <a:r>
              <a:rPr lang="en-US" dirty="0"/>
              <a:t>    Relational databases, providing structured transactional data</a:t>
            </a:r>
          </a:p>
          <a:p>
            <a:endParaRPr lang="en-US" dirty="0"/>
          </a:p>
          <a:p>
            <a:r>
              <a:rPr lang="en-US" dirty="0"/>
              <a:t>    And native Azure data services, like Azure Cosmos DB</a:t>
            </a:r>
          </a:p>
          <a:p>
            <a:endParaRPr lang="en-US" dirty="0"/>
          </a:p>
          <a:p>
            <a:r>
              <a:rPr lang="en-US" dirty="0"/>
              <a:t>This allows us to support both batch and real-time ingestion scenarios.</a:t>
            </a:r>
          </a:p>
          <a:p>
            <a:r>
              <a:rPr lang="en-US" dirty="0"/>
              <a:t>🟫 Bronze Layer – Raw Data</a:t>
            </a:r>
          </a:p>
          <a:p>
            <a:endParaRPr lang="en-US" dirty="0"/>
          </a:p>
          <a:p>
            <a:r>
              <a:rPr lang="en-US" dirty="0"/>
              <a:t>The first stop in our platform is the Bronze Layer, which resides in ADLS – Azure Data Lake Storage.</a:t>
            </a:r>
          </a:p>
          <a:p>
            <a:r>
              <a:rPr lang="en-US" dirty="0"/>
              <a:t>Here, we store the raw data exactly as received from the source systems, without transformation or filtering.</a:t>
            </a:r>
          </a:p>
          <a:p>
            <a:endParaRPr lang="en-US" dirty="0"/>
          </a:p>
          <a:p>
            <a:r>
              <a:rPr lang="en-US" dirty="0"/>
              <a:t>This layer ensures we keep an immutable copy of the original data for auditability and future reprocessing.</a:t>
            </a:r>
          </a:p>
          <a:p>
            <a:r>
              <a:rPr lang="en-US" dirty="0"/>
              <a:t>🪙 Silver Layer – Data Vault in Delta Lake</a:t>
            </a:r>
          </a:p>
          <a:p>
            <a:endParaRPr lang="en-US" dirty="0"/>
          </a:p>
          <a:p>
            <a:r>
              <a:rPr lang="en-US" dirty="0"/>
              <a:t>Next, we move to the Silver Layer, where the data is cleaned, integrated, and historized.</a:t>
            </a:r>
          </a:p>
          <a:p>
            <a:endParaRPr lang="en-US" dirty="0"/>
          </a:p>
          <a:p>
            <a:r>
              <a:rPr lang="en-US" dirty="0"/>
              <a:t>This layer follows a Data Vault modeling approach, and it's mounted over Delta Lake, which brings ACID transactions, schema evolution, and time travel capabilities to our </a:t>
            </a:r>
            <a:r>
              <a:rPr lang="en-US" dirty="0" err="1"/>
              <a:t>lakehouse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 acts as our trusted, governed layer where all business logic starts to take shape.</a:t>
            </a:r>
          </a:p>
          <a:p>
            <a:r>
              <a:rPr lang="en-US" dirty="0"/>
              <a:t>🟨 Gold Layer – Business Model</a:t>
            </a:r>
          </a:p>
          <a:p>
            <a:endParaRPr lang="en-US" dirty="0"/>
          </a:p>
          <a:p>
            <a:r>
              <a:rPr lang="en-US" dirty="0"/>
              <a:t>From there, we populate the Gold Layer, which is hosted in Azure Synapse Dedicated SQL Pools.</a:t>
            </a:r>
          </a:p>
          <a:p>
            <a:endParaRPr lang="en-US" dirty="0"/>
          </a:p>
          <a:p>
            <a:r>
              <a:rPr lang="en-US" dirty="0"/>
              <a:t>Here, we transform the Data Vault entities into Star Schemas, which are business-friendly, aggregated, and denormalized.</a:t>
            </a:r>
          </a:p>
          <a:p>
            <a:r>
              <a:rPr lang="en-US" dirty="0"/>
              <a:t>These are designed specifically for performance and analytics, and they power downstream reporting tools.</a:t>
            </a:r>
          </a:p>
          <a:p>
            <a:r>
              <a:rPr lang="en-US" dirty="0"/>
              <a:t>📊 Visualization &amp; Consumers</a:t>
            </a:r>
          </a:p>
          <a:p>
            <a:endParaRPr lang="en-US" dirty="0"/>
          </a:p>
          <a:p>
            <a:r>
              <a:rPr lang="en-US" dirty="0"/>
              <a:t>Finally, we have the consumer layer.</a:t>
            </a:r>
          </a:p>
          <a:p>
            <a:r>
              <a:rPr lang="en-US" dirty="0"/>
              <a:t>This is where different tools and users access the data for:</a:t>
            </a:r>
          </a:p>
          <a:p>
            <a:endParaRPr lang="en-US" dirty="0"/>
          </a:p>
          <a:p>
            <a:r>
              <a:rPr lang="en-US" dirty="0"/>
              <a:t>    Dashboards and reports (e.g., Power BI)</a:t>
            </a:r>
          </a:p>
          <a:p>
            <a:endParaRPr lang="en-US" dirty="0"/>
          </a:p>
          <a:p>
            <a:r>
              <a:rPr lang="en-US" dirty="0"/>
              <a:t>    Mobile and web applications</a:t>
            </a:r>
          </a:p>
          <a:p>
            <a:endParaRPr lang="en-US" dirty="0"/>
          </a:p>
          <a:p>
            <a:r>
              <a:rPr lang="en-US" dirty="0"/>
              <a:t>    Advanced analytics and AI models</a:t>
            </a:r>
          </a:p>
          <a:p>
            <a:endParaRPr lang="en-US" dirty="0"/>
          </a:p>
          <a:p>
            <a:r>
              <a:rPr lang="en-US" dirty="0"/>
              <a:t>    And external exports or APIs</a:t>
            </a:r>
          </a:p>
          <a:p>
            <a:endParaRPr lang="en-US" dirty="0"/>
          </a:p>
          <a:p>
            <a:r>
              <a:rPr lang="en-US" dirty="0"/>
              <a:t>This architecture allows multiple consumers to work on the same unified and trusted data platform.</a:t>
            </a:r>
          </a:p>
          <a:p>
            <a:r>
              <a:rPr lang="en-US" dirty="0"/>
              <a:t>✅ Summary</a:t>
            </a:r>
          </a:p>
          <a:p>
            <a:endParaRPr lang="en-US" dirty="0"/>
          </a:p>
          <a:p>
            <a:r>
              <a:rPr lang="en-US" dirty="0"/>
              <a:t>    This layered approach ensures that we maintain data integrity, traceability, and scalability—from raw ingestion to business-ready insights.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430936-A39E-80E5-74F6-9FF13FDE3B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537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9C0DE-7A0F-5740-23BB-F7829D73A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3A14B97-C8ED-E6A4-5EEB-98E3096190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73C3CCC-3C8B-131C-B7C0-B38ECB34D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“This slide presents the operational and governance pillars that support our EDW architecture, enabling efficiency, control, and scalability across the data lifecycle. </a:t>
            </a:r>
          </a:p>
          <a:p>
            <a:r>
              <a:rPr lang="en-US" dirty="0"/>
              <a:t>These enablers are key for sustaining enterprise-grade </a:t>
            </a:r>
            <a:r>
              <a:rPr lang="en-US" dirty="0" err="1"/>
              <a:t>DataOps</a:t>
            </a:r>
            <a:r>
              <a:rPr lang="en-US" dirty="0"/>
              <a:t> practices.”</a:t>
            </a:r>
          </a:p>
          <a:p>
            <a:endParaRPr lang="en-US" dirty="0"/>
          </a:p>
          <a:p>
            <a:r>
              <a:rPr lang="en-US" dirty="0"/>
              <a:t>🔹 [CI/CD – Automation &amp; DevOps]</a:t>
            </a:r>
          </a:p>
          <a:p>
            <a:endParaRPr lang="en-US" dirty="0"/>
          </a:p>
          <a:p>
            <a:r>
              <a:rPr lang="en-US" dirty="0"/>
              <a:t>“We start with CI/CD practices to ensure repeatable and automated deployments:</a:t>
            </a:r>
          </a:p>
          <a:p>
            <a:endParaRPr lang="en-US" dirty="0"/>
          </a:p>
          <a:p>
            <a:r>
              <a:rPr lang="en-US" dirty="0"/>
              <a:t>    We leverage GitHub Actions and GitHub Runners to orchestrate build and release pipelines.</a:t>
            </a:r>
          </a:p>
          <a:p>
            <a:endParaRPr lang="en-US" dirty="0"/>
          </a:p>
          <a:p>
            <a:r>
              <a:rPr lang="en-US" dirty="0"/>
              <a:t>    Jira is used for backlog and sprint tracking, and Confluence supports project documentation and knowledge sharing.</a:t>
            </a:r>
          </a:p>
          <a:p>
            <a:endParaRPr lang="en-US" dirty="0"/>
          </a:p>
          <a:p>
            <a:r>
              <a:rPr lang="en-US" dirty="0"/>
              <a:t>    CI/CD pipelines are responsible for deploying data pipelines, machine learning models, and Power BI content automatically, ensuring consistency across environments.”</a:t>
            </a:r>
          </a:p>
          <a:p>
            <a:endParaRPr lang="en-US" dirty="0"/>
          </a:p>
          <a:p>
            <a:r>
              <a:rPr lang="en-US" dirty="0"/>
              <a:t>🔹 [Observability – Monitoring &amp; Telemetry]</a:t>
            </a:r>
          </a:p>
          <a:p>
            <a:endParaRPr lang="en-US" dirty="0"/>
          </a:p>
          <a:p>
            <a:r>
              <a:rPr lang="en-US" dirty="0"/>
              <a:t>“On the observability front:</a:t>
            </a:r>
          </a:p>
          <a:p>
            <a:endParaRPr lang="en-US" dirty="0"/>
          </a:p>
          <a:p>
            <a:r>
              <a:rPr lang="en-US" dirty="0"/>
              <a:t>    We use Azure Monitor, Dynatrace, and Log Analytics for centralized telemetry.</a:t>
            </a:r>
          </a:p>
          <a:p>
            <a:endParaRPr lang="en-US" dirty="0"/>
          </a:p>
          <a:p>
            <a:r>
              <a:rPr lang="en-US" dirty="0"/>
              <a:t>    This setup enables unified logs, health metrics, and alerts across all data services — providing full transparency and proactive incident management.”</a:t>
            </a:r>
          </a:p>
          <a:p>
            <a:endParaRPr lang="en-US" dirty="0"/>
          </a:p>
          <a:p>
            <a:r>
              <a:rPr lang="en-US" dirty="0"/>
              <a:t>🔹 [Governance &amp; Security – Control &amp; Compliance]</a:t>
            </a:r>
          </a:p>
          <a:p>
            <a:endParaRPr lang="en-US" dirty="0"/>
          </a:p>
          <a:p>
            <a:r>
              <a:rPr lang="en-US" dirty="0"/>
              <a:t>“For data governance and security:</a:t>
            </a:r>
          </a:p>
          <a:p>
            <a:endParaRPr lang="en-US" dirty="0"/>
          </a:p>
          <a:p>
            <a:r>
              <a:rPr lang="en-US" dirty="0"/>
              <a:t>    We integrate IDMC (Informatica) for enterprise data management.</a:t>
            </a:r>
          </a:p>
          <a:p>
            <a:endParaRPr lang="en-US" dirty="0"/>
          </a:p>
          <a:p>
            <a:r>
              <a:rPr lang="en-US" dirty="0"/>
              <a:t>    Azure Purview ensures data cataloging and lineage tracking.</a:t>
            </a:r>
          </a:p>
          <a:p>
            <a:endParaRPr lang="en-US" dirty="0"/>
          </a:p>
          <a:p>
            <a:r>
              <a:rPr lang="en-US" dirty="0"/>
              <a:t>    Azure Key Vault provides secure secrets and credentials management.</a:t>
            </a:r>
          </a:p>
          <a:p>
            <a:endParaRPr lang="en-US" dirty="0"/>
          </a:p>
          <a:p>
            <a:r>
              <a:rPr lang="en-US" dirty="0"/>
              <a:t>    Together, these tools deliver robust access control, traceability, and compliance with data regulations.”</a:t>
            </a:r>
          </a:p>
          <a:p>
            <a:endParaRPr lang="en-US" dirty="0"/>
          </a:p>
          <a:p>
            <a:r>
              <a:rPr lang="en-US" dirty="0"/>
              <a:t>🔹 [Reusable Artifacts – Accelerating Delivery]</a:t>
            </a:r>
          </a:p>
          <a:p>
            <a:endParaRPr lang="en-US" dirty="0"/>
          </a:p>
          <a:p>
            <a:r>
              <a:rPr lang="en-US" dirty="0"/>
              <a:t>“To increase delivery speed and reduce maintenance:</a:t>
            </a:r>
          </a:p>
          <a:p>
            <a:endParaRPr lang="en-US" dirty="0"/>
          </a:p>
          <a:p>
            <a:r>
              <a:rPr lang="en-US" dirty="0"/>
              <a:t>    We adopt a modular approach using reusable artifacts like pipelines, notebooks, datasets, ML models, SQL scripts, and linked services.</a:t>
            </a:r>
          </a:p>
          <a:p>
            <a:endParaRPr lang="en-US" dirty="0"/>
          </a:p>
          <a:p>
            <a:r>
              <a:rPr lang="en-US" dirty="0"/>
              <a:t>    These are treated as composable building blocks, promoting standardization and reuse across teams.”</a:t>
            </a:r>
          </a:p>
          <a:p>
            <a:endParaRPr lang="en-US" dirty="0"/>
          </a:p>
          <a:p>
            <a:r>
              <a:rPr lang="en-US" dirty="0"/>
              <a:t>🔹 [Cost Optimization – Elasticity &amp; Governance]</a:t>
            </a:r>
          </a:p>
          <a:p>
            <a:endParaRPr lang="en-US" dirty="0"/>
          </a:p>
          <a:p>
            <a:r>
              <a:rPr lang="en-US" dirty="0"/>
              <a:t>“Finally, for cost efficiency:</a:t>
            </a:r>
          </a:p>
          <a:p>
            <a:endParaRPr lang="en-US" dirty="0"/>
          </a:p>
          <a:p>
            <a:r>
              <a:rPr lang="en-US" dirty="0"/>
              <a:t>    We implement auto-pause SQL pools, ADLS tiering policies, and Power BI lightweight versions for self-service analytics.</a:t>
            </a:r>
          </a:p>
          <a:p>
            <a:endParaRPr lang="en-US" dirty="0"/>
          </a:p>
          <a:p>
            <a:r>
              <a:rPr lang="en-US" dirty="0"/>
              <a:t>    These measures ensure optimal resource utilization, elasticity, and proactive cost control without compromising performance.”</a:t>
            </a:r>
          </a:p>
          <a:p>
            <a:endParaRPr lang="en-US" dirty="0"/>
          </a:p>
          <a:p>
            <a:r>
              <a:rPr lang="en-US" dirty="0"/>
              <a:t>🔹 [Closing – Benefits]</a:t>
            </a:r>
          </a:p>
          <a:p>
            <a:endParaRPr lang="en-US" dirty="0"/>
          </a:p>
          <a:p>
            <a:r>
              <a:rPr lang="en-US" dirty="0"/>
              <a:t>“Altogether, these six pillars of </a:t>
            </a:r>
            <a:r>
              <a:rPr lang="en-US" dirty="0" err="1"/>
              <a:t>DataOps</a:t>
            </a:r>
            <a:r>
              <a:rPr lang="en-US" dirty="0"/>
              <a:t>—automation, observability, governance, reuse, and cost control—enable us to scale our data platform reliably, securely,</a:t>
            </a:r>
          </a:p>
          <a:p>
            <a:r>
              <a:rPr lang="en-US" dirty="0"/>
              <a:t> and efficiently, while meeting the evolving needs of business and compliance.”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C4E4D3-EEEF-762C-2225-70188FA43B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869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2882F-F85A-4CF3-8452-FA9A53C14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132EF35-43BA-5BE0-FF32-7DEDE24034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3B5A6E1-10C2-E6A9-69A9-F0EFC92531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================</a:t>
            </a:r>
          </a:p>
          <a:p>
            <a:r>
              <a:rPr lang="en-US" dirty="0"/>
              <a:t>==slide 5==</a:t>
            </a:r>
          </a:p>
          <a:p>
            <a:r>
              <a:rPr lang="en-US" dirty="0"/>
              <a:t>================</a:t>
            </a:r>
          </a:p>
          <a:p>
            <a:endParaRPr lang="en-US" dirty="0"/>
          </a:p>
          <a:p>
            <a:r>
              <a:rPr lang="en-US" dirty="0"/>
              <a:t>Let me walk you through the end-to-end architecture we've implemented for our Sales Dashboard, covering everything from data collection to business insights.</a:t>
            </a:r>
          </a:p>
          <a:p>
            <a:r>
              <a:rPr lang="en-US" dirty="0"/>
              <a:t>🟦 1. Collection</a:t>
            </a:r>
          </a:p>
          <a:p>
            <a:endParaRPr lang="en-US" dirty="0"/>
          </a:p>
          <a:p>
            <a:r>
              <a:rPr lang="en-US" dirty="0"/>
              <a:t>We begin with data collection from various touchpoints:</a:t>
            </a:r>
          </a:p>
          <a:p>
            <a:endParaRPr lang="en-US" dirty="0"/>
          </a:p>
          <a:p>
            <a:r>
              <a:rPr lang="en-US" dirty="0"/>
              <a:t>    Web and mobile applications</a:t>
            </a:r>
          </a:p>
          <a:p>
            <a:endParaRPr lang="en-US" dirty="0"/>
          </a:p>
          <a:p>
            <a:r>
              <a:rPr lang="en-US" dirty="0"/>
              <a:t>    APIs</a:t>
            </a:r>
          </a:p>
          <a:p>
            <a:endParaRPr lang="en-US" dirty="0"/>
          </a:p>
          <a:p>
            <a:r>
              <a:rPr lang="en-US" dirty="0"/>
              <a:t>    CRM systems</a:t>
            </a:r>
          </a:p>
          <a:p>
            <a:endParaRPr lang="en-US" dirty="0"/>
          </a:p>
          <a:p>
            <a:r>
              <a:rPr lang="en-US" dirty="0"/>
              <a:t>    Phone or agent-based channels</a:t>
            </a:r>
          </a:p>
          <a:p>
            <a:endParaRPr lang="en-US" dirty="0"/>
          </a:p>
          <a:p>
            <a:r>
              <a:rPr lang="en-US" dirty="0"/>
              <a:t>Every day, any data created or updated the day before is extracted at midnight (00:00). This ensures we're always working with the most recent data snapshot.</a:t>
            </a:r>
          </a:p>
          <a:p>
            <a:r>
              <a:rPr lang="en-US" dirty="0"/>
              <a:t>🟦 2. Ingestion</a:t>
            </a:r>
          </a:p>
          <a:p>
            <a:endParaRPr lang="en-US" dirty="0"/>
          </a:p>
          <a:p>
            <a:r>
              <a:rPr lang="en-US" dirty="0"/>
              <a:t>Next, the extracted data is ingested into Azure Data Lake Storage (ADLS).</a:t>
            </a:r>
          </a:p>
          <a:p>
            <a:r>
              <a:rPr lang="en-US" dirty="0"/>
              <a:t>This includes CSV files with relational structure.</a:t>
            </a:r>
          </a:p>
          <a:p>
            <a:r>
              <a:rPr lang="en-US" dirty="0"/>
              <a:t>We use </a:t>
            </a:r>
            <a:r>
              <a:rPr lang="en-US" dirty="0" err="1"/>
              <a:t>AzCopy</a:t>
            </a:r>
            <a:r>
              <a:rPr lang="en-US" dirty="0"/>
              <a:t> to detect new files and trigger ingestion automatically, keeping the pipeline event-driven and scalable.</a:t>
            </a:r>
          </a:p>
          <a:p>
            <a:r>
              <a:rPr lang="en-US" dirty="0"/>
              <a:t>🟦 3. Transformation</a:t>
            </a:r>
          </a:p>
          <a:p>
            <a:endParaRPr lang="en-US" dirty="0"/>
          </a:p>
          <a:p>
            <a:r>
              <a:rPr lang="en-US" dirty="0"/>
              <a:t>Once in the data lake, we begin the transformation process:</a:t>
            </a:r>
          </a:p>
          <a:p>
            <a:endParaRPr lang="en-US" dirty="0"/>
          </a:p>
          <a:p>
            <a:r>
              <a:rPr lang="en-US" dirty="0"/>
              <a:t>    Data is converted to Parquet format for efficient storage and query performance.</a:t>
            </a:r>
          </a:p>
          <a:p>
            <a:endParaRPr lang="en-US" dirty="0"/>
          </a:p>
          <a:p>
            <a:r>
              <a:rPr lang="en-US" dirty="0"/>
              <a:t>    We use Spark Pools within Azure Synapse to process and transform the data in a distributed, scalable way.</a:t>
            </a:r>
          </a:p>
          <a:p>
            <a:endParaRPr lang="en-US" dirty="0"/>
          </a:p>
          <a:p>
            <a:r>
              <a:rPr lang="en-US" dirty="0"/>
              <a:t>    This data can also be exposed as external tables via Synapse pipelines, creating a bridge between data lake and Synapse SQL.</a:t>
            </a:r>
          </a:p>
          <a:p>
            <a:endParaRPr lang="en-US" dirty="0"/>
          </a:p>
          <a:p>
            <a:r>
              <a:rPr lang="en-US" dirty="0"/>
              <a:t>This stage ensures the data is cleaned, structured, and analytics-ready.</a:t>
            </a:r>
          </a:p>
          <a:p>
            <a:r>
              <a:rPr lang="en-US" dirty="0"/>
              <a:t>🟦 4. DW Storage (Data Warehouse)</a:t>
            </a:r>
          </a:p>
          <a:p>
            <a:endParaRPr lang="en-US" dirty="0"/>
          </a:p>
          <a:p>
            <a:r>
              <a:rPr lang="en-US" dirty="0"/>
              <a:t>Transformed data is then loaded into Synapse Analytics (Dedicated SQL Pool).</a:t>
            </a:r>
          </a:p>
          <a:p>
            <a:r>
              <a:rPr lang="en-US" dirty="0"/>
              <a:t>Here, we:</a:t>
            </a:r>
          </a:p>
          <a:p>
            <a:endParaRPr lang="en-US" dirty="0"/>
          </a:p>
          <a:p>
            <a:r>
              <a:rPr lang="en-US" dirty="0"/>
              <a:t>    Clean and historize the data</a:t>
            </a:r>
          </a:p>
          <a:p>
            <a:endParaRPr lang="en-US" dirty="0"/>
          </a:p>
          <a:p>
            <a:r>
              <a:rPr lang="en-US" dirty="0"/>
              <a:t>    Model it into star schemas, which are ideal for analytical queries and BI consumption</a:t>
            </a:r>
          </a:p>
          <a:p>
            <a:endParaRPr lang="en-US" dirty="0"/>
          </a:p>
          <a:p>
            <a:r>
              <a:rPr lang="en-US" dirty="0"/>
              <a:t>At this point, the data is fully business-ready.</a:t>
            </a:r>
          </a:p>
          <a:p>
            <a:r>
              <a:rPr lang="en-US" dirty="0"/>
              <a:t>🟦 5. Consumption</a:t>
            </a:r>
          </a:p>
          <a:p>
            <a:endParaRPr lang="en-US" dirty="0"/>
          </a:p>
          <a:p>
            <a:r>
              <a:rPr lang="en-US" dirty="0"/>
              <a:t>Finally, the data is consumed via Power BI dashboards.</a:t>
            </a:r>
          </a:p>
          <a:p>
            <a:r>
              <a:rPr lang="en-US" dirty="0"/>
              <a:t>Thanks to the well-modeled star schema, business users can explore the data with high performance and clear dimensional understanding, enabling data-driven decision-making.</a:t>
            </a:r>
          </a:p>
          <a:p>
            <a:r>
              <a:rPr lang="en-US" dirty="0"/>
              <a:t>✅ Summary</a:t>
            </a:r>
          </a:p>
          <a:p>
            <a:endParaRPr lang="en-US" dirty="0"/>
          </a:p>
          <a:p>
            <a:r>
              <a:rPr lang="en-US" dirty="0"/>
              <a:t>    This pipeline provides a robust, automated, and scalable architecture to transform raw CRM data into valuable sales insights, visualized in Power BI — with full traceability,</a:t>
            </a:r>
          </a:p>
          <a:p>
            <a:r>
              <a:rPr lang="en-US" dirty="0"/>
              <a:t>	governance, </a:t>
            </a:r>
          </a:p>
          <a:p>
            <a:r>
              <a:rPr lang="en-US" dirty="0"/>
              <a:t>	and performance at every step.</a:t>
            </a:r>
          </a:p>
          <a:p>
            <a:r>
              <a:rPr lang="en-US" dirty="0"/>
              <a:t>================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569D45-517A-8538-4957-0862BFBB4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971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4EBFB-853C-929B-6690-26DD0387B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6A1FC38-9856-0C04-B559-2514150970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FD06CD5-4627-BDD0-4938-BDDDF2015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================</a:t>
            </a:r>
          </a:p>
          <a:p>
            <a:r>
              <a:rPr lang="en-US" dirty="0"/>
              <a:t>==slide 6==</a:t>
            </a:r>
          </a:p>
          <a:p>
            <a:r>
              <a:rPr lang="en-US" dirty="0"/>
              <a:t>================</a:t>
            </a:r>
          </a:p>
          <a:p>
            <a:endParaRPr lang="en-US" dirty="0"/>
          </a:p>
          <a:p>
            <a:r>
              <a:rPr lang="en-US" dirty="0"/>
              <a:t>Let’s now take a look at the Sales Policy Data Model that supports our end-to-end dashboard.</a:t>
            </a:r>
          </a:p>
          <a:p>
            <a:r>
              <a:rPr lang="en-US" dirty="0"/>
              <a:t>This is a classic star schema designed to optimize performance and usability for reporting and analysis in Power BI.</a:t>
            </a:r>
          </a:p>
          <a:p>
            <a:r>
              <a:rPr lang="en-US" dirty="0"/>
              <a:t>🟦 1. Fact Table – </a:t>
            </a:r>
            <a:r>
              <a:rPr lang="en-US" dirty="0" err="1"/>
              <a:t>fct_policy</a:t>
            </a:r>
            <a:endParaRPr lang="en-US" dirty="0"/>
          </a:p>
          <a:p>
            <a:endParaRPr lang="en-US" dirty="0"/>
          </a:p>
          <a:p>
            <a:r>
              <a:rPr lang="en-US" dirty="0"/>
              <a:t>At the center of the model is our fact table: </a:t>
            </a:r>
            <a:r>
              <a:rPr lang="en-US" dirty="0" err="1"/>
              <a:t>fct_policy</a:t>
            </a:r>
            <a:r>
              <a:rPr lang="en-US" dirty="0"/>
              <a:t>.</a:t>
            </a:r>
          </a:p>
          <a:p>
            <a:r>
              <a:rPr lang="en-US" dirty="0"/>
              <a:t>Each row represents a sales policy, uniquely identified by </a:t>
            </a:r>
            <a:r>
              <a:rPr lang="en-US" dirty="0" err="1"/>
              <a:t>policy_id</a:t>
            </a:r>
            <a:r>
              <a:rPr lang="en-US" dirty="0"/>
              <a:t>.</a:t>
            </a:r>
          </a:p>
          <a:p>
            <a:r>
              <a:rPr lang="en-US" dirty="0"/>
              <a:t>It includes foreign keys to several dimensions, capturing:</a:t>
            </a:r>
          </a:p>
          <a:p>
            <a:endParaRPr lang="en-US" dirty="0"/>
          </a:p>
          <a:p>
            <a:r>
              <a:rPr lang="en-US" dirty="0"/>
              <a:t>    The customer who owns the policy (</a:t>
            </a:r>
            <a:r>
              <a:rPr lang="en-US" dirty="0" err="1"/>
              <a:t>customer_id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The status of the policy (</a:t>
            </a:r>
            <a:r>
              <a:rPr lang="en-US" dirty="0" err="1"/>
              <a:t>status_id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The type of the policy (</a:t>
            </a:r>
            <a:r>
              <a:rPr lang="en-US" dirty="0" err="1"/>
              <a:t>type_id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The creation and expiration dates (</a:t>
            </a:r>
            <a:r>
              <a:rPr lang="en-US" dirty="0" err="1"/>
              <a:t>time_creation_id</a:t>
            </a:r>
            <a:r>
              <a:rPr lang="en-US" dirty="0"/>
              <a:t>, </a:t>
            </a:r>
            <a:r>
              <a:rPr lang="en-US" dirty="0" err="1"/>
              <a:t>time_valid_until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The channel through which the policy was sold (</a:t>
            </a:r>
            <a:r>
              <a:rPr lang="en-US" dirty="0" err="1"/>
              <a:t>channel_id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    And the geographical location (</a:t>
            </a:r>
            <a:r>
              <a:rPr lang="en-US" dirty="0" err="1"/>
              <a:t>geography_id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This table provides the quantitative and transactional core of our model.</a:t>
            </a:r>
          </a:p>
          <a:p>
            <a:r>
              <a:rPr lang="en-US" dirty="0"/>
              <a:t>🟩 2. Dimension – </a:t>
            </a:r>
            <a:r>
              <a:rPr lang="en-US" dirty="0" err="1"/>
              <a:t>dim_customer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dimension describes each customer:</a:t>
            </a:r>
          </a:p>
          <a:p>
            <a:endParaRPr lang="en-US" dirty="0"/>
          </a:p>
          <a:p>
            <a:r>
              <a:rPr lang="en-US" dirty="0"/>
              <a:t>    Name, address, type, date of birth, and contact details (phone, email)</a:t>
            </a:r>
          </a:p>
          <a:p>
            <a:endParaRPr lang="en-US" dirty="0"/>
          </a:p>
          <a:p>
            <a:r>
              <a:rPr lang="en-US" dirty="0"/>
              <a:t>    As well as demographic or segmentation fields like profession and tax ID</a:t>
            </a:r>
          </a:p>
          <a:p>
            <a:endParaRPr lang="en-US" dirty="0"/>
          </a:p>
          <a:p>
            <a:r>
              <a:rPr lang="en-US" dirty="0"/>
              <a:t>This enables slicing the data by customer profile.</a:t>
            </a:r>
          </a:p>
          <a:p>
            <a:r>
              <a:rPr lang="en-US" dirty="0"/>
              <a:t>🟪 3. Dimension – </a:t>
            </a:r>
            <a:r>
              <a:rPr lang="en-US" dirty="0" err="1"/>
              <a:t>dim_status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small dimension classifies each policy by its current status – such as active, cancelled, or expired.</a:t>
            </a:r>
          </a:p>
          <a:p>
            <a:r>
              <a:rPr lang="en-US" dirty="0"/>
              <a:t>It includes a code and description for better filtering and aggregation.</a:t>
            </a:r>
          </a:p>
          <a:p>
            <a:r>
              <a:rPr lang="en-US" dirty="0"/>
              <a:t>🟩 4. Dimension – </a:t>
            </a:r>
            <a:r>
              <a:rPr lang="en-US" dirty="0" err="1"/>
              <a:t>dim_type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describes the type of policy — for example: auto, home, or health insurance — again including a code and description.</a:t>
            </a:r>
          </a:p>
          <a:p>
            <a:r>
              <a:rPr lang="en-US" dirty="0"/>
              <a:t>🟦 5. Dimension – </a:t>
            </a:r>
            <a:r>
              <a:rPr lang="en-US" dirty="0" err="1"/>
              <a:t>dim_channel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channel dimension indicates how the policy was acquired:</a:t>
            </a:r>
          </a:p>
          <a:p>
            <a:endParaRPr lang="en-US" dirty="0"/>
          </a:p>
          <a:p>
            <a:r>
              <a:rPr lang="en-US" dirty="0"/>
              <a:t>    Web, phone, in-person agent, etc.</a:t>
            </a:r>
          </a:p>
          <a:p>
            <a:endParaRPr lang="en-US" dirty="0"/>
          </a:p>
          <a:p>
            <a:r>
              <a:rPr lang="en-US" dirty="0"/>
              <a:t>    Each with a code and textual description.</a:t>
            </a:r>
          </a:p>
          <a:p>
            <a:endParaRPr lang="en-US" dirty="0"/>
          </a:p>
          <a:p>
            <a:r>
              <a:rPr lang="en-US" dirty="0"/>
              <a:t>🟨 6. Dimension – </a:t>
            </a:r>
            <a:r>
              <a:rPr lang="en-US" dirty="0" err="1"/>
              <a:t>dim_time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standard time dimension is used twice in the fact table — once for policy creation, and once for valid until.</a:t>
            </a:r>
          </a:p>
          <a:p>
            <a:r>
              <a:rPr lang="en-US" dirty="0"/>
              <a:t>It supports analysis by day, month, quarter, and year.</a:t>
            </a:r>
          </a:p>
          <a:p>
            <a:r>
              <a:rPr lang="en-US" dirty="0"/>
              <a:t>🟨 7. Dimension – </a:t>
            </a:r>
            <a:r>
              <a:rPr lang="en-US" dirty="0" err="1"/>
              <a:t>dim_geography</a:t>
            </a:r>
            <a:endParaRPr lang="en-US" dirty="0"/>
          </a:p>
          <a:p>
            <a:endParaRPr lang="en-US" dirty="0"/>
          </a:p>
          <a:p>
            <a:r>
              <a:rPr lang="en-US" dirty="0"/>
              <a:t>Finally, we have the geography dimension, which breaks down location into:</a:t>
            </a:r>
          </a:p>
          <a:p>
            <a:endParaRPr lang="en-US" dirty="0"/>
          </a:p>
          <a:p>
            <a:r>
              <a:rPr lang="en-US" dirty="0"/>
              <a:t>    City, ZIP code, province, region, and country</a:t>
            </a:r>
          </a:p>
          <a:p>
            <a:endParaRPr lang="en-US" dirty="0"/>
          </a:p>
          <a:p>
            <a:r>
              <a:rPr lang="en-US" dirty="0"/>
              <a:t>This supports geo-based segmentation and regional reporting.</a:t>
            </a:r>
          </a:p>
          <a:p>
            <a:r>
              <a:rPr lang="en-US" dirty="0"/>
              <a:t>✅ Summary</a:t>
            </a:r>
          </a:p>
          <a:p>
            <a:endParaRPr lang="en-US" dirty="0"/>
          </a:p>
          <a:p>
            <a:r>
              <a:rPr lang="en-US" dirty="0"/>
              <a:t>    This star schema is optimized for business-friendly exploration, fast querying, and clear relationships between policies and their attributes.</a:t>
            </a:r>
          </a:p>
          <a:p>
            <a:r>
              <a:rPr lang="en-US" dirty="0"/>
              <a:t>    It’s the foundation of the Power BI sales dashboard, supporting insights like policy volume by customer type, sales trends over time, or revenue by geography and channel.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D50686-3929-4C26-06E9-FED2F5A5B6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2709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1B311-3FFE-407D-BB3B-00B4314DA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1754B9E-D87A-4D18-A0F6-372108936A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EC27029-2EDC-7457-5EE8-EF4AC5C56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================</a:t>
            </a:r>
          </a:p>
          <a:p>
            <a:r>
              <a:rPr lang="es-ES" dirty="0"/>
              <a:t>==</a:t>
            </a:r>
            <a:r>
              <a:rPr lang="es-ES" dirty="0" err="1"/>
              <a:t>slide</a:t>
            </a:r>
            <a:r>
              <a:rPr lang="es-ES" dirty="0"/>
              <a:t> 7==</a:t>
            </a:r>
          </a:p>
          <a:p>
            <a:r>
              <a:rPr lang="es-ES" dirty="0"/>
              <a:t>================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10EF70-1367-9FF8-FEE7-E3D82C088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280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1CCF4-9DE9-41CF-C387-D77110083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44CCA3-7CCE-E535-4620-80E588E0A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D385DE-F37F-E706-D1C2-5871A1AA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2DB29-26BD-AAE3-92D5-47488C37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EB939E-309A-4390-C13F-D208D743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792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2DA0A-5E79-1F92-F743-FF045179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AD9DDE-B137-A85E-16B3-98A3FA2DF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15BA01-81D4-A310-0BE9-FEC242CD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D4C23C-428A-0D37-9BB9-5E5D0A44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1B003D-A7E3-4350-F9E7-76A3C7DC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2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F6D197-D6E1-0A7F-311B-61ED56978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340E9B-F706-2BF0-61E4-F8AD2A330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23502-282A-05DB-82E4-E5FF8945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9628C9-E69C-0F66-8E9F-7BFDBF51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3220F5-D7CB-CAF9-A8ED-2B602C45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826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269D9-63A4-27C0-5B16-CA6EA2C0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66EDAC-D891-B7C6-4591-EA088B944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EC1228-A9F1-9314-AAD3-C8D5F50B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1DCD34-4618-42EA-8BD5-CC274BF3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B7DEA9-A128-CF95-5448-598C3A08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24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7098D-63BA-FC37-8202-1FB30E17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D2CB3A-55B8-83D6-28E4-5A8A4D8AB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34F817-139A-C69B-7A82-503AB4CD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309925-E28D-34EF-8404-0380F313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CDD961-A03D-D3C8-DE1E-D0D34BFE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26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951A8-C984-8BBD-5CBE-23E55E1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CA4B2B-6FE8-F76D-9ABE-B2D116869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B32B9D-6128-57F2-84B1-BA5DF3B58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2CDBC4-932E-DEC6-1531-DA93153A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23E59C-D762-AC7C-2511-E6F9B644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4F2B52-9574-5DE3-4CAB-A359046C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75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05CD7-3545-F203-02EB-F8EDB561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A54449-7849-DCEC-8CD1-C9A93877D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50A473-E765-DD48-41E3-3095F3C45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4E3CA2-1C4A-A6A7-5763-2F954642F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B276B9-BC26-57EB-FFAF-51E697C24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44E85E-2D29-B845-AA87-7CAB88C6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D7F4C8-D2AC-4001-9D07-6BC13F47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6C77538-8C5F-030E-4624-64A8B5B2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978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8680C-A4B9-7684-F30F-5D2952D6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4A8AE01-C6DA-5443-4ED8-65181B13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FD9ACA-9CB5-5451-53BD-F915DF77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E14462-DE07-B827-795C-151B1EB0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66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BFD436-5097-2DAC-8A0B-B5227488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1CBD8F-2F13-216B-4539-03B91AD9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B2707E-3424-B670-1DDC-34E29AEE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54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5C0AD-7EB0-4716-1DC2-55A35CFB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0E91B7-FE0D-B905-F7D2-56F854495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4B1F6C-8E3D-2659-1D16-FDE2850C9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2D8769-22B3-C419-76AE-8E0C2491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9A0ED1-284F-7AE5-BD4E-D7044784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A81AAD-9059-E0C2-3581-335A25AA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600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50351-DA95-078C-64CF-69B5D62E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A2C3D8C-69E6-BFCB-31F9-40BAFA1A1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FE2722-1131-6713-8A17-F0D5AD06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865698-4C90-7366-1FD7-F96AEE8A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5FD689-DB4C-F395-D3ED-7305E4A4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26DE76-F4AA-A2C9-392A-740F6DF5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788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8101E0-C91B-0EDD-DF20-57371EE8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C49F78-88EE-4BCA-01CD-A89ADE8CB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852BB2-D28C-3AED-1EF0-CA8113BCC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7C870E-C982-4C2B-923F-19C955A8CC80}" type="datetimeFigureOut">
              <a:rPr lang="es-ES" smtClean="0"/>
              <a:t>16/06/2025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DE2973-FC38-AFB8-5F01-ECFE28895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8E4F8E-5BE1-EFF2-D943-05052597A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19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n 4" descr="Un letrero azul con letras blancas&#10;&#10;El contenido generado por IA puede ser incorrecto.">
            <a:extLst>
              <a:ext uri="{FF2B5EF4-FFF2-40B4-BE49-F238E27FC236}">
                <a16:creationId xmlns:a16="http://schemas.microsoft.com/office/drawing/2014/main" id="{EE40816E-E393-D42E-CDEA-672836057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" r="4210" b="-1"/>
          <a:stretch>
            <a:fillRect/>
          </a:stretch>
        </p:blipFill>
        <p:spPr>
          <a:xfrm>
            <a:off x="2644776" y="10"/>
            <a:ext cx="9547224" cy="6857990"/>
          </a:xfrm>
          <a:custGeom>
            <a:avLst/>
            <a:gdLst/>
            <a:ahLst/>
            <a:cxnLst/>
            <a:rect l="l" t="t" r="r" b="b"/>
            <a:pathLst>
              <a:path w="9547224" h="6858000">
                <a:moveTo>
                  <a:pt x="1623023" y="0"/>
                </a:moveTo>
                <a:lnTo>
                  <a:pt x="2716256" y="0"/>
                </a:lnTo>
                <a:lnTo>
                  <a:pt x="3032455" y="0"/>
                </a:lnTo>
                <a:lnTo>
                  <a:pt x="3496422" y="0"/>
                </a:lnTo>
                <a:lnTo>
                  <a:pt x="5205951" y="0"/>
                </a:lnTo>
                <a:lnTo>
                  <a:pt x="9547224" y="0"/>
                </a:lnTo>
                <a:lnTo>
                  <a:pt x="9547224" y="685800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3032455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1F9B6B4-B0C4-45C6-A086-901C960D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2756893" cy="6858000"/>
          </a:xfrm>
          <a:custGeom>
            <a:avLst/>
            <a:gdLst>
              <a:gd name="connsiteX0" fmla="*/ 1133870 w 2756893"/>
              <a:gd name="connsiteY0" fmla="*/ 0 h 6858000"/>
              <a:gd name="connsiteX1" fmla="*/ 898082 w 2756893"/>
              <a:gd name="connsiteY1" fmla="*/ 0 h 6858000"/>
              <a:gd name="connsiteX2" fmla="*/ 920668 w 2756893"/>
              <a:gd name="connsiteY2" fmla="*/ 14997 h 6858000"/>
              <a:gd name="connsiteX3" fmla="*/ 2554961 w 2756893"/>
              <a:gd name="connsiteY3" fmla="*/ 3621656 h 6858000"/>
              <a:gd name="connsiteX4" fmla="*/ 641513 w 2756893"/>
              <a:gd name="connsiteY4" fmla="*/ 6374814 h 6858000"/>
              <a:gd name="connsiteX5" fmla="*/ 114086 w 2756893"/>
              <a:gd name="connsiteY5" fmla="*/ 6780599 h 6858000"/>
              <a:gd name="connsiteX6" fmla="*/ 0 w 2756893"/>
              <a:gd name="connsiteY6" fmla="*/ 6858000 h 6858000"/>
              <a:gd name="connsiteX7" fmla="*/ 40637 w 2756893"/>
              <a:gd name="connsiteY7" fmla="*/ 6858000 h 6858000"/>
              <a:gd name="connsiteX8" fmla="*/ 254139 w 2756893"/>
              <a:gd name="connsiteY8" fmla="*/ 6858000 h 6858000"/>
              <a:gd name="connsiteX9" fmla="*/ 365895 w 2756893"/>
              <a:gd name="connsiteY9" fmla="*/ 6780599 h 6858000"/>
              <a:gd name="connsiteX10" fmla="*/ 882543 w 2756893"/>
              <a:gd name="connsiteY10" fmla="*/ 6374814 h 6858000"/>
              <a:gd name="connsiteX11" fmla="*/ 2756893 w 2756893"/>
              <a:gd name="connsiteY11" fmla="*/ 3621656 h 6858000"/>
              <a:gd name="connsiteX12" fmla="*/ 1155994 w 2756893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6893" h="6858000">
                <a:moveTo>
                  <a:pt x="1133870" y="0"/>
                </a:moveTo>
                <a:lnTo>
                  <a:pt x="898082" y="0"/>
                </a:lnTo>
                <a:lnTo>
                  <a:pt x="920668" y="14997"/>
                </a:lnTo>
                <a:cubicBezTo>
                  <a:pt x="1969257" y="754641"/>
                  <a:pt x="2554961" y="2093192"/>
                  <a:pt x="2554961" y="3621656"/>
                </a:cubicBezTo>
                <a:cubicBezTo>
                  <a:pt x="2554961" y="4969131"/>
                  <a:pt x="1606863" y="5602839"/>
                  <a:pt x="641513" y="6374814"/>
                </a:cubicBezTo>
                <a:cubicBezTo>
                  <a:pt x="465717" y="6515397"/>
                  <a:pt x="291531" y="6653108"/>
                  <a:pt x="114086" y="6780599"/>
                </a:cubicBezTo>
                <a:lnTo>
                  <a:pt x="0" y="6858000"/>
                </a:lnTo>
                <a:lnTo>
                  <a:pt x="40637" y="6858000"/>
                </a:lnTo>
                <a:lnTo>
                  <a:pt x="254139" y="6858000"/>
                </a:lnTo>
                <a:lnTo>
                  <a:pt x="365895" y="6780599"/>
                </a:lnTo>
                <a:cubicBezTo>
                  <a:pt x="539713" y="6653108"/>
                  <a:pt x="710340" y="6515397"/>
                  <a:pt x="882543" y="6374814"/>
                </a:cubicBezTo>
                <a:cubicBezTo>
                  <a:pt x="1828168" y="5602839"/>
                  <a:pt x="2756893" y="4969131"/>
                  <a:pt x="2756893" y="3621656"/>
                </a:cubicBezTo>
                <a:cubicBezTo>
                  <a:pt x="2756893" y="2093192"/>
                  <a:pt x="2183157" y="754641"/>
                  <a:pt x="115599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C8CFA4B-E014-0E7A-A2A5-18CD065620B1}"/>
              </a:ext>
            </a:extLst>
          </p:cNvPr>
          <p:cNvSpPr txBox="1"/>
          <p:nvPr/>
        </p:nvSpPr>
        <p:spPr>
          <a:xfrm>
            <a:off x="0" y="5621119"/>
            <a:ext cx="3905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Data Architect Assesment</a:t>
            </a:r>
          </a:p>
          <a:p>
            <a:r>
              <a:rPr lang="es-ES" sz="1200" dirty="0"/>
              <a:t>Rosa Mestres</a:t>
            </a:r>
          </a:p>
          <a:p>
            <a:r>
              <a:rPr lang="es-ES" sz="1200" dirty="0"/>
              <a:t>June 2025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947969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75E7B-D182-3062-A34D-777169D53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ED2CF62-C27A-9A3D-AA5F-F5D5C50E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A63C2DE-51FB-59BB-19B6-50545C1F585B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0C958031-24E1-D415-2B99-A354CA7C19C6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53F08B1D-1BD6-AFCC-9113-350F10C2D182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s-ES" sz="7200" dirty="0"/>
              <a:t>E2E Sales Dashboard Design</a:t>
            </a:r>
            <a:br>
              <a:rPr lang="es-ES" dirty="0"/>
            </a:br>
            <a:r>
              <a:rPr lang="es-ES" sz="4000" dirty="0">
                <a:solidFill>
                  <a:schemeClr val="bg1">
                    <a:lumMod val="50000"/>
                  </a:schemeClr>
                </a:solidFill>
              </a:rPr>
              <a:t>Technical Pipeline Architecture</a:t>
            </a:r>
            <a:endParaRPr lang="es-ES" sz="4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A4E06EC-BA65-A8F7-482C-3717F287C1FE}"/>
              </a:ext>
            </a:extLst>
          </p:cNvPr>
          <p:cNvSpPr/>
          <p:nvPr/>
        </p:nvSpPr>
        <p:spPr>
          <a:xfrm>
            <a:off x="469101" y="5105711"/>
            <a:ext cx="1981197" cy="1246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Created</a:t>
            </a:r>
            <a:r>
              <a:rPr lang="es-ES" sz="1400" dirty="0"/>
              <a:t> </a:t>
            </a:r>
            <a:r>
              <a:rPr lang="es-ES" sz="1400" dirty="0" err="1"/>
              <a:t>or</a:t>
            </a:r>
            <a:r>
              <a:rPr lang="es-ES" sz="1400" dirty="0"/>
              <a:t> </a:t>
            </a:r>
            <a:r>
              <a:rPr lang="es-ES" sz="1400" dirty="0" err="1"/>
              <a:t>updated</a:t>
            </a:r>
            <a:r>
              <a:rPr lang="es-ES" sz="1400" dirty="0"/>
              <a:t> </a:t>
            </a:r>
            <a:r>
              <a:rPr lang="es-ES" sz="1400" dirty="0" err="1"/>
              <a:t>day</a:t>
            </a:r>
            <a:r>
              <a:rPr lang="es-ES" sz="1400" dirty="0"/>
              <a:t> </a:t>
            </a:r>
            <a:r>
              <a:rPr lang="es-ES" sz="1400" dirty="0" err="1"/>
              <a:t>berfore</a:t>
            </a:r>
            <a:r>
              <a:rPr lang="es-ES" sz="1400" dirty="0"/>
              <a:t>, </a:t>
            </a:r>
            <a:r>
              <a:rPr lang="es-ES" sz="1400" dirty="0" err="1"/>
              <a:t>extract</a:t>
            </a:r>
            <a:r>
              <a:rPr lang="es-ES" sz="1400" dirty="0"/>
              <a:t> </a:t>
            </a:r>
            <a:r>
              <a:rPr lang="es-ES" sz="1400" dirty="0" err="1"/>
              <a:t>executed</a:t>
            </a:r>
            <a:r>
              <a:rPr lang="es-ES" sz="1400" dirty="0"/>
              <a:t> at 00.00am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AD89A1D-113A-9B11-CECC-4D048CAE56D3}"/>
              </a:ext>
            </a:extLst>
          </p:cNvPr>
          <p:cNvSpPr/>
          <p:nvPr/>
        </p:nvSpPr>
        <p:spPr>
          <a:xfrm>
            <a:off x="3476625" y="5100015"/>
            <a:ext cx="1981196" cy="1246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Detection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new files and </a:t>
            </a:r>
            <a:r>
              <a:rPr lang="es-ES" sz="1400" dirty="0" err="1"/>
              <a:t>trigger</a:t>
            </a:r>
            <a:r>
              <a:rPr lang="es-ES" sz="1400" dirty="0"/>
              <a:t> </a:t>
            </a:r>
            <a:r>
              <a:rPr lang="es-ES" sz="1400" dirty="0" err="1"/>
              <a:t>ingestion</a:t>
            </a:r>
            <a:r>
              <a:rPr lang="es-ES" sz="1400" dirty="0"/>
              <a:t> in ADLS </a:t>
            </a:r>
            <a:r>
              <a:rPr lang="es-ES" sz="1400" dirty="0" err="1"/>
              <a:t>using</a:t>
            </a:r>
            <a:r>
              <a:rPr lang="es-ES" sz="1400" dirty="0"/>
              <a:t> </a:t>
            </a:r>
            <a:r>
              <a:rPr lang="es-ES" sz="1400" dirty="0" err="1"/>
              <a:t>AzCopy</a:t>
            </a:r>
            <a:endParaRPr lang="es-ES" sz="14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6186AB3-A7A1-8687-5113-8BF279B1C694}"/>
              </a:ext>
            </a:extLst>
          </p:cNvPr>
          <p:cNvSpPr/>
          <p:nvPr/>
        </p:nvSpPr>
        <p:spPr>
          <a:xfrm>
            <a:off x="6484148" y="5284507"/>
            <a:ext cx="1945478" cy="1062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Data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transformed</a:t>
            </a:r>
            <a:r>
              <a:rPr lang="es-ES" sz="1400" dirty="0"/>
              <a:t> in </a:t>
            </a:r>
            <a:r>
              <a:rPr lang="es-ES" sz="1400" dirty="0" err="1"/>
              <a:t>parquet</a:t>
            </a:r>
            <a:r>
              <a:rPr lang="es-ES" sz="1400" dirty="0"/>
              <a:t> and </a:t>
            </a:r>
            <a:r>
              <a:rPr lang="es-ES" sz="1400" dirty="0" err="1"/>
              <a:t>processed</a:t>
            </a:r>
            <a:r>
              <a:rPr lang="es-ES" sz="1400" dirty="0"/>
              <a:t> in </a:t>
            </a:r>
            <a:r>
              <a:rPr lang="es-ES" sz="1400" dirty="0" err="1"/>
              <a:t>spark</a:t>
            </a:r>
            <a:r>
              <a:rPr lang="es-ES" sz="1400" dirty="0"/>
              <a:t> pool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48B47E3-EA2D-7615-C123-307808B18593}"/>
              </a:ext>
            </a:extLst>
          </p:cNvPr>
          <p:cNvSpPr/>
          <p:nvPr/>
        </p:nvSpPr>
        <p:spPr>
          <a:xfrm>
            <a:off x="8977321" y="5252415"/>
            <a:ext cx="2421722" cy="1099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Data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cleaned</a:t>
            </a:r>
            <a:r>
              <a:rPr lang="es-ES" sz="1400" dirty="0"/>
              <a:t> ,</a:t>
            </a:r>
            <a:r>
              <a:rPr lang="es-ES" sz="1400" dirty="0" err="1"/>
              <a:t>historized</a:t>
            </a:r>
            <a:r>
              <a:rPr lang="es-ES" sz="1400" dirty="0"/>
              <a:t> and </a:t>
            </a:r>
            <a:r>
              <a:rPr lang="es-ES" sz="1400" dirty="0" err="1"/>
              <a:t>ingested</a:t>
            </a:r>
            <a:r>
              <a:rPr lang="es-ES" sz="1400" dirty="0"/>
              <a:t> in </a:t>
            </a:r>
            <a:r>
              <a:rPr lang="es-ES" sz="1400" dirty="0" err="1"/>
              <a:t>Synapse</a:t>
            </a:r>
            <a:r>
              <a:rPr lang="es-ES" sz="1400" dirty="0"/>
              <a:t> </a:t>
            </a:r>
            <a:r>
              <a:rPr lang="es-ES" sz="1400" dirty="0" err="1"/>
              <a:t>Analytics</a:t>
            </a:r>
            <a:r>
              <a:rPr lang="es-ES" sz="1400" dirty="0"/>
              <a:t> and after </a:t>
            </a:r>
            <a:r>
              <a:rPr lang="es-ES" sz="1400" dirty="0" err="1"/>
              <a:t>modelled</a:t>
            </a:r>
            <a:r>
              <a:rPr lang="es-ES" sz="1400" dirty="0"/>
              <a:t> in </a:t>
            </a:r>
            <a:r>
              <a:rPr lang="es-ES" sz="1400" dirty="0" err="1"/>
              <a:t>star</a:t>
            </a:r>
            <a:r>
              <a:rPr lang="es-ES" sz="1400" dirty="0"/>
              <a:t> </a:t>
            </a:r>
            <a:r>
              <a:rPr lang="es-ES" sz="1400" dirty="0" err="1"/>
              <a:t>schema</a:t>
            </a:r>
            <a:r>
              <a:rPr lang="es-ES" sz="1400" dirty="0"/>
              <a:t>. Data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ready</a:t>
            </a:r>
            <a:r>
              <a:rPr lang="es-ES" sz="1400" dirty="0"/>
              <a:t> 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62A8326-131C-8791-3819-128DE3884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4" y="1707297"/>
            <a:ext cx="11972925" cy="350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9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153D2-FFDA-494A-1A41-15E42690C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181B772-55E5-54EC-D562-CD013BE6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48D46F92-55D9-1739-A191-0E0B743613F1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1D3A9979-3FED-5BEB-BD19-0E01EC12F993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579016BB-10C7-CCB6-03E6-F233D52E9A2C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s-ES" sz="7200" dirty="0"/>
              <a:t>E2E Sales Dashboard Design</a:t>
            </a:r>
            <a:br>
              <a:rPr lang="es-ES" dirty="0"/>
            </a:br>
            <a:r>
              <a:rPr lang="es-ES" sz="4000" dirty="0">
                <a:solidFill>
                  <a:schemeClr val="bg1">
                    <a:lumMod val="50000"/>
                  </a:schemeClr>
                </a:solidFill>
              </a:rPr>
              <a:t>Sales Policy Data Model</a:t>
            </a:r>
            <a:endParaRPr lang="es-ES" sz="4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DA17982-866E-D80D-DD2F-A8AE58645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876" y="1339273"/>
            <a:ext cx="6744300" cy="532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39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1E9DA-530E-2B5A-8F9D-50520E97A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AA95B97-29B1-5EE7-D5E4-BBBC56E2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6F803BB9-0731-E3CB-92F6-EB2A55CB8A65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AF4BBB5F-C4E3-6010-2213-7BE8E625FEF1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5EAD74DF-82CA-657C-F45A-722D47307185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s-ES" sz="7200" dirty="0"/>
              <a:t>E2E Sales Dashboard Design</a:t>
            </a:r>
            <a:br>
              <a:rPr lang="es-ES" dirty="0"/>
            </a:br>
            <a:r>
              <a:rPr lang="es-ES" sz="4000" dirty="0">
                <a:solidFill>
                  <a:schemeClr val="bg1">
                    <a:lumMod val="50000"/>
                  </a:schemeClr>
                </a:solidFill>
              </a:rPr>
              <a:t>Dashboard KPIs and Features</a:t>
            </a:r>
            <a:endParaRPr lang="es-ES" sz="4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D0C482F-0BD0-FA2C-BCC5-33FD275AB6AF}"/>
              </a:ext>
            </a:extLst>
          </p:cNvPr>
          <p:cNvGrpSpPr/>
          <p:nvPr/>
        </p:nvGrpSpPr>
        <p:grpSpPr>
          <a:xfrm>
            <a:off x="8466591" y="1939894"/>
            <a:ext cx="2144683" cy="1013520"/>
            <a:chOff x="7875499" y="1441661"/>
            <a:chExt cx="3273690" cy="1479795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17DCA53D-93BB-D711-4DED-D86ABA3BCC52}"/>
                </a:ext>
              </a:extLst>
            </p:cNvPr>
            <p:cNvSpPr/>
            <p:nvPr/>
          </p:nvSpPr>
          <p:spPr>
            <a:xfrm>
              <a:off x="7875499" y="1441661"/>
              <a:ext cx="3273690" cy="147979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CF113209-62F9-CA84-65AB-1A5068AEA7E8}"/>
                </a:ext>
              </a:extLst>
            </p:cNvPr>
            <p:cNvSpPr txBox="1"/>
            <p:nvPr/>
          </p:nvSpPr>
          <p:spPr>
            <a:xfrm>
              <a:off x="8330194" y="1541643"/>
              <a:ext cx="2818994" cy="1023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1"/>
                  </a:solidFill>
                </a:rPr>
                <a:t>Monthly Sales Forecast (AI)</a:t>
              </a:r>
            </a:p>
            <a:p>
              <a:endParaRPr lang="es-E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ACB47C1-2873-CDEA-D141-0A37381D9B3B}"/>
              </a:ext>
            </a:extLst>
          </p:cNvPr>
          <p:cNvGrpSpPr/>
          <p:nvPr/>
        </p:nvGrpSpPr>
        <p:grpSpPr>
          <a:xfrm>
            <a:off x="5855876" y="1939893"/>
            <a:ext cx="2424049" cy="1036763"/>
            <a:chOff x="10629920" y="1652450"/>
            <a:chExt cx="3305175" cy="1438276"/>
          </a:xfrm>
          <a:solidFill>
            <a:schemeClr val="bg1"/>
          </a:solidFill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31D65043-9207-AC74-7A63-60CF72AD4121}"/>
                </a:ext>
              </a:extLst>
            </p:cNvPr>
            <p:cNvSpPr/>
            <p:nvPr/>
          </p:nvSpPr>
          <p:spPr>
            <a:xfrm>
              <a:off x="10629920" y="1652450"/>
              <a:ext cx="3305175" cy="143827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D240D9FA-1758-EC82-B1B6-EB3B56F68F3B}"/>
                </a:ext>
              </a:extLst>
            </p:cNvPr>
            <p:cNvSpPr txBox="1"/>
            <p:nvPr/>
          </p:nvSpPr>
          <p:spPr>
            <a:xfrm>
              <a:off x="10823321" y="1749627"/>
              <a:ext cx="2990850" cy="69640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s-ES" dirty="0">
                  <a:solidFill>
                    <a:schemeClr val="accent1"/>
                  </a:solidFill>
                </a:rPr>
                <a:t>Conversion Rate by Channel</a:t>
              </a: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B5743681-42E3-4741-ED3E-579C2BF7CC31}"/>
              </a:ext>
            </a:extLst>
          </p:cNvPr>
          <p:cNvGrpSpPr/>
          <p:nvPr/>
        </p:nvGrpSpPr>
        <p:grpSpPr>
          <a:xfrm>
            <a:off x="3247487" y="1939894"/>
            <a:ext cx="2424049" cy="1013519"/>
            <a:chOff x="3829049" y="1645481"/>
            <a:chExt cx="3305175" cy="1438276"/>
          </a:xfrm>
          <a:solidFill>
            <a:schemeClr val="bg1"/>
          </a:solidFill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45ECB54C-C87D-9B4D-3CAB-3AA4478F6100}"/>
                </a:ext>
              </a:extLst>
            </p:cNvPr>
            <p:cNvSpPr/>
            <p:nvPr/>
          </p:nvSpPr>
          <p:spPr>
            <a:xfrm>
              <a:off x="3829049" y="1645481"/>
              <a:ext cx="3305175" cy="143827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B0DBE83A-1C0E-EDE3-05FD-270AF9F90DC0}"/>
                </a:ext>
              </a:extLst>
            </p:cNvPr>
            <p:cNvSpPr txBox="1"/>
            <p:nvPr/>
          </p:nvSpPr>
          <p:spPr>
            <a:xfrm>
              <a:off x="3953915" y="1742661"/>
              <a:ext cx="3081336" cy="69589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s-ES" dirty="0">
                  <a:solidFill>
                    <a:schemeClr val="accent1"/>
                  </a:solidFill>
                </a:rPr>
                <a:t>Revenue by Region &amp; Channel</a:t>
              </a: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49C84172-2FF9-061D-FC95-63D64C65E36D}"/>
              </a:ext>
            </a:extLst>
          </p:cNvPr>
          <p:cNvGrpSpPr/>
          <p:nvPr/>
        </p:nvGrpSpPr>
        <p:grpSpPr>
          <a:xfrm>
            <a:off x="521829" y="1939894"/>
            <a:ext cx="2424049" cy="1013519"/>
            <a:chOff x="455337" y="1645481"/>
            <a:chExt cx="3305175" cy="1438276"/>
          </a:xfrm>
          <a:solidFill>
            <a:schemeClr val="bg1"/>
          </a:solidFill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AD875114-D673-1D5A-63E2-757DB74080F9}"/>
                </a:ext>
              </a:extLst>
            </p:cNvPr>
            <p:cNvSpPr/>
            <p:nvPr/>
          </p:nvSpPr>
          <p:spPr>
            <a:xfrm>
              <a:off x="455337" y="1645481"/>
              <a:ext cx="3305175" cy="143827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AD003C14-8C4C-59EE-0472-F6EBB8DC59DF}"/>
                </a:ext>
              </a:extLst>
            </p:cNvPr>
            <p:cNvSpPr txBox="1"/>
            <p:nvPr/>
          </p:nvSpPr>
          <p:spPr>
            <a:xfrm>
              <a:off x="455337" y="1718288"/>
              <a:ext cx="3252790" cy="39765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s-ES" dirty="0">
                  <a:solidFill>
                    <a:schemeClr val="accent1"/>
                  </a:solidFill>
                </a:rPr>
                <a:t>Total Policies Sold</a:t>
              </a:r>
            </a:p>
          </p:txBody>
        </p: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3BE9705-862A-C48E-785C-ACD345729751}"/>
              </a:ext>
            </a:extLst>
          </p:cNvPr>
          <p:cNvSpPr txBox="1"/>
          <p:nvPr/>
        </p:nvSpPr>
        <p:spPr>
          <a:xfrm>
            <a:off x="1217903" y="2576096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1,800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27326E2-5207-92E4-D1A4-6B8F0298F1DF}"/>
              </a:ext>
            </a:extLst>
          </p:cNvPr>
          <p:cNvSpPr txBox="1"/>
          <p:nvPr/>
        </p:nvSpPr>
        <p:spPr>
          <a:xfrm>
            <a:off x="3949336" y="2599225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1,800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4294DD4-14B3-1B9E-AA68-8586564972B5}"/>
              </a:ext>
            </a:extLst>
          </p:cNvPr>
          <p:cNvSpPr txBox="1"/>
          <p:nvPr/>
        </p:nvSpPr>
        <p:spPr>
          <a:xfrm>
            <a:off x="6543696" y="2623790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1,800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95E6E17-228B-BD46-3DF8-59D24732162F}"/>
              </a:ext>
            </a:extLst>
          </p:cNvPr>
          <p:cNvSpPr txBox="1"/>
          <p:nvPr/>
        </p:nvSpPr>
        <p:spPr>
          <a:xfrm>
            <a:off x="9022872" y="2594336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1,800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1EE47B2-3E6E-B4F7-982B-DEAC6511C311}"/>
              </a:ext>
            </a:extLst>
          </p:cNvPr>
          <p:cNvSpPr/>
          <p:nvPr/>
        </p:nvSpPr>
        <p:spPr>
          <a:xfrm>
            <a:off x="10672372" y="632298"/>
            <a:ext cx="1420961" cy="590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E202253-3334-A842-1BBF-1F8BAED1C7B5}"/>
              </a:ext>
            </a:extLst>
          </p:cNvPr>
          <p:cNvSpPr txBox="1"/>
          <p:nvPr/>
        </p:nvSpPr>
        <p:spPr>
          <a:xfrm>
            <a:off x="10836614" y="797668"/>
            <a:ext cx="9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Filters</a:t>
            </a:r>
            <a:endParaRPr lang="es-ES" dirty="0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D09F1FB3-A5DF-041E-A747-C511D2E9E4B3}"/>
              </a:ext>
            </a:extLst>
          </p:cNvPr>
          <p:cNvSpPr/>
          <p:nvPr/>
        </p:nvSpPr>
        <p:spPr>
          <a:xfrm>
            <a:off x="10738842" y="1339273"/>
            <a:ext cx="245018" cy="1702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61D4BCC-F71F-18D3-61EA-6598DA47FE52}"/>
              </a:ext>
            </a:extLst>
          </p:cNvPr>
          <p:cNvSpPr txBox="1"/>
          <p:nvPr/>
        </p:nvSpPr>
        <p:spPr>
          <a:xfrm>
            <a:off x="10983860" y="1201937"/>
            <a:ext cx="878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Data </a:t>
            </a:r>
            <a:r>
              <a:rPr lang="es-ES" sz="1200" dirty="0" err="1"/>
              <a:t>Range</a:t>
            </a:r>
            <a:endParaRPr lang="es-ES" sz="1200" dirty="0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E1C61E34-B02B-E0CA-AFBF-235CD5B51F46}"/>
              </a:ext>
            </a:extLst>
          </p:cNvPr>
          <p:cNvSpPr/>
          <p:nvPr/>
        </p:nvSpPr>
        <p:spPr>
          <a:xfrm>
            <a:off x="10738842" y="2329758"/>
            <a:ext cx="235402" cy="1702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F2DA6AE-D363-ACD1-E28B-4A6A5E098C35}"/>
              </a:ext>
            </a:extLst>
          </p:cNvPr>
          <p:cNvSpPr txBox="1"/>
          <p:nvPr/>
        </p:nvSpPr>
        <p:spPr>
          <a:xfrm>
            <a:off x="10983860" y="2191379"/>
            <a:ext cx="878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Sales Channel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6248F1BF-31C9-38A7-D9B9-E3EF79375C64}"/>
              </a:ext>
            </a:extLst>
          </p:cNvPr>
          <p:cNvSpPr/>
          <p:nvPr/>
        </p:nvSpPr>
        <p:spPr>
          <a:xfrm>
            <a:off x="10768574" y="3180821"/>
            <a:ext cx="235402" cy="1702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F31CC31-B82D-0071-94A4-9AA8E8769C1E}"/>
              </a:ext>
            </a:extLst>
          </p:cNvPr>
          <p:cNvSpPr txBox="1"/>
          <p:nvPr/>
        </p:nvSpPr>
        <p:spPr>
          <a:xfrm>
            <a:off x="11003976" y="3035132"/>
            <a:ext cx="1019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Geography</a:t>
            </a:r>
            <a:endParaRPr lang="es-ES" sz="1200" dirty="0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32A4333D-1181-090B-3852-A246831BD1BB}"/>
              </a:ext>
            </a:extLst>
          </p:cNvPr>
          <p:cNvSpPr/>
          <p:nvPr/>
        </p:nvSpPr>
        <p:spPr>
          <a:xfrm>
            <a:off x="10797757" y="4002436"/>
            <a:ext cx="235402" cy="1702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F83C537-A84D-5692-A4AD-110ABC679150}"/>
              </a:ext>
            </a:extLst>
          </p:cNvPr>
          <p:cNvSpPr txBox="1"/>
          <p:nvPr/>
        </p:nvSpPr>
        <p:spPr>
          <a:xfrm>
            <a:off x="11033159" y="3856747"/>
            <a:ext cx="1019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Product</a:t>
            </a:r>
            <a:r>
              <a:rPr lang="es-ES" sz="1200" dirty="0"/>
              <a:t>/</a:t>
            </a:r>
          </a:p>
          <a:p>
            <a:r>
              <a:rPr lang="es-ES" sz="1200" dirty="0" err="1"/>
              <a:t>Insurance</a:t>
            </a:r>
            <a:r>
              <a:rPr lang="es-ES" sz="1200" dirty="0"/>
              <a:t> </a:t>
            </a:r>
            <a:r>
              <a:rPr lang="es-ES" sz="1200" dirty="0" err="1"/>
              <a:t>Type</a:t>
            </a:r>
            <a:endParaRPr lang="es-ES" sz="120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49FEA3A-5E1C-01C6-732C-3E65213BC2D3}"/>
              </a:ext>
            </a:extLst>
          </p:cNvPr>
          <p:cNvGrpSpPr/>
          <p:nvPr/>
        </p:nvGrpSpPr>
        <p:grpSpPr>
          <a:xfrm>
            <a:off x="8666616" y="3692925"/>
            <a:ext cx="1952625" cy="594511"/>
            <a:chOff x="7304991" y="6052446"/>
            <a:chExt cx="1952625" cy="594511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8F140000-34A5-CF26-FEF9-951FDBAD0903}"/>
                </a:ext>
              </a:extLst>
            </p:cNvPr>
            <p:cNvSpPr/>
            <p:nvPr/>
          </p:nvSpPr>
          <p:spPr>
            <a:xfrm>
              <a:off x="7304991" y="6052446"/>
              <a:ext cx="1952625" cy="5945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4FA1723C-E8B2-14C0-B45D-D9795D056376}"/>
                </a:ext>
              </a:extLst>
            </p:cNvPr>
            <p:cNvSpPr txBox="1"/>
            <p:nvPr/>
          </p:nvSpPr>
          <p:spPr>
            <a:xfrm>
              <a:off x="7663649" y="6165035"/>
              <a:ext cx="128891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/>
                <a:t>AI </a:t>
              </a:r>
              <a:r>
                <a:rPr lang="es-ES" dirty="0" err="1"/>
                <a:t>Insights</a:t>
              </a:r>
              <a:endParaRPr lang="es-ES" dirty="0"/>
            </a:p>
          </p:txBody>
        </p:sp>
      </p:grpSp>
      <p:pic>
        <p:nvPicPr>
          <p:cNvPr id="46" name="Imagen 45">
            <a:extLst>
              <a:ext uri="{FF2B5EF4-FFF2-40B4-BE49-F238E27FC236}">
                <a16:creationId xmlns:a16="http://schemas.microsoft.com/office/drawing/2014/main" id="{C8A3FF33-882E-3F8F-B23F-86DB86552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14" y="3035132"/>
            <a:ext cx="3488418" cy="2939754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3D2469C5-6084-F8B1-0303-715CBA325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301" y="3586128"/>
            <a:ext cx="3592360" cy="3025651"/>
          </a:xfrm>
          <a:prstGeom prst="rect">
            <a:avLst/>
          </a:prstGeom>
        </p:spPr>
      </p:pic>
      <p:pic>
        <p:nvPicPr>
          <p:cNvPr id="3" name="Imagen 2" descr="Logotipo&#10;&#10;El contenido generado por IA puede ser incorrecto.">
            <a:extLst>
              <a:ext uri="{FF2B5EF4-FFF2-40B4-BE49-F238E27FC236}">
                <a16:creationId xmlns:a16="http://schemas.microsoft.com/office/drawing/2014/main" id="{C9D30D60-3F75-3510-9ABB-0BFD03F13F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650" y="1294336"/>
            <a:ext cx="2046111" cy="5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9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D1B54-FC8A-2258-E5A0-D9B5EA06A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97280-50A1-821E-FD59-F30D60251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F7B4EE-3C88-E9F5-67A2-AADF95433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554" y="18700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n-US" sz="2400" dirty="0"/>
              <a:t>Introduction to Data-Driven Company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Data-Driven Platform to Accelerate AI-Powered Sales Intelligence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s-ES" sz="2400" dirty="0"/>
              <a:t>EDW Architecture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400" dirty="0"/>
              <a:t>E2E Sales Dashboard Design</a:t>
            </a:r>
          </a:p>
          <a:p>
            <a:pPr marL="0" indent="0">
              <a:buNone/>
            </a:pPr>
            <a:endParaRPr lang="es-ES" sz="2400" dirty="0"/>
          </a:p>
        </p:txBody>
      </p:sp>
      <p:cxnSp>
        <p:nvCxnSpPr>
          <p:cNvPr id="5" name="Connettore 1 5">
            <a:extLst>
              <a:ext uri="{FF2B5EF4-FFF2-40B4-BE49-F238E27FC236}">
                <a16:creationId xmlns:a16="http://schemas.microsoft.com/office/drawing/2014/main" id="{29D5F5CE-D346-7D19-16B3-8F0DD75592E0}"/>
              </a:ext>
            </a:extLst>
          </p:cNvPr>
          <p:cNvCxnSpPr/>
          <p:nvPr/>
        </p:nvCxnSpPr>
        <p:spPr>
          <a:xfrm>
            <a:off x="732239" y="1571947"/>
            <a:ext cx="1" cy="4649466"/>
          </a:xfrm>
          <a:prstGeom prst="line">
            <a:avLst/>
          </a:prstGeom>
          <a:ln w="12700">
            <a:solidFill>
              <a:srgbClr val="0071A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1">
            <a:extLst>
              <a:ext uri="{FF2B5EF4-FFF2-40B4-BE49-F238E27FC236}">
                <a16:creationId xmlns:a16="http://schemas.microsoft.com/office/drawing/2014/main" id="{89752C23-95AF-F26D-AA11-1294C97F2419}"/>
              </a:ext>
            </a:extLst>
          </p:cNvPr>
          <p:cNvSpPr/>
          <p:nvPr/>
        </p:nvSpPr>
        <p:spPr>
          <a:xfrm>
            <a:off x="644140" y="5032375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6E451EF-26BD-E985-3A68-CB9B0310F4BC}"/>
              </a:ext>
            </a:extLst>
          </p:cNvPr>
          <p:cNvSpPr txBox="1"/>
          <p:nvPr/>
        </p:nvSpPr>
        <p:spPr>
          <a:xfrm>
            <a:off x="9667495" y="6642556"/>
            <a:ext cx="2610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Data Architect Assesment - Rosa Mestres | June 2025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485C613-65A4-6EBD-63BA-82AE41515445}"/>
              </a:ext>
            </a:extLst>
          </p:cNvPr>
          <p:cNvCxnSpPr/>
          <p:nvPr/>
        </p:nvCxnSpPr>
        <p:spPr>
          <a:xfrm>
            <a:off x="970364" y="2252345"/>
            <a:ext cx="85439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58E8861-DEDC-3809-0D6E-8BA33C544824}"/>
              </a:ext>
            </a:extLst>
          </p:cNvPr>
          <p:cNvCxnSpPr/>
          <p:nvPr/>
        </p:nvCxnSpPr>
        <p:spPr>
          <a:xfrm>
            <a:off x="970364" y="2700020"/>
            <a:ext cx="85439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e 10">
            <a:extLst>
              <a:ext uri="{FF2B5EF4-FFF2-40B4-BE49-F238E27FC236}">
                <a16:creationId xmlns:a16="http://schemas.microsoft.com/office/drawing/2014/main" id="{55191322-B385-5E60-795E-69988E5F19F9}"/>
              </a:ext>
            </a:extLst>
          </p:cNvPr>
          <p:cNvSpPr/>
          <p:nvPr/>
        </p:nvSpPr>
        <p:spPr>
          <a:xfrm>
            <a:off x="631056" y="2452951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Ovale 10">
            <a:extLst>
              <a:ext uri="{FF2B5EF4-FFF2-40B4-BE49-F238E27FC236}">
                <a16:creationId xmlns:a16="http://schemas.microsoft.com/office/drawing/2014/main" id="{5DCB7916-52B6-F699-5A86-1C2BE9C38DD5}"/>
              </a:ext>
            </a:extLst>
          </p:cNvPr>
          <p:cNvSpPr/>
          <p:nvPr/>
        </p:nvSpPr>
        <p:spPr>
          <a:xfrm>
            <a:off x="638208" y="3321176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Ovale 10">
            <a:extLst>
              <a:ext uri="{FF2B5EF4-FFF2-40B4-BE49-F238E27FC236}">
                <a16:creationId xmlns:a16="http://schemas.microsoft.com/office/drawing/2014/main" id="{5C30D6F3-FAB5-07F3-25A6-501BB8652A34}"/>
              </a:ext>
            </a:extLst>
          </p:cNvPr>
          <p:cNvSpPr/>
          <p:nvPr/>
        </p:nvSpPr>
        <p:spPr>
          <a:xfrm>
            <a:off x="638208" y="4258793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5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60676-D7E8-B9B4-6170-2700C865C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83D82-EEE9-7C89-11FE-264117F9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DE2485-58D9-16EB-D9DD-A3F91E7E7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554" y="18700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n-US" sz="2400" dirty="0"/>
              <a:t>Introduction to Data-Driven Platform Company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Data-Driven Platform to Accelerate AI-Powered Sales Intelligence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s-ES" sz="2400" dirty="0"/>
              <a:t>EDW Architecture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400" dirty="0"/>
              <a:t>E2E Sales Dashboard Design</a:t>
            </a:r>
          </a:p>
          <a:p>
            <a:pPr marL="0" indent="0">
              <a:buNone/>
            </a:pPr>
            <a:endParaRPr lang="es-ES" sz="2400" dirty="0"/>
          </a:p>
        </p:txBody>
      </p:sp>
      <p:cxnSp>
        <p:nvCxnSpPr>
          <p:cNvPr id="5" name="Connettore 1 5">
            <a:extLst>
              <a:ext uri="{FF2B5EF4-FFF2-40B4-BE49-F238E27FC236}">
                <a16:creationId xmlns:a16="http://schemas.microsoft.com/office/drawing/2014/main" id="{71C1CCAA-F355-E82A-4A52-2C23B9FDE1B5}"/>
              </a:ext>
            </a:extLst>
          </p:cNvPr>
          <p:cNvCxnSpPr/>
          <p:nvPr/>
        </p:nvCxnSpPr>
        <p:spPr>
          <a:xfrm>
            <a:off x="732239" y="1571947"/>
            <a:ext cx="1" cy="4649466"/>
          </a:xfrm>
          <a:prstGeom prst="line">
            <a:avLst/>
          </a:prstGeom>
          <a:ln w="12700">
            <a:solidFill>
              <a:srgbClr val="0071A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1">
            <a:extLst>
              <a:ext uri="{FF2B5EF4-FFF2-40B4-BE49-F238E27FC236}">
                <a16:creationId xmlns:a16="http://schemas.microsoft.com/office/drawing/2014/main" id="{8D74D039-145D-D46F-B45E-E6FDA229B617}"/>
              </a:ext>
            </a:extLst>
          </p:cNvPr>
          <p:cNvSpPr/>
          <p:nvPr/>
        </p:nvSpPr>
        <p:spPr>
          <a:xfrm>
            <a:off x="644140" y="5032375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87A3064-9FF2-728D-F9BF-45C8897C8A1A}"/>
              </a:ext>
            </a:extLst>
          </p:cNvPr>
          <p:cNvSpPr txBox="1"/>
          <p:nvPr/>
        </p:nvSpPr>
        <p:spPr>
          <a:xfrm>
            <a:off x="9667495" y="6642556"/>
            <a:ext cx="2610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Data Architect Assesment - Rosa Mestres | June 2025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8F68340-3264-70BF-DC5E-88A5BC7A09A2}"/>
              </a:ext>
            </a:extLst>
          </p:cNvPr>
          <p:cNvCxnSpPr/>
          <p:nvPr/>
        </p:nvCxnSpPr>
        <p:spPr>
          <a:xfrm>
            <a:off x="1037039" y="3233420"/>
            <a:ext cx="85439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689B088-6FBC-D03B-F09D-F0FC4736C390}"/>
              </a:ext>
            </a:extLst>
          </p:cNvPr>
          <p:cNvCxnSpPr/>
          <p:nvPr/>
        </p:nvCxnSpPr>
        <p:spPr>
          <a:xfrm>
            <a:off x="1037039" y="3652520"/>
            <a:ext cx="85439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e 10">
            <a:extLst>
              <a:ext uri="{FF2B5EF4-FFF2-40B4-BE49-F238E27FC236}">
                <a16:creationId xmlns:a16="http://schemas.microsoft.com/office/drawing/2014/main" id="{AD750130-ED04-2AFC-E532-6CACF67E55EC}"/>
              </a:ext>
            </a:extLst>
          </p:cNvPr>
          <p:cNvSpPr/>
          <p:nvPr/>
        </p:nvSpPr>
        <p:spPr>
          <a:xfrm>
            <a:off x="631056" y="2452951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Ovale 10">
            <a:extLst>
              <a:ext uri="{FF2B5EF4-FFF2-40B4-BE49-F238E27FC236}">
                <a16:creationId xmlns:a16="http://schemas.microsoft.com/office/drawing/2014/main" id="{CF2BD71F-E9FE-50BA-DC2F-309DA0FABE3E}"/>
              </a:ext>
            </a:extLst>
          </p:cNvPr>
          <p:cNvSpPr/>
          <p:nvPr/>
        </p:nvSpPr>
        <p:spPr>
          <a:xfrm>
            <a:off x="638208" y="3321176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Ovale 10">
            <a:extLst>
              <a:ext uri="{FF2B5EF4-FFF2-40B4-BE49-F238E27FC236}">
                <a16:creationId xmlns:a16="http://schemas.microsoft.com/office/drawing/2014/main" id="{6D553608-A697-EFBA-A30F-24DDCAEEEAFD}"/>
              </a:ext>
            </a:extLst>
          </p:cNvPr>
          <p:cNvSpPr/>
          <p:nvPr/>
        </p:nvSpPr>
        <p:spPr>
          <a:xfrm>
            <a:off x="638208" y="4258793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10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667D7-30D4-8279-5988-9FAC16C60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C4A6217E-6EEA-ED08-38CF-2F63540AF3D6}"/>
              </a:ext>
            </a:extLst>
          </p:cNvPr>
          <p:cNvSpPr/>
          <p:nvPr/>
        </p:nvSpPr>
        <p:spPr>
          <a:xfrm>
            <a:off x="4579212" y="2614841"/>
            <a:ext cx="2407515" cy="2404516"/>
          </a:xfrm>
          <a:prstGeom prst="flowChartConnector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A974B3FA-A4E7-6418-638E-DBF7AD86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n-US" dirty="0"/>
              <a:t>Data-Driven Platform to Accelerate AI-Powered Sales Intelligence</a:t>
            </a: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1A705726-B010-AA36-C3EC-8808672D5E35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pic>
        <p:nvPicPr>
          <p:cNvPr id="5" name="Imagen 4" descr="Imagen que contiene Logotipo&#10;&#10;El contenido generado por IA puede ser incorrecto.">
            <a:extLst>
              <a:ext uri="{FF2B5EF4-FFF2-40B4-BE49-F238E27FC236}">
                <a16:creationId xmlns:a16="http://schemas.microsoft.com/office/drawing/2014/main" id="{EA8D9324-A01F-AF37-FEB7-181D7CB8A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768" y="3301678"/>
            <a:ext cx="1080169" cy="918442"/>
          </a:xfrm>
          <a:prstGeom prst="rect">
            <a:avLst/>
          </a:prstGeom>
        </p:spPr>
      </p:pic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7790D6C6-43E2-3484-0CFA-16A8C71C2EAE}"/>
              </a:ext>
            </a:extLst>
          </p:cNvPr>
          <p:cNvSpPr/>
          <p:nvPr/>
        </p:nvSpPr>
        <p:spPr>
          <a:xfrm>
            <a:off x="4966156" y="2941588"/>
            <a:ext cx="1633626" cy="1706211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TextBox 38">
            <a:extLst>
              <a:ext uri="{FF2B5EF4-FFF2-40B4-BE49-F238E27FC236}">
                <a16:creationId xmlns:a16="http://schemas.microsoft.com/office/drawing/2014/main" id="{C1DC355E-C67F-AFAB-02AF-A5F954D46787}"/>
              </a:ext>
            </a:extLst>
          </p:cNvPr>
          <p:cNvSpPr txBox="1"/>
          <p:nvPr/>
        </p:nvSpPr>
        <p:spPr>
          <a:xfrm>
            <a:off x="7722934" y="4394270"/>
            <a:ext cx="3680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04 Core Team Structure</a:t>
            </a:r>
          </a:p>
        </p:txBody>
      </p:sp>
      <p:sp>
        <p:nvSpPr>
          <p:cNvPr id="24" name="TextBox 38">
            <a:extLst>
              <a:ext uri="{FF2B5EF4-FFF2-40B4-BE49-F238E27FC236}">
                <a16:creationId xmlns:a16="http://schemas.microsoft.com/office/drawing/2014/main" id="{7D9619D9-7844-A698-0582-26123ACC8E65}"/>
              </a:ext>
            </a:extLst>
          </p:cNvPr>
          <p:cNvSpPr txBox="1"/>
          <p:nvPr/>
        </p:nvSpPr>
        <p:spPr>
          <a:xfrm>
            <a:off x="7511304" y="1626539"/>
            <a:ext cx="4680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02 Expected Business Impact</a:t>
            </a:r>
          </a:p>
        </p:txBody>
      </p:sp>
      <p:sp>
        <p:nvSpPr>
          <p:cNvPr id="25" name="TextBox 38">
            <a:extLst>
              <a:ext uri="{FF2B5EF4-FFF2-40B4-BE49-F238E27FC236}">
                <a16:creationId xmlns:a16="http://schemas.microsoft.com/office/drawing/2014/main" id="{643F4867-D63B-2605-48A0-600B2BF4ECE5}"/>
              </a:ext>
            </a:extLst>
          </p:cNvPr>
          <p:cNvSpPr txBox="1"/>
          <p:nvPr/>
        </p:nvSpPr>
        <p:spPr>
          <a:xfrm>
            <a:off x="671548" y="4220120"/>
            <a:ext cx="3680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03 Estimated investiment and time</a:t>
            </a:r>
          </a:p>
        </p:txBody>
      </p:sp>
      <p:sp>
        <p:nvSpPr>
          <p:cNvPr id="28" name="TextBox 38">
            <a:extLst>
              <a:ext uri="{FF2B5EF4-FFF2-40B4-BE49-F238E27FC236}">
                <a16:creationId xmlns:a16="http://schemas.microsoft.com/office/drawing/2014/main" id="{E4672546-3333-8A7F-2842-834C590C87F3}"/>
              </a:ext>
            </a:extLst>
          </p:cNvPr>
          <p:cNvSpPr txBox="1"/>
          <p:nvPr/>
        </p:nvSpPr>
        <p:spPr>
          <a:xfrm>
            <a:off x="611405" y="1685163"/>
            <a:ext cx="4563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01 Strategic Business Target</a:t>
            </a:r>
          </a:p>
        </p:txBody>
      </p:sp>
      <p:sp>
        <p:nvSpPr>
          <p:cNvPr id="31" name="TextBox 38">
            <a:extLst>
              <a:ext uri="{FF2B5EF4-FFF2-40B4-BE49-F238E27FC236}">
                <a16:creationId xmlns:a16="http://schemas.microsoft.com/office/drawing/2014/main" id="{D3B21379-4F69-1BA9-C227-2C458B67C0DD}"/>
              </a:ext>
            </a:extLst>
          </p:cNvPr>
          <p:cNvSpPr txBox="1"/>
          <p:nvPr/>
        </p:nvSpPr>
        <p:spPr>
          <a:xfrm>
            <a:off x="570437" y="2449125"/>
            <a:ext cx="360288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46994" indent="-171450">
              <a:buFont typeface="Wingdings" panose="05000000000000000000" pitchFamily="2" charset="2"/>
              <a:buChar char="§"/>
            </a:pPr>
            <a:r>
              <a:rPr lang="en-US" sz="1200" dirty="0"/>
              <a:t>Grow top-line above market</a:t>
            </a:r>
          </a:p>
          <a:p>
            <a:pPr marL="246994" indent="-171450">
              <a:buFont typeface="Wingdings" panose="05000000000000000000" pitchFamily="2" charset="2"/>
              <a:buChar char="§"/>
            </a:pPr>
            <a:r>
              <a:rPr lang="en-US" sz="1200" dirty="0"/>
              <a:t>Technical excellence to increase business margin</a:t>
            </a:r>
          </a:p>
          <a:p>
            <a:pPr marL="246994" indent="-171450">
              <a:buFont typeface="Wingdings" panose="05000000000000000000" pitchFamily="2" charset="2"/>
              <a:buChar char="§"/>
            </a:pPr>
            <a:r>
              <a:rPr lang="en-US" sz="1200" dirty="0"/>
              <a:t>Best in class service levels</a:t>
            </a:r>
          </a:p>
          <a:p>
            <a:pPr marL="246994" indent="-171450">
              <a:buFont typeface="Wingdings" panose="05000000000000000000" pitchFamily="2" charset="2"/>
              <a:buChar char="§"/>
            </a:pPr>
            <a:r>
              <a:rPr lang="en-US" sz="1200" dirty="0"/>
              <a:t>Apply process automation</a:t>
            </a:r>
          </a:p>
          <a:p>
            <a:endParaRPr lang="en-US" sz="1200" dirty="0"/>
          </a:p>
        </p:txBody>
      </p:sp>
      <p:sp>
        <p:nvSpPr>
          <p:cNvPr id="32" name="TextBox 38">
            <a:extLst>
              <a:ext uri="{FF2B5EF4-FFF2-40B4-BE49-F238E27FC236}">
                <a16:creationId xmlns:a16="http://schemas.microsoft.com/office/drawing/2014/main" id="{D414FC3E-6838-CE93-28BD-B65A347E6C39}"/>
              </a:ext>
            </a:extLst>
          </p:cNvPr>
          <p:cNvSpPr txBox="1"/>
          <p:nvPr/>
        </p:nvSpPr>
        <p:spPr>
          <a:xfrm>
            <a:off x="7497885" y="2369537"/>
            <a:ext cx="3602889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Enablement of AI models for sales and churn prediction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Increase </a:t>
            </a:r>
            <a:r>
              <a:rPr lang="en-US" sz="1200" dirty="0"/>
              <a:t>20% efficiency in strategic reporting</a:t>
            </a: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30% reduction in data operation costs</a:t>
            </a: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Global revenues increased by 5%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Time-to-insight reduced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endParaRPr lang="en-US" sz="1200" dirty="0"/>
          </a:p>
        </p:txBody>
      </p:sp>
      <p:sp>
        <p:nvSpPr>
          <p:cNvPr id="33" name="TextBox 38">
            <a:extLst>
              <a:ext uri="{FF2B5EF4-FFF2-40B4-BE49-F238E27FC236}">
                <a16:creationId xmlns:a16="http://schemas.microsoft.com/office/drawing/2014/main" id="{2E37D87C-DCA7-0DF3-2F2D-71B72197173C}"/>
              </a:ext>
            </a:extLst>
          </p:cNvPr>
          <p:cNvSpPr txBox="1"/>
          <p:nvPr/>
        </p:nvSpPr>
        <p:spPr>
          <a:xfrm>
            <a:off x="7722934" y="5270406"/>
            <a:ext cx="3602889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3 Data Architects (high knowledge of the Azure data platform)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3 Data Engineers </a:t>
            </a:r>
          </a:p>
          <a:p>
            <a:r>
              <a:rPr lang="en-US" sz="1200" dirty="0"/>
              <a:t>(medium knowledge of the Azure data platform) </a:t>
            </a:r>
          </a:p>
          <a:p>
            <a:endParaRPr lang="en-US" sz="1200" dirty="0"/>
          </a:p>
        </p:txBody>
      </p:sp>
      <p:sp>
        <p:nvSpPr>
          <p:cNvPr id="34" name="TextBox 38">
            <a:extLst>
              <a:ext uri="{FF2B5EF4-FFF2-40B4-BE49-F238E27FC236}">
                <a16:creationId xmlns:a16="http://schemas.microsoft.com/office/drawing/2014/main" id="{BAEB41B2-967D-8C27-3480-2DCA93F91CD3}"/>
              </a:ext>
            </a:extLst>
          </p:cNvPr>
          <p:cNvSpPr txBox="1"/>
          <p:nvPr/>
        </p:nvSpPr>
        <p:spPr>
          <a:xfrm>
            <a:off x="612836" y="5247803"/>
            <a:ext cx="360288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1Mn€ for the Cloud Platform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2Mn€ for External Development / Consultancy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Three-year execution period." </a:t>
            </a:r>
          </a:p>
          <a:p>
            <a:endParaRPr lang="en-US" sz="1200" dirty="0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F3FA0598-A440-6A43-74B5-D5942D9BB041}"/>
              </a:ext>
            </a:extLst>
          </p:cNvPr>
          <p:cNvGrpSpPr/>
          <p:nvPr/>
        </p:nvGrpSpPr>
        <p:grpSpPr>
          <a:xfrm>
            <a:off x="4225893" y="4525067"/>
            <a:ext cx="795013" cy="841063"/>
            <a:chOff x="5393421" y="1995665"/>
            <a:chExt cx="795013" cy="841063"/>
          </a:xfrm>
        </p:grpSpPr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77779100-B024-6C5E-17DD-50B30C2CE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6801" y="1995665"/>
              <a:ext cx="771633" cy="695422"/>
            </a:xfrm>
            <a:prstGeom prst="rect">
              <a:avLst/>
            </a:prstGeom>
          </p:spPr>
        </p:pic>
        <p:sp>
          <p:nvSpPr>
            <p:cNvPr id="41" name="Diagrama de flujo: conector 40">
              <a:extLst>
                <a:ext uri="{FF2B5EF4-FFF2-40B4-BE49-F238E27FC236}">
                  <a16:creationId xmlns:a16="http://schemas.microsoft.com/office/drawing/2014/main" id="{E6AE6243-0B84-6D31-A4F7-ECF996C6D633}"/>
                </a:ext>
              </a:extLst>
            </p:cNvPr>
            <p:cNvSpPr/>
            <p:nvPr/>
          </p:nvSpPr>
          <p:spPr>
            <a:xfrm>
              <a:off x="5393421" y="1995665"/>
              <a:ext cx="795013" cy="841063"/>
            </a:xfrm>
            <a:prstGeom prst="flowChartConnector">
              <a:avLst/>
            </a:pr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76102"/>
                        <a:gd name="connsiteY0" fmla="*/ 374904 h 749808"/>
                        <a:gd name="connsiteX1" fmla="*/ 338051 w 676102"/>
                        <a:gd name="connsiteY1" fmla="*/ 0 h 749808"/>
                        <a:gd name="connsiteX2" fmla="*/ 676102 w 676102"/>
                        <a:gd name="connsiteY2" fmla="*/ 374904 h 749808"/>
                        <a:gd name="connsiteX3" fmla="*/ 338051 w 676102"/>
                        <a:gd name="connsiteY3" fmla="*/ 749808 h 749808"/>
                        <a:gd name="connsiteX4" fmla="*/ 0 w 676102"/>
                        <a:gd name="connsiteY4" fmla="*/ 374904 h 7498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76102" h="749808" extrusionOk="0">
                          <a:moveTo>
                            <a:pt x="0" y="374904"/>
                          </a:moveTo>
                          <a:cubicBezTo>
                            <a:pt x="-3401" y="165752"/>
                            <a:pt x="121880" y="11061"/>
                            <a:pt x="338051" y="0"/>
                          </a:cubicBezTo>
                          <a:cubicBezTo>
                            <a:pt x="554033" y="6165"/>
                            <a:pt x="615003" y="169793"/>
                            <a:pt x="676102" y="374904"/>
                          </a:cubicBezTo>
                          <a:cubicBezTo>
                            <a:pt x="637215" y="619934"/>
                            <a:pt x="518397" y="784930"/>
                            <a:pt x="338051" y="749808"/>
                          </a:cubicBezTo>
                          <a:cubicBezTo>
                            <a:pt x="140595" y="743923"/>
                            <a:pt x="4986" y="584340"/>
                            <a:pt x="0" y="37490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8D21FE96-60AB-D2D9-44C3-A2C2D1763450}"/>
              </a:ext>
            </a:extLst>
          </p:cNvPr>
          <p:cNvGrpSpPr/>
          <p:nvPr/>
        </p:nvGrpSpPr>
        <p:grpSpPr>
          <a:xfrm>
            <a:off x="4833263" y="4538180"/>
            <a:ext cx="397505" cy="369332"/>
            <a:chOff x="5083014" y="2610325"/>
            <a:chExt cx="569641" cy="568151"/>
          </a:xfrm>
        </p:grpSpPr>
        <p:sp>
          <p:nvSpPr>
            <p:cNvPr id="48" name="Diagrama de flujo: conector 47">
              <a:extLst>
                <a:ext uri="{FF2B5EF4-FFF2-40B4-BE49-F238E27FC236}">
                  <a16:creationId xmlns:a16="http://schemas.microsoft.com/office/drawing/2014/main" id="{71D69348-E3EE-3EB6-C7AB-A21434EF0962}"/>
                </a:ext>
              </a:extLst>
            </p:cNvPr>
            <p:cNvSpPr/>
            <p:nvPr/>
          </p:nvSpPr>
          <p:spPr>
            <a:xfrm>
              <a:off x="5224046" y="2740217"/>
              <a:ext cx="287576" cy="319707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Diagrama de flujo: conector 48">
              <a:extLst>
                <a:ext uri="{FF2B5EF4-FFF2-40B4-BE49-F238E27FC236}">
                  <a16:creationId xmlns:a16="http://schemas.microsoft.com/office/drawing/2014/main" id="{F903721D-5325-5E76-30CC-6E4687CDE8A9}"/>
                </a:ext>
              </a:extLst>
            </p:cNvPr>
            <p:cNvSpPr/>
            <p:nvPr/>
          </p:nvSpPr>
          <p:spPr>
            <a:xfrm>
              <a:off x="5083014" y="2610325"/>
              <a:ext cx="569641" cy="568151"/>
            </a:xfrm>
            <a:prstGeom prst="flowChartConnector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8" name="Diagrama de flujo: conector 57">
            <a:extLst>
              <a:ext uri="{FF2B5EF4-FFF2-40B4-BE49-F238E27FC236}">
                <a16:creationId xmlns:a16="http://schemas.microsoft.com/office/drawing/2014/main" id="{BAC2EED9-D77B-7D47-157F-5C95E6D3609E}"/>
              </a:ext>
            </a:extLst>
          </p:cNvPr>
          <p:cNvSpPr/>
          <p:nvPr/>
        </p:nvSpPr>
        <p:spPr>
          <a:xfrm>
            <a:off x="6477019" y="4538180"/>
            <a:ext cx="795013" cy="841063"/>
          </a:xfrm>
          <a:prstGeom prst="flowChartConnector">
            <a:avLst/>
          </a:pr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76102"/>
                      <a:gd name="connsiteY0" fmla="*/ 374904 h 749808"/>
                      <a:gd name="connsiteX1" fmla="*/ 338051 w 676102"/>
                      <a:gd name="connsiteY1" fmla="*/ 0 h 749808"/>
                      <a:gd name="connsiteX2" fmla="*/ 676102 w 676102"/>
                      <a:gd name="connsiteY2" fmla="*/ 374904 h 749808"/>
                      <a:gd name="connsiteX3" fmla="*/ 338051 w 676102"/>
                      <a:gd name="connsiteY3" fmla="*/ 749808 h 749808"/>
                      <a:gd name="connsiteX4" fmla="*/ 0 w 676102"/>
                      <a:gd name="connsiteY4" fmla="*/ 374904 h 749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6102" h="749808" extrusionOk="0">
                        <a:moveTo>
                          <a:pt x="0" y="374904"/>
                        </a:moveTo>
                        <a:cubicBezTo>
                          <a:pt x="-3401" y="165752"/>
                          <a:pt x="121880" y="11061"/>
                          <a:pt x="338051" y="0"/>
                        </a:cubicBezTo>
                        <a:cubicBezTo>
                          <a:pt x="554033" y="6165"/>
                          <a:pt x="615003" y="169793"/>
                          <a:pt x="676102" y="374904"/>
                        </a:cubicBezTo>
                        <a:cubicBezTo>
                          <a:pt x="637215" y="619934"/>
                          <a:pt x="518397" y="784930"/>
                          <a:pt x="338051" y="749808"/>
                        </a:cubicBezTo>
                        <a:cubicBezTo>
                          <a:pt x="140595" y="743923"/>
                          <a:pt x="4986" y="584340"/>
                          <a:pt x="0" y="3749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5" name="Grupo 64">
            <a:extLst>
              <a:ext uri="{FF2B5EF4-FFF2-40B4-BE49-F238E27FC236}">
                <a16:creationId xmlns:a16="http://schemas.microsoft.com/office/drawing/2014/main" id="{3CDF5583-D7DD-DE50-5EB1-6A44933E8C7D}"/>
              </a:ext>
            </a:extLst>
          </p:cNvPr>
          <p:cNvGrpSpPr/>
          <p:nvPr/>
        </p:nvGrpSpPr>
        <p:grpSpPr>
          <a:xfrm>
            <a:off x="6386068" y="4549065"/>
            <a:ext cx="397505" cy="369332"/>
            <a:chOff x="6496241" y="2414090"/>
            <a:chExt cx="397505" cy="369332"/>
          </a:xfrm>
        </p:grpSpPr>
        <p:sp>
          <p:nvSpPr>
            <p:cNvPr id="61" name="Diagrama de flujo: conector 60">
              <a:extLst>
                <a:ext uri="{FF2B5EF4-FFF2-40B4-BE49-F238E27FC236}">
                  <a16:creationId xmlns:a16="http://schemas.microsoft.com/office/drawing/2014/main" id="{9E06BFE8-2C04-80F2-F367-759029EE05CB}"/>
                </a:ext>
              </a:extLst>
            </p:cNvPr>
            <p:cNvSpPr/>
            <p:nvPr/>
          </p:nvSpPr>
          <p:spPr>
            <a:xfrm>
              <a:off x="6581531" y="2494841"/>
              <a:ext cx="200675" cy="207829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4" name="Diagrama de flujo: conector 63">
              <a:extLst>
                <a:ext uri="{FF2B5EF4-FFF2-40B4-BE49-F238E27FC236}">
                  <a16:creationId xmlns:a16="http://schemas.microsoft.com/office/drawing/2014/main" id="{EEF99FB1-FAF6-5B78-00CC-93924402A1F7}"/>
                </a:ext>
              </a:extLst>
            </p:cNvPr>
            <p:cNvSpPr/>
            <p:nvPr/>
          </p:nvSpPr>
          <p:spPr>
            <a:xfrm>
              <a:off x="6496241" y="2414090"/>
              <a:ext cx="397505" cy="369332"/>
            </a:xfrm>
            <a:prstGeom prst="flowChartConnector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73" name="Imagen 72">
            <a:extLst>
              <a:ext uri="{FF2B5EF4-FFF2-40B4-BE49-F238E27FC236}">
                <a16:creationId xmlns:a16="http://schemas.microsoft.com/office/drawing/2014/main" id="{BEC1932A-95CB-875C-77AE-84FA43929D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792" y="2345938"/>
            <a:ext cx="643468" cy="617381"/>
          </a:xfrm>
          <a:prstGeom prst="rect">
            <a:avLst/>
          </a:prstGeom>
        </p:spPr>
      </p:pic>
      <p:grpSp>
        <p:nvGrpSpPr>
          <p:cNvPr id="92" name="Grupo 91">
            <a:extLst>
              <a:ext uri="{FF2B5EF4-FFF2-40B4-BE49-F238E27FC236}">
                <a16:creationId xmlns:a16="http://schemas.microsoft.com/office/drawing/2014/main" id="{285A6FDC-C6C4-78A1-9A0A-3D3AE81B9FA2}"/>
              </a:ext>
            </a:extLst>
          </p:cNvPr>
          <p:cNvGrpSpPr/>
          <p:nvPr/>
        </p:nvGrpSpPr>
        <p:grpSpPr>
          <a:xfrm>
            <a:off x="4165463" y="2297932"/>
            <a:ext cx="800693" cy="841063"/>
            <a:chOff x="4217956" y="2751699"/>
            <a:chExt cx="800693" cy="841063"/>
          </a:xfrm>
        </p:grpSpPr>
        <p:pic>
          <p:nvPicPr>
            <p:cNvPr id="69" name="Imagen 68">
              <a:extLst>
                <a:ext uri="{FF2B5EF4-FFF2-40B4-BE49-F238E27FC236}">
                  <a16:creationId xmlns:a16="http://schemas.microsoft.com/office/drawing/2014/main" id="{90856CF8-9CDC-F806-2DAA-191B7F7E1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17956" y="2839461"/>
              <a:ext cx="781159" cy="647790"/>
            </a:xfrm>
            <a:prstGeom prst="rect">
              <a:avLst/>
            </a:prstGeom>
          </p:spPr>
        </p:pic>
        <p:sp>
          <p:nvSpPr>
            <p:cNvPr id="84" name="Diagrama de flujo: conector 83">
              <a:extLst>
                <a:ext uri="{FF2B5EF4-FFF2-40B4-BE49-F238E27FC236}">
                  <a16:creationId xmlns:a16="http://schemas.microsoft.com/office/drawing/2014/main" id="{46FD6370-31BB-6F83-6134-30FA9A683884}"/>
                </a:ext>
              </a:extLst>
            </p:cNvPr>
            <p:cNvSpPr/>
            <p:nvPr/>
          </p:nvSpPr>
          <p:spPr>
            <a:xfrm>
              <a:off x="4223636" y="2751699"/>
              <a:ext cx="795013" cy="841063"/>
            </a:xfrm>
            <a:prstGeom prst="flowChartConnector">
              <a:avLst/>
            </a:pr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76102"/>
                        <a:gd name="connsiteY0" fmla="*/ 374904 h 749808"/>
                        <a:gd name="connsiteX1" fmla="*/ 338051 w 676102"/>
                        <a:gd name="connsiteY1" fmla="*/ 0 h 749808"/>
                        <a:gd name="connsiteX2" fmla="*/ 676102 w 676102"/>
                        <a:gd name="connsiteY2" fmla="*/ 374904 h 749808"/>
                        <a:gd name="connsiteX3" fmla="*/ 338051 w 676102"/>
                        <a:gd name="connsiteY3" fmla="*/ 749808 h 749808"/>
                        <a:gd name="connsiteX4" fmla="*/ 0 w 676102"/>
                        <a:gd name="connsiteY4" fmla="*/ 374904 h 7498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76102" h="749808" extrusionOk="0">
                          <a:moveTo>
                            <a:pt x="0" y="374904"/>
                          </a:moveTo>
                          <a:cubicBezTo>
                            <a:pt x="-3401" y="165752"/>
                            <a:pt x="121880" y="11061"/>
                            <a:pt x="338051" y="0"/>
                          </a:cubicBezTo>
                          <a:cubicBezTo>
                            <a:pt x="554033" y="6165"/>
                            <a:pt x="615003" y="169793"/>
                            <a:pt x="676102" y="374904"/>
                          </a:cubicBezTo>
                          <a:cubicBezTo>
                            <a:pt x="637215" y="619934"/>
                            <a:pt x="518397" y="784930"/>
                            <a:pt x="338051" y="749808"/>
                          </a:cubicBezTo>
                          <a:cubicBezTo>
                            <a:pt x="140595" y="743923"/>
                            <a:pt x="4986" y="584340"/>
                            <a:pt x="0" y="37490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5" name="Diagrama de flujo: conector 84">
            <a:extLst>
              <a:ext uri="{FF2B5EF4-FFF2-40B4-BE49-F238E27FC236}">
                <a16:creationId xmlns:a16="http://schemas.microsoft.com/office/drawing/2014/main" id="{7418862D-1380-F572-2BCB-D2C65BE19F0F}"/>
              </a:ext>
            </a:extLst>
          </p:cNvPr>
          <p:cNvSpPr/>
          <p:nvPr/>
        </p:nvSpPr>
        <p:spPr>
          <a:xfrm>
            <a:off x="6477019" y="2242985"/>
            <a:ext cx="795013" cy="841063"/>
          </a:xfrm>
          <a:prstGeom prst="flowChartConnector">
            <a:avLst/>
          </a:pr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76102"/>
                      <a:gd name="connsiteY0" fmla="*/ 374904 h 749808"/>
                      <a:gd name="connsiteX1" fmla="*/ 338051 w 676102"/>
                      <a:gd name="connsiteY1" fmla="*/ 0 h 749808"/>
                      <a:gd name="connsiteX2" fmla="*/ 676102 w 676102"/>
                      <a:gd name="connsiteY2" fmla="*/ 374904 h 749808"/>
                      <a:gd name="connsiteX3" fmla="*/ 338051 w 676102"/>
                      <a:gd name="connsiteY3" fmla="*/ 749808 h 749808"/>
                      <a:gd name="connsiteX4" fmla="*/ 0 w 676102"/>
                      <a:gd name="connsiteY4" fmla="*/ 374904 h 749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6102" h="749808" extrusionOk="0">
                        <a:moveTo>
                          <a:pt x="0" y="374904"/>
                        </a:moveTo>
                        <a:cubicBezTo>
                          <a:pt x="-3401" y="165752"/>
                          <a:pt x="121880" y="11061"/>
                          <a:pt x="338051" y="0"/>
                        </a:cubicBezTo>
                        <a:cubicBezTo>
                          <a:pt x="554033" y="6165"/>
                          <a:pt x="615003" y="169793"/>
                          <a:pt x="676102" y="374904"/>
                        </a:cubicBezTo>
                        <a:cubicBezTo>
                          <a:pt x="637215" y="619934"/>
                          <a:pt x="518397" y="784930"/>
                          <a:pt x="338051" y="749808"/>
                        </a:cubicBezTo>
                        <a:cubicBezTo>
                          <a:pt x="140595" y="743923"/>
                          <a:pt x="4986" y="584340"/>
                          <a:pt x="0" y="3749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6" name="Grupo 85">
            <a:extLst>
              <a:ext uri="{FF2B5EF4-FFF2-40B4-BE49-F238E27FC236}">
                <a16:creationId xmlns:a16="http://schemas.microsoft.com/office/drawing/2014/main" id="{26283123-64A9-72DB-FBEA-050D0E018A88}"/>
              </a:ext>
            </a:extLst>
          </p:cNvPr>
          <p:cNvGrpSpPr/>
          <p:nvPr/>
        </p:nvGrpSpPr>
        <p:grpSpPr>
          <a:xfrm>
            <a:off x="4647533" y="2769663"/>
            <a:ext cx="397505" cy="369332"/>
            <a:chOff x="5083014" y="2610325"/>
            <a:chExt cx="569641" cy="568151"/>
          </a:xfrm>
        </p:grpSpPr>
        <p:sp>
          <p:nvSpPr>
            <p:cNvPr id="87" name="Diagrama de flujo: conector 86">
              <a:extLst>
                <a:ext uri="{FF2B5EF4-FFF2-40B4-BE49-F238E27FC236}">
                  <a16:creationId xmlns:a16="http://schemas.microsoft.com/office/drawing/2014/main" id="{E29E79D6-DA1C-B012-DDDE-DFC41B9CE5EC}"/>
                </a:ext>
              </a:extLst>
            </p:cNvPr>
            <p:cNvSpPr/>
            <p:nvPr/>
          </p:nvSpPr>
          <p:spPr>
            <a:xfrm>
              <a:off x="5224046" y="2740217"/>
              <a:ext cx="287576" cy="319707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Diagrama de flujo: conector 87">
              <a:extLst>
                <a:ext uri="{FF2B5EF4-FFF2-40B4-BE49-F238E27FC236}">
                  <a16:creationId xmlns:a16="http://schemas.microsoft.com/office/drawing/2014/main" id="{41DBA38C-4EFD-2E0C-A9A9-C3C4F203E2B6}"/>
                </a:ext>
              </a:extLst>
            </p:cNvPr>
            <p:cNvSpPr/>
            <p:nvPr/>
          </p:nvSpPr>
          <p:spPr>
            <a:xfrm>
              <a:off x="5083014" y="2610325"/>
              <a:ext cx="569641" cy="568151"/>
            </a:xfrm>
            <a:prstGeom prst="flowChartConnector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0593C386-DC47-E43D-FB46-E8A14FCF6E8D}"/>
              </a:ext>
            </a:extLst>
          </p:cNvPr>
          <p:cNvGrpSpPr/>
          <p:nvPr/>
        </p:nvGrpSpPr>
        <p:grpSpPr>
          <a:xfrm>
            <a:off x="6395749" y="2789538"/>
            <a:ext cx="397505" cy="369332"/>
            <a:chOff x="5083014" y="2610325"/>
            <a:chExt cx="569641" cy="568151"/>
          </a:xfrm>
        </p:grpSpPr>
        <p:sp>
          <p:nvSpPr>
            <p:cNvPr id="90" name="Diagrama de flujo: conector 89">
              <a:extLst>
                <a:ext uri="{FF2B5EF4-FFF2-40B4-BE49-F238E27FC236}">
                  <a16:creationId xmlns:a16="http://schemas.microsoft.com/office/drawing/2014/main" id="{908D37BB-1C72-4E3F-7AD1-2F01C08338AD}"/>
                </a:ext>
              </a:extLst>
            </p:cNvPr>
            <p:cNvSpPr/>
            <p:nvPr/>
          </p:nvSpPr>
          <p:spPr>
            <a:xfrm>
              <a:off x="5224046" y="2740217"/>
              <a:ext cx="287576" cy="319707"/>
            </a:xfrm>
            <a:prstGeom prst="flowChartConnector">
              <a:avLst/>
            </a:prstGeom>
            <a:solidFill>
              <a:srgbClr val="F0EFD3"/>
            </a:solidFill>
            <a:ln>
              <a:solidFill>
                <a:srgbClr val="EDEDD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1" name="Diagrama de flujo: conector 90">
              <a:extLst>
                <a:ext uri="{FF2B5EF4-FFF2-40B4-BE49-F238E27FC236}">
                  <a16:creationId xmlns:a16="http://schemas.microsoft.com/office/drawing/2014/main" id="{F9DF787B-3062-4947-B407-26DE51719C82}"/>
                </a:ext>
              </a:extLst>
            </p:cNvPr>
            <p:cNvSpPr/>
            <p:nvPr/>
          </p:nvSpPr>
          <p:spPr>
            <a:xfrm>
              <a:off x="5083014" y="2610325"/>
              <a:ext cx="569641" cy="568151"/>
            </a:xfrm>
            <a:prstGeom prst="flowChartConnector">
              <a:avLst/>
            </a:prstGeom>
            <a:noFill/>
            <a:ln>
              <a:solidFill>
                <a:srgbClr val="EDEDD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4" name="Diagrama de flujo: conector 93">
            <a:extLst>
              <a:ext uri="{FF2B5EF4-FFF2-40B4-BE49-F238E27FC236}">
                <a16:creationId xmlns:a16="http://schemas.microsoft.com/office/drawing/2014/main" id="{16F4AF50-4101-D2E9-A800-CDBEB2F8FC41}"/>
              </a:ext>
            </a:extLst>
          </p:cNvPr>
          <p:cNvSpPr/>
          <p:nvPr/>
        </p:nvSpPr>
        <p:spPr>
          <a:xfrm>
            <a:off x="4733136" y="4867304"/>
            <a:ext cx="68069" cy="60905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Diagrama de flujo: conector 98">
            <a:extLst>
              <a:ext uri="{FF2B5EF4-FFF2-40B4-BE49-F238E27FC236}">
                <a16:creationId xmlns:a16="http://schemas.microsoft.com/office/drawing/2014/main" id="{A5AFDE0B-B762-7435-4907-30D49ACC4A1F}"/>
              </a:ext>
            </a:extLst>
          </p:cNvPr>
          <p:cNvSpPr/>
          <p:nvPr/>
        </p:nvSpPr>
        <p:spPr>
          <a:xfrm>
            <a:off x="6856805" y="3322498"/>
            <a:ext cx="68069" cy="60905"/>
          </a:xfrm>
          <a:prstGeom prst="flowChartConnector">
            <a:avLst/>
          </a:prstGeom>
          <a:solidFill>
            <a:srgbClr val="EDEDD5"/>
          </a:solidFill>
          <a:ln>
            <a:solidFill>
              <a:srgbClr val="EDED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Diagrama de flujo: conector 99">
            <a:extLst>
              <a:ext uri="{FF2B5EF4-FFF2-40B4-BE49-F238E27FC236}">
                <a16:creationId xmlns:a16="http://schemas.microsoft.com/office/drawing/2014/main" id="{B8630B52-916E-C2A4-DF23-A643D587C18F}"/>
              </a:ext>
            </a:extLst>
          </p:cNvPr>
          <p:cNvSpPr/>
          <p:nvPr/>
        </p:nvSpPr>
        <p:spPr>
          <a:xfrm>
            <a:off x="5974061" y="4952830"/>
            <a:ext cx="68069" cy="60905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Diagrama de flujo: conector 101">
            <a:extLst>
              <a:ext uri="{FF2B5EF4-FFF2-40B4-BE49-F238E27FC236}">
                <a16:creationId xmlns:a16="http://schemas.microsoft.com/office/drawing/2014/main" id="{6A3DFC95-D5B7-204F-7DE4-300EDF3BADF2}"/>
              </a:ext>
            </a:extLst>
          </p:cNvPr>
          <p:cNvSpPr/>
          <p:nvPr/>
        </p:nvSpPr>
        <p:spPr>
          <a:xfrm>
            <a:off x="5273053" y="2653824"/>
            <a:ext cx="68069" cy="60905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EDC7C408-CF96-0342-46E1-D03BEACE68A5}"/>
              </a:ext>
            </a:extLst>
          </p:cNvPr>
          <p:cNvCxnSpPr/>
          <p:nvPr/>
        </p:nvCxnSpPr>
        <p:spPr>
          <a:xfrm>
            <a:off x="1126836" y="1764145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08C609EF-0AA4-63DC-200A-95044A089822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D53CA4A7-AAD4-18D3-EB5C-4330E2C19F03}"/>
              </a:ext>
            </a:extLst>
          </p:cNvPr>
          <p:cNvCxnSpPr/>
          <p:nvPr/>
        </p:nvCxnSpPr>
        <p:spPr>
          <a:xfrm>
            <a:off x="8049491" y="1713345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54BA3791-8D19-6223-5D34-678803260116}"/>
              </a:ext>
            </a:extLst>
          </p:cNvPr>
          <p:cNvCxnSpPr/>
          <p:nvPr/>
        </p:nvCxnSpPr>
        <p:spPr>
          <a:xfrm>
            <a:off x="1196108" y="4310332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159EC4FB-EB1D-42AB-63FD-EB76426C694B}"/>
              </a:ext>
            </a:extLst>
          </p:cNvPr>
          <p:cNvCxnSpPr/>
          <p:nvPr/>
        </p:nvCxnSpPr>
        <p:spPr>
          <a:xfrm>
            <a:off x="8243454" y="4504968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9E529441-73D4-DD29-E296-68FF3776DF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5156" y="4883681"/>
            <a:ext cx="446073" cy="37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9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A8CC4-EBFE-A9F4-C52C-4F5B44FC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0106B3-7EBF-AD10-ADD0-7CE5EBF96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554" y="18700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n-US" sz="2400" dirty="0"/>
              <a:t>Introduction to Data-Driven Company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Data-Driven Platform to Accelerate AI-Powered Sales Intelligence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s-ES" sz="2400" dirty="0"/>
              <a:t>EDW Architecture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400" dirty="0"/>
              <a:t>E2E Sales Dashboard Design</a:t>
            </a:r>
          </a:p>
          <a:p>
            <a:pPr marL="0" indent="0">
              <a:buNone/>
            </a:pPr>
            <a:endParaRPr lang="es-ES" sz="2400" dirty="0"/>
          </a:p>
        </p:txBody>
      </p:sp>
      <p:cxnSp>
        <p:nvCxnSpPr>
          <p:cNvPr id="5" name="Connettore 1 5">
            <a:extLst>
              <a:ext uri="{FF2B5EF4-FFF2-40B4-BE49-F238E27FC236}">
                <a16:creationId xmlns:a16="http://schemas.microsoft.com/office/drawing/2014/main" id="{3BD6E44D-EA23-D0F9-F4CD-39FF8A4295F4}"/>
              </a:ext>
            </a:extLst>
          </p:cNvPr>
          <p:cNvCxnSpPr/>
          <p:nvPr/>
        </p:nvCxnSpPr>
        <p:spPr>
          <a:xfrm>
            <a:off x="732239" y="1571947"/>
            <a:ext cx="1" cy="4649466"/>
          </a:xfrm>
          <a:prstGeom prst="line">
            <a:avLst/>
          </a:prstGeom>
          <a:ln w="12700">
            <a:solidFill>
              <a:srgbClr val="0071A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1">
            <a:extLst>
              <a:ext uri="{FF2B5EF4-FFF2-40B4-BE49-F238E27FC236}">
                <a16:creationId xmlns:a16="http://schemas.microsoft.com/office/drawing/2014/main" id="{3204F108-20A1-0F3A-CA38-683B2E4C6E3C}"/>
              </a:ext>
            </a:extLst>
          </p:cNvPr>
          <p:cNvSpPr/>
          <p:nvPr/>
        </p:nvSpPr>
        <p:spPr>
          <a:xfrm>
            <a:off x="644140" y="5032375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0FE8E2B-D623-5AFE-9F49-A573653F9B2A}"/>
              </a:ext>
            </a:extLst>
          </p:cNvPr>
          <p:cNvSpPr txBox="1"/>
          <p:nvPr/>
        </p:nvSpPr>
        <p:spPr>
          <a:xfrm>
            <a:off x="9667495" y="6642556"/>
            <a:ext cx="2610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Data Architect Assesment - Rosa Mestres | June 2025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62EDF68-A04F-ADB1-AEE8-9EC390485D5D}"/>
              </a:ext>
            </a:extLst>
          </p:cNvPr>
          <p:cNvCxnSpPr/>
          <p:nvPr/>
        </p:nvCxnSpPr>
        <p:spPr>
          <a:xfrm>
            <a:off x="1037039" y="4138295"/>
            <a:ext cx="85439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857D150-A935-A34D-A6A3-FA069D0F3D4D}"/>
              </a:ext>
            </a:extLst>
          </p:cNvPr>
          <p:cNvCxnSpPr/>
          <p:nvPr/>
        </p:nvCxnSpPr>
        <p:spPr>
          <a:xfrm>
            <a:off x="1037039" y="4528820"/>
            <a:ext cx="85439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e 10">
            <a:extLst>
              <a:ext uri="{FF2B5EF4-FFF2-40B4-BE49-F238E27FC236}">
                <a16:creationId xmlns:a16="http://schemas.microsoft.com/office/drawing/2014/main" id="{FF52144E-6990-065F-9704-E1685D5416B1}"/>
              </a:ext>
            </a:extLst>
          </p:cNvPr>
          <p:cNvSpPr/>
          <p:nvPr/>
        </p:nvSpPr>
        <p:spPr>
          <a:xfrm>
            <a:off x="631056" y="2452951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Ovale 10">
            <a:extLst>
              <a:ext uri="{FF2B5EF4-FFF2-40B4-BE49-F238E27FC236}">
                <a16:creationId xmlns:a16="http://schemas.microsoft.com/office/drawing/2014/main" id="{31E393A1-5816-84E3-4B09-2E9B9A84989F}"/>
              </a:ext>
            </a:extLst>
          </p:cNvPr>
          <p:cNvSpPr/>
          <p:nvPr/>
        </p:nvSpPr>
        <p:spPr>
          <a:xfrm>
            <a:off x="638208" y="3321176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Ovale 10">
            <a:extLst>
              <a:ext uri="{FF2B5EF4-FFF2-40B4-BE49-F238E27FC236}">
                <a16:creationId xmlns:a16="http://schemas.microsoft.com/office/drawing/2014/main" id="{93545343-A24C-74FF-1A3A-17677F2882FE}"/>
              </a:ext>
            </a:extLst>
          </p:cNvPr>
          <p:cNvSpPr/>
          <p:nvPr/>
        </p:nvSpPr>
        <p:spPr>
          <a:xfrm>
            <a:off x="638208" y="4258793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86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E5D27-9D37-FF5B-2F5F-71173A129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8EF45EC-994A-94A2-9DC0-1BB05577A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5681857D-8EB6-0EE9-2CC7-3DAB79A8B34B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sp>
        <p:nvSpPr>
          <p:cNvPr id="99" name="Diagrama de flujo: conector 98">
            <a:extLst>
              <a:ext uri="{FF2B5EF4-FFF2-40B4-BE49-F238E27FC236}">
                <a16:creationId xmlns:a16="http://schemas.microsoft.com/office/drawing/2014/main" id="{7ED2E27C-4C84-385B-5FD8-C27832190C1B}"/>
              </a:ext>
            </a:extLst>
          </p:cNvPr>
          <p:cNvSpPr/>
          <p:nvPr/>
        </p:nvSpPr>
        <p:spPr>
          <a:xfrm>
            <a:off x="6973663" y="3972065"/>
            <a:ext cx="68069" cy="60905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Diagrama de flujo: conector 101">
            <a:extLst>
              <a:ext uri="{FF2B5EF4-FFF2-40B4-BE49-F238E27FC236}">
                <a16:creationId xmlns:a16="http://schemas.microsoft.com/office/drawing/2014/main" id="{A06E7975-6B25-B6A9-049C-780B2AA8492C}"/>
              </a:ext>
            </a:extLst>
          </p:cNvPr>
          <p:cNvSpPr/>
          <p:nvPr/>
        </p:nvSpPr>
        <p:spPr>
          <a:xfrm>
            <a:off x="5389911" y="3303391"/>
            <a:ext cx="68069" cy="60905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EE8490F3-96FF-4647-400B-F52F8DD0805D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8F6B70BF-7B36-3782-A1A7-AB1AE335F035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n-US" sz="6700" dirty="0"/>
              <a:t>EDW Architecture</a:t>
            </a:r>
            <a:br>
              <a:rPr lang="es-ES" dirty="0"/>
            </a:br>
            <a:r>
              <a:rPr lang="es-ES" sz="4200" dirty="0">
                <a:solidFill>
                  <a:schemeClr val="bg1">
                    <a:lumMod val="50000"/>
                  </a:schemeClr>
                </a:solidFill>
              </a:rPr>
              <a:t>Logical Architecture based on Azure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83E2F4E-9913-7C77-117B-FF992BFFA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268" y="1356539"/>
            <a:ext cx="8501063" cy="544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27814-5DF3-9CC4-ED38-B0B87A544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852A734-AA63-ECEE-3A08-118807CD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4B488DB0-7744-A74C-763D-0726DB18D050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sp>
        <p:nvSpPr>
          <p:cNvPr id="99" name="Diagrama de flujo: conector 98">
            <a:extLst>
              <a:ext uri="{FF2B5EF4-FFF2-40B4-BE49-F238E27FC236}">
                <a16:creationId xmlns:a16="http://schemas.microsoft.com/office/drawing/2014/main" id="{97A4719C-CD78-D598-A823-28085F804614}"/>
              </a:ext>
            </a:extLst>
          </p:cNvPr>
          <p:cNvSpPr/>
          <p:nvPr/>
        </p:nvSpPr>
        <p:spPr>
          <a:xfrm>
            <a:off x="6973663" y="3972065"/>
            <a:ext cx="68069" cy="60905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Diagrama de flujo: conector 101">
            <a:extLst>
              <a:ext uri="{FF2B5EF4-FFF2-40B4-BE49-F238E27FC236}">
                <a16:creationId xmlns:a16="http://schemas.microsoft.com/office/drawing/2014/main" id="{7CA63BB6-B17F-5B5C-1206-BE24256CDF3F}"/>
              </a:ext>
            </a:extLst>
          </p:cNvPr>
          <p:cNvSpPr/>
          <p:nvPr/>
        </p:nvSpPr>
        <p:spPr>
          <a:xfrm>
            <a:off x="5389911" y="3303391"/>
            <a:ext cx="68069" cy="60905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854FEFA4-E92E-2A5D-533D-A81D7BEB4A2D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2B167BC8-F893-C541-3DA5-69394D655279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n-US" sz="6700" dirty="0"/>
              <a:t>EDW Architecture</a:t>
            </a:r>
            <a:br>
              <a:rPr lang="es-ES" dirty="0"/>
            </a:br>
            <a:r>
              <a:rPr lang="es-ES" sz="4200" dirty="0">
                <a:solidFill>
                  <a:schemeClr val="bg1">
                    <a:lumMod val="50000"/>
                  </a:schemeClr>
                </a:solidFill>
              </a:rPr>
              <a:t>Layers &amp; Technical Design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E898721-B4E1-CCA9-EC11-ED425C1B9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366" y="1453513"/>
            <a:ext cx="8182279" cy="519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8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40552-30B4-4D3D-29E2-5FB4837C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B4F6AEB-B476-AD0E-43E4-5873B684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64CA2AD-BD10-A6A1-F27F-D602447B967C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D3B947FA-51B9-16F9-B33C-A23FE695F27A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F5780C19-C05A-7722-44BE-B94BFC801984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n-US" sz="6700" dirty="0"/>
              <a:t>EDW Architecture</a:t>
            </a:r>
            <a:br>
              <a:rPr lang="es-ES" dirty="0"/>
            </a:br>
            <a:r>
              <a:rPr lang="es-ES" sz="4000" dirty="0">
                <a:solidFill>
                  <a:schemeClr val="bg1">
                    <a:lumMod val="50000"/>
                  </a:schemeClr>
                </a:solidFill>
              </a:rPr>
              <a:t>DataOps Efficiency &amp; Control</a:t>
            </a:r>
          </a:p>
        </p:txBody>
      </p:sp>
      <p:sp>
        <p:nvSpPr>
          <p:cNvPr id="11" name="TextBox 38">
            <a:extLst>
              <a:ext uri="{FF2B5EF4-FFF2-40B4-BE49-F238E27FC236}">
                <a16:creationId xmlns:a16="http://schemas.microsoft.com/office/drawing/2014/main" id="{D22269D1-591F-F31E-8E2C-3ADDEB2A1BA4}"/>
              </a:ext>
            </a:extLst>
          </p:cNvPr>
          <p:cNvSpPr txBox="1"/>
          <p:nvPr/>
        </p:nvSpPr>
        <p:spPr>
          <a:xfrm>
            <a:off x="6513291" y="3964644"/>
            <a:ext cx="368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Cost Optimization</a:t>
            </a:r>
          </a:p>
        </p:txBody>
      </p:sp>
      <p:sp>
        <p:nvSpPr>
          <p:cNvPr id="13" name="TextBox 38">
            <a:extLst>
              <a:ext uri="{FF2B5EF4-FFF2-40B4-BE49-F238E27FC236}">
                <a16:creationId xmlns:a16="http://schemas.microsoft.com/office/drawing/2014/main" id="{F55D5B5C-77B0-C65B-3B61-AABFC616F965}"/>
              </a:ext>
            </a:extLst>
          </p:cNvPr>
          <p:cNvSpPr txBox="1"/>
          <p:nvPr/>
        </p:nvSpPr>
        <p:spPr>
          <a:xfrm>
            <a:off x="1920942" y="3964644"/>
            <a:ext cx="368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Governance &amp; Security</a:t>
            </a:r>
          </a:p>
        </p:txBody>
      </p:sp>
      <p:sp>
        <p:nvSpPr>
          <p:cNvPr id="14" name="TextBox 38">
            <a:extLst>
              <a:ext uri="{FF2B5EF4-FFF2-40B4-BE49-F238E27FC236}">
                <a16:creationId xmlns:a16="http://schemas.microsoft.com/office/drawing/2014/main" id="{245FAF55-A5D0-CD17-CFB5-BE8D82E3AA8D}"/>
              </a:ext>
            </a:extLst>
          </p:cNvPr>
          <p:cNvSpPr txBox="1"/>
          <p:nvPr/>
        </p:nvSpPr>
        <p:spPr>
          <a:xfrm>
            <a:off x="8100896" y="1484337"/>
            <a:ext cx="368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Observability</a:t>
            </a:r>
          </a:p>
        </p:txBody>
      </p:sp>
      <p:sp>
        <p:nvSpPr>
          <p:cNvPr id="15" name="TextBox 38">
            <a:extLst>
              <a:ext uri="{FF2B5EF4-FFF2-40B4-BE49-F238E27FC236}">
                <a16:creationId xmlns:a16="http://schemas.microsoft.com/office/drawing/2014/main" id="{2B7C71AB-B87A-3584-544B-B1893C8F6887}"/>
              </a:ext>
            </a:extLst>
          </p:cNvPr>
          <p:cNvSpPr txBox="1"/>
          <p:nvPr/>
        </p:nvSpPr>
        <p:spPr>
          <a:xfrm>
            <a:off x="526197" y="1495821"/>
            <a:ext cx="368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CI/CD</a:t>
            </a:r>
          </a:p>
        </p:txBody>
      </p:sp>
      <p:sp>
        <p:nvSpPr>
          <p:cNvPr id="17" name="TextBox 38">
            <a:extLst>
              <a:ext uri="{FF2B5EF4-FFF2-40B4-BE49-F238E27FC236}">
                <a16:creationId xmlns:a16="http://schemas.microsoft.com/office/drawing/2014/main" id="{2C1B695A-71D0-1672-92A7-2593ECAA3B22}"/>
              </a:ext>
            </a:extLst>
          </p:cNvPr>
          <p:cNvSpPr txBox="1"/>
          <p:nvPr/>
        </p:nvSpPr>
        <p:spPr>
          <a:xfrm>
            <a:off x="8178335" y="1937593"/>
            <a:ext cx="3602889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Azure Monitor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Dynatrace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Log Analytics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Unified logs, metrics and health across all data services</a:t>
            </a:r>
          </a:p>
          <a:p>
            <a:endParaRPr lang="en-US" sz="1200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B5B35BB2-3FE2-A40E-3703-C38D6D3BF4E2}"/>
              </a:ext>
            </a:extLst>
          </p:cNvPr>
          <p:cNvCxnSpPr>
            <a:stCxn id="17" idx="1"/>
            <a:endCxn id="17" idx="3"/>
          </p:cNvCxnSpPr>
          <p:nvPr/>
        </p:nvCxnSpPr>
        <p:spPr>
          <a:xfrm>
            <a:off x="8178335" y="2630091"/>
            <a:ext cx="3602889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38">
            <a:extLst>
              <a:ext uri="{FF2B5EF4-FFF2-40B4-BE49-F238E27FC236}">
                <a16:creationId xmlns:a16="http://schemas.microsoft.com/office/drawing/2014/main" id="{AFDD4276-AAD8-C218-F210-049261965B55}"/>
              </a:ext>
            </a:extLst>
          </p:cNvPr>
          <p:cNvSpPr txBox="1"/>
          <p:nvPr/>
        </p:nvSpPr>
        <p:spPr>
          <a:xfrm>
            <a:off x="6474571" y="4426309"/>
            <a:ext cx="360288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Auto-pause SQL Pools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Tiering policies in ADLS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Light Power BI versiones for self-sevice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Smart resource use, cost control and elasticity</a:t>
            </a:r>
          </a:p>
          <a:p>
            <a:endParaRPr lang="en-US" sz="1200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A75EB83-2DC8-4D34-0BB5-A2FA514EA2BD}"/>
              </a:ext>
            </a:extLst>
          </p:cNvPr>
          <p:cNvCxnSpPr/>
          <p:nvPr/>
        </p:nvCxnSpPr>
        <p:spPr>
          <a:xfrm>
            <a:off x="6474571" y="5107196"/>
            <a:ext cx="360288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38">
            <a:extLst>
              <a:ext uri="{FF2B5EF4-FFF2-40B4-BE49-F238E27FC236}">
                <a16:creationId xmlns:a16="http://schemas.microsoft.com/office/drawing/2014/main" id="{F2404CC7-9EBE-DAD5-52E9-43B1D5821A87}"/>
              </a:ext>
            </a:extLst>
          </p:cNvPr>
          <p:cNvSpPr txBox="1"/>
          <p:nvPr/>
        </p:nvSpPr>
        <p:spPr>
          <a:xfrm>
            <a:off x="526197" y="2038050"/>
            <a:ext cx="3602889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GitHub Actions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GitHub Runners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Jira for backlog &amp; sprint 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Confluence for project documentation</a:t>
            </a: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Automated deployement of: Data pipelines, Ml models, Power BI content</a:t>
            </a:r>
          </a:p>
          <a:p>
            <a:endParaRPr lang="en-US" sz="1200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1D74FEF-074B-B90A-F97C-BAE4812627CF}"/>
              </a:ext>
            </a:extLst>
          </p:cNvPr>
          <p:cNvCxnSpPr>
            <a:cxnSpLocks/>
          </p:cNvCxnSpPr>
          <p:nvPr/>
        </p:nvCxnSpPr>
        <p:spPr>
          <a:xfrm>
            <a:off x="564916" y="2917527"/>
            <a:ext cx="3602889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38">
            <a:extLst>
              <a:ext uri="{FF2B5EF4-FFF2-40B4-BE49-F238E27FC236}">
                <a16:creationId xmlns:a16="http://schemas.microsoft.com/office/drawing/2014/main" id="{9857736E-DC71-EE4B-C2F1-4B092D0240AD}"/>
              </a:ext>
            </a:extLst>
          </p:cNvPr>
          <p:cNvSpPr txBox="1"/>
          <p:nvPr/>
        </p:nvSpPr>
        <p:spPr>
          <a:xfrm>
            <a:off x="1998381" y="4403820"/>
            <a:ext cx="3602889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IDMC (Informatica)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Azure Purview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Azure Key Vault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Data Lineage, Access control, and credential management</a:t>
            </a:r>
          </a:p>
          <a:p>
            <a:endParaRPr lang="en-US" sz="1200" dirty="0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BAE1C10-4A95-A74F-E765-7BA4429FB444}"/>
              </a:ext>
            </a:extLst>
          </p:cNvPr>
          <p:cNvCxnSpPr>
            <a:stCxn id="24" idx="1"/>
            <a:endCxn id="24" idx="3"/>
          </p:cNvCxnSpPr>
          <p:nvPr/>
        </p:nvCxnSpPr>
        <p:spPr>
          <a:xfrm>
            <a:off x="1998381" y="5096318"/>
            <a:ext cx="3602889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38">
            <a:extLst>
              <a:ext uri="{FF2B5EF4-FFF2-40B4-BE49-F238E27FC236}">
                <a16:creationId xmlns:a16="http://schemas.microsoft.com/office/drawing/2014/main" id="{CEB4BFFB-EA9C-9305-8786-FB9198ECC9C9}"/>
              </a:ext>
            </a:extLst>
          </p:cNvPr>
          <p:cNvSpPr txBox="1"/>
          <p:nvPr/>
        </p:nvSpPr>
        <p:spPr>
          <a:xfrm>
            <a:off x="4427147" y="1467637"/>
            <a:ext cx="2885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1"/>
                </a:solidFill>
              </a:rPr>
              <a:t>Reusable Artifacts</a:t>
            </a:r>
            <a:endParaRPr lang="en-US" sz="2400" b="1" dirty="0">
              <a:solidFill>
                <a:schemeClr val="accent1"/>
              </a:solidFill>
              <a:latin typeface="Proxima Nova Semibold" charset="0"/>
              <a:ea typeface="Proxima Nova Semibold" charset="0"/>
              <a:cs typeface="Proxima Nova Semibold" charset="0"/>
            </a:endParaRPr>
          </a:p>
        </p:txBody>
      </p:sp>
      <p:sp>
        <p:nvSpPr>
          <p:cNvPr id="6" name="TextBox 38">
            <a:extLst>
              <a:ext uri="{FF2B5EF4-FFF2-40B4-BE49-F238E27FC236}">
                <a16:creationId xmlns:a16="http://schemas.microsoft.com/office/drawing/2014/main" id="{ABE77905-C9E0-4924-72B6-F1B0666D2F3C}"/>
              </a:ext>
            </a:extLst>
          </p:cNvPr>
          <p:cNvSpPr txBox="1"/>
          <p:nvPr/>
        </p:nvSpPr>
        <p:spPr>
          <a:xfrm>
            <a:off x="4238058" y="1929302"/>
            <a:ext cx="3602889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Pipelines, notebooks, models &amp; datasets as modular building blocks , linked services, db objects, scripts SQL if required, ML models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Promotes modularity, accelerates delivery, and reduces maintenance efforts.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8FCC8AF-7AAD-4F12-F885-A5901CCFCE59}"/>
              </a:ext>
            </a:extLst>
          </p:cNvPr>
          <p:cNvCxnSpPr>
            <a:cxnSpLocks/>
          </p:cNvCxnSpPr>
          <p:nvPr/>
        </p:nvCxnSpPr>
        <p:spPr>
          <a:xfrm>
            <a:off x="4385192" y="2623150"/>
            <a:ext cx="3455755" cy="9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00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0976D-C800-9ED0-B406-437462535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1A5AC-9D29-D213-2080-59678142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7B308E-9AAA-0566-E90E-3BC907BCF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554" y="18700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n-US" sz="2400" dirty="0"/>
              <a:t>Introduction to Data-Driven Company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Data-Driven Platform to Accelerate AI-Powered Sales Intelligence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s-ES" sz="2400" dirty="0"/>
              <a:t>EDW Architecture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400" dirty="0"/>
              <a:t>E2E Sales Dashboard Design</a:t>
            </a:r>
          </a:p>
          <a:p>
            <a:pPr marL="0" indent="0">
              <a:buNone/>
            </a:pPr>
            <a:endParaRPr lang="es-ES" sz="2400" dirty="0"/>
          </a:p>
        </p:txBody>
      </p:sp>
      <p:cxnSp>
        <p:nvCxnSpPr>
          <p:cNvPr id="5" name="Connettore 1 5">
            <a:extLst>
              <a:ext uri="{FF2B5EF4-FFF2-40B4-BE49-F238E27FC236}">
                <a16:creationId xmlns:a16="http://schemas.microsoft.com/office/drawing/2014/main" id="{0E4408D2-9F8F-2975-90ED-C0774E8D8D43}"/>
              </a:ext>
            </a:extLst>
          </p:cNvPr>
          <p:cNvCxnSpPr/>
          <p:nvPr/>
        </p:nvCxnSpPr>
        <p:spPr>
          <a:xfrm>
            <a:off x="732239" y="1571947"/>
            <a:ext cx="1" cy="4649466"/>
          </a:xfrm>
          <a:prstGeom prst="line">
            <a:avLst/>
          </a:prstGeom>
          <a:ln w="12700">
            <a:solidFill>
              <a:srgbClr val="0071A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1">
            <a:extLst>
              <a:ext uri="{FF2B5EF4-FFF2-40B4-BE49-F238E27FC236}">
                <a16:creationId xmlns:a16="http://schemas.microsoft.com/office/drawing/2014/main" id="{A773CB07-1458-6A4A-BA57-D2E8F8B23C98}"/>
              </a:ext>
            </a:extLst>
          </p:cNvPr>
          <p:cNvSpPr/>
          <p:nvPr/>
        </p:nvSpPr>
        <p:spPr>
          <a:xfrm>
            <a:off x="644140" y="5032375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4C0917-7954-DB11-46EA-F4FC94277315}"/>
              </a:ext>
            </a:extLst>
          </p:cNvPr>
          <p:cNvSpPr txBox="1"/>
          <p:nvPr/>
        </p:nvSpPr>
        <p:spPr>
          <a:xfrm>
            <a:off x="9667495" y="6642556"/>
            <a:ext cx="2610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Data Architect Assesment - Rosa Mestres | June 2025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9F2D217-30D5-87FA-98F1-6644406C692E}"/>
              </a:ext>
            </a:extLst>
          </p:cNvPr>
          <p:cNvCxnSpPr/>
          <p:nvPr/>
        </p:nvCxnSpPr>
        <p:spPr>
          <a:xfrm>
            <a:off x="1037039" y="4986020"/>
            <a:ext cx="85439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A03C24C-83D0-46EB-4210-BAAC3E736848}"/>
              </a:ext>
            </a:extLst>
          </p:cNvPr>
          <p:cNvCxnSpPr/>
          <p:nvPr/>
        </p:nvCxnSpPr>
        <p:spPr>
          <a:xfrm>
            <a:off x="1017989" y="5414645"/>
            <a:ext cx="85439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e 10">
            <a:extLst>
              <a:ext uri="{FF2B5EF4-FFF2-40B4-BE49-F238E27FC236}">
                <a16:creationId xmlns:a16="http://schemas.microsoft.com/office/drawing/2014/main" id="{EE5C4045-BBE2-A1D3-3D8C-ACE69B44DCB3}"/>
              </a:ext>
            </a:extLst>
          </p:cNvPr>
          <p:cNvSpPr/>
          <p:nvPr/>
        </p:nvSpPr>
        <p:spPr>
          <a:xfrm>
            <a:off x="631056" y="2452951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Ovale 10">
            <a:extLst>
              <a:ext uri="{FF2B5EF4-FFF2-40B4-BE49-F238E27FC236}">
                <a16:creationId xmlns:a16="http://schemas.microsoft.com/office/drawing/2014/main" id="{24662234-A4E6-55AE-A63A-4CC3F07F1689}"/>
              </a:ext>
            </a:extLst>
          </p:cNvPr>
          <p:cNvSpPr/>
          <p:nvPr/>
        </p:nvSpPr>
        <p:spPr>
          <a:xfrm>
            <a:off x="638208" y="3321176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Ovale 10">
            <a:extLst>
              <a:ext uri="{FF2B5EF4-FFF2-40B4-BE49-F238E27FC236}">
                <a16:creationId xmlns:a16="http://schemas.microsoft.com/office/drawing/2014/main" id="{D41DAFDF-E53E-B156-B79C-AA896D2E8D2C}"/>
              </a:ext>
            </a:extLst>
          </p:cNvPr>
          <p:cNvSpPr/>
          <p:nvPr/>
        </p:nvSpPr>
        <p:spPr>
          <a:xfrm>
            <a:off x="638208" y="4258793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6161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6121</TotalTime>
  <Words>3513</Words>
  <Application>Microsoft Office PowerPoint</Application>
  <PresentationFormat>Panorámica</PresentationFormat>
  <Paragraphs>544</Paragraphs>
  <Slides>12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Meiryo</vt:lpstr>
      <vt:lpstr>Aptos</vt:lpstr>
      <vt:lpstr>Aptos Display</vt:lpstr>
      <vt:lpstr>Arial</vt:lpstr>
      <vt:lpstr>Proxima Nova Semibold</vt:lpstr>
      <vt:lpstr>Verdana</vt:lpstr>
      <vt:lpstr>Wingdings</vt:lpstr>
      <vt:lpstr>Tema de Office</vt:lpstr>
      <vt:lpstr>Presentación de PowerPoint</vt:lpstr>
      <vt:lpstr>Content</vt:lpstr>
      <vt:lpstr>Content</vt:lpstr>
      <vt:lpstr> Data-Driven Platform to Accelerate AI-Powered Sales Intelligence </vt:lpstr>
      <vt:lpstr>Content</vt:lpstr>
      <vt:lpstr>  </vt:lpstr>
      <vt:lpstr>  </vt:lpstr>
      <vt:lpstr>  </vt:lpstr>
      <vt:lpstr>Content</vt:lpstr>
      <vt:lpstr>  </vt:lpstr>
      <vt:lpstr> 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Rosa Mestres Hernández</dc:creator>
  <cp:lastModifiedBy>Rosa Mestres Hernández</cp:lastModifiedBy>
  <cp:revision>115</cp:revision>
  <dcterms:created xsi:type="dcterms:W3CDTF">2025-06-07T07:48:39Z</dcterms:created>
  <dcterms:modified xsi:type="dcterms:W3CDTF">2025-06-16T14:28:19Z</dcterms:modified>
</cp:coreProperties>
</file>