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5"/>
  </p:notesMasterIdLst>
  <p:sldIdLst>
    <p:sldId id="327" r:id="rId2"/>
    <p:sldId id="428" r:id="rId3"/>
    <p:sldId id="452" r:id="rId4"/>
    <p:sldId id="429" r:id="rId5"/>
    <p:sldId id="430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31" r:id="rId18"/>
    <p:sldId id="444" r:id="rId19"/>
    <p:sldId id="390" r:id="rId20"/>
    <p:sldId id="386" r:id="rId21"/>
    <p:sldId id="387" r:id="rId22"/>
    <p:sldId id="388" r:id="rId23"/>
    <p:sldId id="389" r:id="rId24"/>
    <p:sldId id="391" r:id="rId25"/>
    <p:sldId id="380" r:id="rId26"/>
    <p:sldId id="381" r:id="rId27"/>
    <p:sldId id="382" r:id="rId28"/>
    <p:sldId id="399" r:id="rId29"/>
    <p:sldId id="394" r:id="rId30"/>
    <p:sldId id="395" r:id="rId31"/>
    <p:sldId id="400" r:id="rId32"/>
    <p:sldId id="396" r:id="rId33"/>
    <p:sldId id="397" r:id="rId34"/>
    <p:sldId id="398" r:id="rId35"/>
    <p:sldId id="383" r:id="rId36"/>
    <p:sldId id="407" r:id="rId37"/>
    <p:sldId id="384" r:id="rId38"/>
    <p:sldId id="385" r:id="rId39"/>
    <p:sldId id="401" r:id="rId40"/>
    <p:sldId id="402" r:id="rId41"/>
    <p:sldId id="403" r:id="rId42"/>
    <p:sldId id="404" r:id="rId43"/>
    <p:sldId id="405" r:id="rId44"/>
    <p:sldId id="406" r:id="rId45"/>
    <p:sldId id="408" r:id="rId46"/>
    <p:sldId id="410" r:id="rId47"/>
    <p:sldId id="291" r:id="rId48"/>
    <p:sldId id="292" r:id="rId49"/>
    <p:sldId id="328" r:id="rId50"/>
    <p:sldId id="415" r:id="rId51"/>
    <p:sldId id="417" r:id="rId52"/>
    <p:sldId id="418" r:id="rId53"/>
    <p:sldId id="419" r:id="rId54"/>
    <p:sldId id="420" r:id="rId55"/>
    <p:sldId id="416" r:id="rId56"/>
    <p:sldId id="294" r:id="rId57"/>
    <p:sldId id="422" r:id="rId58"/>
    <p:sldId id="421" r:id="rId59"/>
    <p:sldId id="284" r:id="rId60"/>
    <p:sldId id="423" r:id="rId61"/>
    <p:sldId id="424" r:id="rId62"/>
    <p:sldId id="425" r:id="rId63"/>
    <p:sldId id="318" r:id="rId64"/>
    <p:sldId id="426" r:id="rId65"/>
    <p:sldId id="427" r:id="rId66"/>
    <p:sldId id="319" r:id="rId67"/>
    <p:sldId id="445" r:id="rId68"/>
    <p:sldId id="447" r:id="rId69"/>
    <p:sldId id="448" r:id="rId70"/>
    <p:sldId id="449" r:id="rId71"/>
    <p:sldId id="451" r:id="rId72"/>
    <p:sldId id="450" r:id="rId73"/>
    <p:sldId id="446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5480" autoAdjust="0"/>
  </p:normalViewPr>
  <p:slideViewPr>
    <p:cSldViewPr>
      <p:cViewPr varScale="1">
        <p:scale>
          <a:sx n="77" d="100"/>
          <a:sy n="77" d="100"/>
        </p:scale>
        <p:origin x="-108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AE01-85F8-484C-BC92-FB3826A70E38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277D4-6C93-4C84-9462-0591406521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9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2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11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11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2" y="686428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5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12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12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2" y="686428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5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13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13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2" y="686428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5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14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14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2" y="686428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5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solidFill>
                  <a:prstClr val="black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15</a:t>
            </a:fld>
            <a:endParaRPr lang="en-GB" dirty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15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2" y="686428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solidFill>
                <a:prstClr val="black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5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solidFill>
                  <a:prstClr val="black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16</a:t>
            </a:fld>
            <a:endParaRPr lang="en-GB" dirty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16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solidFill>
                <a:prstClr val="black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solidFill>
                  <a:prstClr val="black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17</a:t>
            </a:fld>
            <a:endParaRPr lang="en-GB" dirty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17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solidFill>
                <a:prstClr val="black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solidFill>
                  <a:prstClr val="black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18</a:t>
            </a:fld>
            <a:endParaRPr lang="en-GB" dirty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18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solidFill>
                <a:prstClr val="black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19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20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20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solidFill>
                  <a:prstClr val="black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</a:t>
            </a:fld>
            <a:endParaRPr lang="en-GB" dirty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3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solidFill>
                <a:prstClr val="black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21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21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22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22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23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23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24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24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25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25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26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26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27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27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28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28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29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29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30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30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solidFill>
                  <a:prstClr val="black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4</a:t>
            </a:fld>
            <a:endParaRPr lang="en-GB" dirty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4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solidFill>
                <a:prstClr val="black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31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31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32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32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33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33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34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34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35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35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36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36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37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37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38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38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39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39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40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40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solidFill>
                  <a:prstClr val="black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</a:t>
            </a:fld>
            <a:endParaRPr lang="en-GB" dirty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5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solidFill>
                <a:prstClr val="black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41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41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42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42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43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43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44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44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45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45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46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46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47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47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48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6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48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0" y="686426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3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49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6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49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0" y="686426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3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50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6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50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0" y="686426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3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6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2" y="686428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5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51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6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51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0" y="686426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3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52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6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52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0" y="686426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3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53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6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53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0" y="686426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3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54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54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55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55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56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6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56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0" y="686426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3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57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57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58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58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59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59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60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60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7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7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2" y="686428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5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61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61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62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62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63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6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63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0" y="686426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3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64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6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64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0" y="686426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3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65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65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66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66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solidFill>
                  <a:prstClr val="black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67</a:t>
            </a:fld>
            <a:endParaRPr lang="en-GB" dirty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67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solidFill>
                <a:prstClr val="black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68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68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2" y="686428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5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69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69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2" y="686428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5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70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70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2" y="686428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5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8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8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2" y="686428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5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73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73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1" y="686427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4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9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9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2" y="686428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5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56ABC43-FBE7-4ACB-9072-0610C754E395}" type="slidenum">
              <a:rPr lang="en-GB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</a:t>
            </a:fld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6408" y="8687427"/>
            <a:ext cx="2970037" cy="455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282" tIns="45641" rIns="91282" bIns="45641" anchor="b"/>
          <a:lstStyle/>
          <a:p>
            <a:pPr algn="r">
              <a:tabLst>
                <a:tab pos="0" algn="l"/>
                <a:tab pos="439975" algn="l"/>
                <a:tab pos="881511" algn="l"/>
                <a:tab pos="1323045" algn="l"/>
                <a:tab pos="1764581" algn="l"/>
                <a:tab pos="2206116" algn="l"/>
                <a:tab pos="2647651" algn="l"/>
                <a:tab pos="3089186" algn="l"/>
                <a:tab pos="3530722" algn="l"/>
                <a:tab pos="3972256" algn="l"/>
                <a:tab pos="4413792" algn="l"/>
                <a:tab pos="4855327" algn="l"/>
                <a:tab pos="5296863" algn="l"/>
                <a:tab pos="5738397" algn="l"/>
                <a:tab pos="6179933" algn="l"/>
                <a:tab pos="6621468" algn="l"/>
                <a:tab pos="7063003" algn="l"/>
                <a:tab pos="7504538" algn="l"/>
                <a:tab pos="7946074" algn="l"/>
                <a:tab pos="8387608" algn="l"/>
                <a:tab pos="8829144" algn="l"/>
              </a:tabLst>
            </a:pPr>
            <a:fld id="{2714C738-6DBD-47C4-AC46-AAD051DE6023}" type="slidenum">
              <a:rPr lang="en-GB">
                <a:solidFill>
                  <a:srgbClr val="000000"/>
                </a:solidFill>
                <a:ea typeface="DejaVuSans" charset="0"/>
                <a:cs typeface="DejaVuSans" charset="0"/>
              </a:rPr>
              <a:pPr algn="r">
                <a:tabLst>
                  <a:tab pos="0" algn="l"/>
                  <a:tab pos="439975" algn="l"/>
                  <a:tab pos="881511" algn="l"/>
                  <a:tab pos="1323045" algn="l"/>
                  <a:tab pos="1764581" algn="l"/>
                  <a:tab pos="2206116" algn="l"/>
                  <a:tab pos="2647651" algn="l"/>
                  <a:tab pos="3089186" algn="l"/>
                  <a:tab pos="3530722" algn="l"/>
                  <a:tab pos="3972256" algn="l"/>
                  <a:tab pos="4413792" algn="l"/>
                  <a:tab pos="4855327" algn="l"/>
                  <a:tab pos="5296863" algn="l"/>
                  <a:tab pos="5738397" algn="l"/>
                  <a:tab pos="6179933" algn="l"/>
                  <a:tab pos="6621468" algn="l"/>
                  <a:tab pos="7063003" algn="l"/>
                  <a:tab pos="7504538" algn="l"/>
                  <a:tab pos="7946074" algn="l"/>
                  <a:tab pos="8387608" algn="l"/>
                  <a:tab pos="8829144" algn="l"/>
                </a:tabLst>
              </a:pPr>
              <a:t>10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54412" y="686428"/>
            <a:ext cx="4549181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/>
          <a:lstStyle/>
          <a:p>
            <a:endParaRPr lang="en-US" dirty="0">
              <a:ea typeface="AR PL ShanHeiSun Uni" charset="0"/>
              <a:cs typeface="AR PL ShanHeiSun Uni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914815" y="4343715"/>
            <a:ext cx="5026815" cy="411386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8DD2-4EC6-41E4-AF6D-08B807697F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2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5BAE-C0A5-4A5D-BCD9-E04E97DB8B7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1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8530-AC3B-410C-B2F2-65AE6E39C3C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5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0C9F-2FD6-45E4-A203-962DC7C252D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14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77E7-0AC6-4FCE-BC96-1E191C97BB1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9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3C9-118A-478E-A1F5-B67F17BBA1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D32B-C2B9-4CCC-A6CC-D19D08D11F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8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033B-A692-4DA1-B3B2-96613CC91CF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81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25C-C0A9-4C95-A654-4B25CCBDB5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FE23-F598-4C03-A9AB-19E29C37097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1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0B10-FDBD-4B9D-A4E3-C43EF5677BD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1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C8E96-7BAF-4C9F-ABC0-AA454BE7608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hq.org/projects/id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hq.org/projects/id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sourceforge.net/javadoc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sourceforge.net/javadoc/org/junit/Assert.html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62000" y="1828800"/>
            <a:ext cx="7704855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ts val="2575"/>
              </a:lnSpc>
              <a:spcAft>
                <a:spcPts val="600"/>
              </a:spcAft>
              <a:tabLst>
                <a:tab pos="7938" algn="l"/>
                <a:tab pos="457200" algn="l"/>
                <a:tab pos="906463" algn="l"/>
                <a:tab pos="1355725" algn="l"/>
                <a:tab pos="1804988" algn="l"/>
                <a:tab pos="2254250" algn="l"/>
                <a:tab pos="2703513" algn="l"/>
                <a:tab pos="3152775" algn="l"/>
                <a:tab pos="3602038" algn="l"/>
                <a:tab pos="4051300" algn="l"/>
                <a:tab pos="4500563" algn="l"/>
                <a:tab pos="4949825" algn="l"/>
                <a:tab pos="5399088" algn="l"/>
                <a:tab pos="5848350" algn="l"/>
                <a:tab pos="6297613" algn="l"/>
                <a:tab pos="6746875" algn="l"/>
                <a:tab pos="7196138" algn="l"/>
                <a:tab pos="7645400" algn="l"/>
                <a:tab pos="8094663" algn="l"/>
                <a:tab pos="8543925" algn="l"/>
              </a:tabLst>
            </a:pPr>
            <a:endParaRPr lang="en-GB" sz="2800" dirty="0">
              <a:solidFill>
                <a:srgbClr val="000000"/>
              </a:solidFill>
            </a:endParaRPr>
          </a:p>
          <a:p>
            <a:pPr algn="ctr">
              <a:lnSpc>
                <a:spcPts val="2575"/>
              </a:lnSpc>
              <a:spcAft>
                <a:spcPts val="600"/>
              </a:spcAft>
              <a:tabLst>
                <a:tab pos="7938" algn="l"/>
                <a:tab pos="457200" algn="l"/>
                <a:tab pos="906463" algn="l"/>
                <a:tab pos="1355725" algn="l"/>
                <a:tab pos="1804988" algn="l"/>
                <a:tab pos="2254250" algn="l"/>
                <a:tab pos="2703513" algn="l"/>
                <a:tab pos="3152775" algn="l"/>
                <a:tab pos="3602038" algn="l"/>
                <a:tab pos="4051300" algn="l"/>
                <a:tab pos="4500563" algn="l"/>
                <a:tab pos="4949825" algn="l"/>
                <a:tab pos="5399088" algn="l"/>
                <a:tab pos="5848350" algn="l"/>
                <a:tab pos="6297613" algn="l"/>
                <a:tab pos="6746875" algn="l"/>
                <a:tab pos="7196138" algn="l"/>
                <a:tab pos="7645400" algn="l"/>
                <a:tab pos="8094663" algn="l"/>
                <a:tab pos="8543925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Department of Computer Science and Information Systems</a:t>
            </a:r>
          </a:p>
          <a:p>
            <a:pPr algn="ctr">
              <a:lnSpc>
                <a:spcPts val="2575"/>
              </a:lnSpc>
              <a:spcAft>
                <a:spcPts val="600"/>
              </a:spcAft>
              <a:tabLst>
                <a:tab pos="7938" algn="l"/>
                <a:tab pos="457200" algn="l"/>
                <a:tab pos="906463" algn="l"/>
                <a:tab pos="1355725" algn="l"/>
                <a:tab pos="1804988" algn="l"/>
                <a:tab pos="2254250" algn="l"/>
                <a:tab pos="2703513" algn="l"/>
                <a:tab pos="3152775" algn="l"/>
                <a:tab pos="3602038" algn="l"/>
                <a:tab pos="4051300" algn="l"/>
                <a:tab pos="4500563" algn="l"/>
                <a:tab pos="4949825" algn="l"/>
                <a:tab pos="5399088" algn="l"/>
                <a:tab pos="5848350" algn="l"/>
                <a:tab pos="6297613" algn="l"/>
                <a:tab pos="6746875" algn="l"/>
                <a:tab pos="7196138" algn="l"/>
                <a:tab pos="7645400" algn="l"/>
                <a:tab pos="8094663" algn="l"/>
                <a:tab pos="8543925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Birkbeck, University of London</a:t>
            </a:r>
          </a:p>
          <a:p>
            <a:pPr algn="ctr">
              <a:lnSpc>
                <a:spcPts val="2575"/>
              </a:lnSpc>
              <a:spcAft>
                <a:spcPts val="600"/>
              </a:spcAft>
              <a:tabLst>
                <a:tab pos="7938" algn="l"/>
                <a:tab pos="457200" algn="l"/>
                <a:tab pos="906463" algn="l"/>
                <a:tab pos="1355725" algn="l"/>
                <a:tab pos="1804988" algn="l"/>
                <a:tab pos="2254250" algn="l"/>
                <a:tab pos="2703513" algn="l"/>
                <a:tab pos="3152775" algn="l"/>
                <a:tab pos="3602038" algn="l"/>
                <a:tab pos="4051300" algn="l"/>
                <a:tab pos="4500563" algn="l"/>
                <a:tab pos="4949825" algn="l"/>
                <a:tab pos="5399088" algn="l"/>
                <a:tab pos="5848350" algn="l"/>
                <a:tab pos="6297613" algn="l"/>
                <a:tab pos="6746875" algn="l"/>
                <a:tab pos="7196138" algn="l"/>
                <a:tab pos="7645400" algn="l"/>
                <a:tab pos="8094663" algn="l"/>
                <a:tab pos="8543925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keith@dcs.bbk.ac.uk and </a:t>
            </a:r>
            <a:r>
              <a:rPr lang="en-GB" sz="1600" dirty="0" smtClean="0">
                <a:solidFill>
                  <a:srgbClr val="000000"/>
                </a:solidFill>
              </a:rPr>
              <a:t>oded@dcs.bbk.ac.uk</a:t>
            </a:r>
          </a:p>
          <a:p>
            <a:pPr algn="ctr">
              <a:lnSpc>
                <a:spcPts val="2575"/>
              </a:lnSpc>
              <a:spcAft>
                <a:spcPts val="600"/>
              </a:spcAft>
              <a:tabLst>
                <a:tab pos="7938" algn="l"/>
                <a:tab pos="457200" algn="l"/>
                <a:tab pos="906463" algn="l"/>
                <a:tab pos="1355725" algn="l"/>
                <a:tab pos="1804988" algn="l"/>
                <a:tab pos="2254250" algn="l"/>
                <a:tab pos="2703513" algn="l"/>
                <a:tab pos="3152775" algn="l"/>
                <a:tab pos="3602038" algn="l"/>
                <a:tab pos="4051300" algn="l"/>
                <a:tab pos="4500563" algn="l"/>
                <a:tab pos="4949825" algn="l"/>
                <a:tab pos="5399088" algn="l"/>
                <a:tab pos="5848350" algn="l"/>
                <a:tab pos="6297613" algn="l"/>
                <a:tab pos="6746875" algn="l"/>
                <a:tab pos="7196138" algn="l"/>
                <a:tab pos="7645400" algn="l"/>
                <a:tab pos="8094663" algn="l"/>
                <a:tab pos="8543925" algn="l"/>
              </a:tabLst>
            </a:pPr>
            <a:endParaRPr lang="en-GB" sz="1600" dirty="0">
              <a:solidFill>
                <a:srgbClr val="000000"/>
              </a:solidFill>
            </a:endParaRPr>
          </a:p>
          <a:p>
            <a:pPr algn="ctr">
              <a:lnSpc>
                <a:spcPts val="2575"/>
              </a:lnSpc>
              <a:spcAft>
                <a:spcPts val="600"/>
              </a:spcAft>
              <a:tabLst>
                <a:tab pos="7938" algn="l"/>
                <a:tab pos="457200" algn="l"/>
                <a:tab pos="906463" algn="l"/>
                <a:tab pos="1355725" algn="l"/>
                <a:tab pos="1804988" algn="l"/>
                <a:tab pos="2254250" algn="l"/>
                <a:tab pos="2703513" algn="l"/>
                <a:tab pos="3152775" algn="l"/>
                <a:tab pos="3602038" algn="l"/>
                <a:tab pos="4051300" algn="l"/>
                <a:tab pos="4500563" algn="l"/>
                <a:tab pos="4949825" algn="l"/>
                <a:tab pos="5399088" algn="l"/>
                <a:tab pos="5848350" algn="l"/>
                <a:tab pos="6297613" algn="l"/>
                <a:tab pos="6746875" algn="l"/>
                <a:tab pos="7196138" algn="l"/>
                <a:tab pos="7645400" algn="l"/>
                <a:tab pos="8094663" algn="l"/>
                <a:tab pos="8543925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Tuesday, </a:t>
            </a:r>
            <a:r>
              <a:rPr lang="en-GB" sz="2800" dirty="0" smtClean="0">
                <a:solidFill>
                  <a:srgbClr val="000000"/>
                </a:solidFill>
              </a:rPr>
              <a:t>14th </a:t>
            </a:r>
            <a:r>
              <a:rPr lang="en-GB" sz="2800" dirty="0">
                <a:solidFill>
                  <a:srgbClr val="000000"/>
                </a:solidFill>
              </a:rPr>
              <a:t>October, </a:t>
            </a:r>
            <a:r>
              <a:rPr lang="en-GB" sz="2800" dirty="0" smtClean="0">
                <a:solidFill>
                  <a:srgbClr val="000000"/>
                </a:solidFill>
              </a:rPr>
              <a:t>2014</a:t>
            </a:r>
            <a:endParaRPr lang="en-GB" sz="2400" dirty="0" smtClean="0">
              <a:solidFill>
                <a:srgbClr val="0000FF"/>
              </a:solidFill>
            </a:endParaRPr>
          </a:p>
          <a:p>
            <a:pPr algn="ctr">
              <a:spcAft>
                <a:spcPts val="600"/>
              </a:spcAft>
              <a:buClr>
                <a:srgbClr val="0000FF"/>
              </a:buClr>
              <a:tabLst>
                <a:tab pos="7938" algn="l"/>
                <a:tab pos="457200" algn="l"/>
                <a:tab pos="906463" algn="l"/>
                <a:tab pos="1355725" algn="l"/>
                <a:tab pos="1804988" algn="l"/>
                <a:tab pos="2254250" algn="l"/>
                <a:tab pos="2703513" algn="l"/>
                <a:tab pos="3152775" algn="l"/>
                <a:tab pos="3602038" algn="l"/>
                <a:tab pos="4051300" algn="l"/>
                <a:tab pos="4500563" algn="l"/>
                <a:tab pos="4949825" algn="l"/>
                <a:tab pos="5399088" algn="l"/>
                <a:tab pos="5848350" algn="l"/>
                <a:tab pos="6297613" algn="l"/>
                <a:tab pos="6746875" algn="l"/>
                <a:tab pos="7196138" algn="l"/>
                <a:tab pos="7645400" algn="l"/>
                <a:tab pos="8094663" algn="l"/>
                <a:tab pos="8543925" algn="l"/>
              </a:tabLst>
            </a:pPr>
            <a:endParaRPr lang="en-GB" sz="3200" dirty="0">
              <a:solidFill>
                <a:srgbClr val="0000FF"/>
              </a:solidFill>
            </a:endParaRPr>
          </a:p>
          <a:p>
            <a:pPr algn="ctr">
              <a:spcAft>
                <a:spcPts val="13"/>
              </a:spcAft>
              <a:buClr>
                <a:srgbClr val="0000FF"/>
              </a:buClr>
              <a:tabLst>
                <a:tab pos="7938" algn="l"/>
                <a:tab pos="457200" algn="l"/>
                <a:tab pos="906463" algn="l"/>
                <a:tab pos="1355725" algn="l"/>
                <a:tab pos="1804988" algn="l"/>
                <a:tab pos="2254250" algn="l"/>
                <a:tab pos="2703513" algn="l"/>
                <a:tab pos="3152775" algn="l"/>
                <a:tab pos="3602038" algn="l"/>
                <a:tab pos="4051300" algn="l"/>
                <a:tab pos="4500563" algn="l"/>
                <a:tab pos="4949825" algn="l"/>
                <a:tab pos="5399088" algn="l"/>
                <a:tab pos="5848350" algn="l"/>
                <a:tab pos="6297613" algn="l"/>
                <a:tab pos="6746875" algn="l"/>
                <a:tab pos="7196138" algn="l"/>
                <a:tab pos="7645400" algn="l"/>
                <a:tab pos="8094663" algn="l"/>
                <a:tab pos="8543925" algn="l"/>
              </a:tabLst>
            </a:pPr>
            <a:endParaRPr lang="en-GB" sz="3200" dirty="0">
              <a:solidFill>
                <a:srgbClr val="0000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4800" y="228600"/>
            <a:ext cx="8382000" cy="1008536"/>
            <a:chOff x="179161" y="1600200"/>
            <a:chExt cx="8382000" cy="1008536"/>
          </a:xfrm>
        </p:grpSpPr>
        <p:sp>
          <p:nvSpPr>
            <p:cNvPr id="7" name="Rounded Rectangle 6"/>
            <p:cNvSpPr/>
            <p:nvPr/>
          </p:nvSpPr>
          <p:spPr>
            <a:xfrm>
              <a:off x="179161" y="1600200"/>
              <a:ext cx="8382000" cy="990600"/>
            </a:xfrm>
            <a:prstGeom prst="roundRect">
              <a:avLst/>
            </a:prstGeom>
            <a:solidFill>
              <a:srgbClr val="0F13A5"/>
            </a:solidFill>
            <a:ln>
              <a:solidFill>
                <a:srgbClr val="0F13A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81200" y="1654629"/>
              <a:ext cx="4572000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GB" sz="2800" dirty="0">
                  <a:solidFill>
                    <a:prstClr val="white"/>
                  </a:solidFill>
                </a:rPr>
                <a:t>Software and Programming II</a:t>
              </a:r>
            </a:p>
            <a:p>
              <a:pPr algn="ctr"/>
              <a:r>
                <a:rPr lang="en-GB" sz="2800" dirty="0" smtClean="0">
                  <a:solidFill>
                    <a:prstClr val="white"/>
                  </a:solidFill>
                </a:rPr>
                <a:t>Testing</a:t>
              </a:r>
              <a:endParaRPr lang="en-GB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84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85800" y="1143000"/>
            <a:ext cx="79248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  </a:t>
            </a:r>
            <a:endParaRPr lang="en-GB" sz="20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09600" y="1143000"/>
            <a:ext cx="8382000" cy="64347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public class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VendingSteps </a:t>
            </a: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extends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VMTestCase {</a:t>
            </a:r>
          </a:p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758825" lvl="1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@Given(“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vending machine is turned on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”)</a:t>
            </a:r>
          </a:p>
          <a:p>
            <a:pPr marL="758825" lvl="1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public void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turnOnVendingMachine() </a:t>
            </a: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throws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exception {</a:t>
            </a:r>
          </a:p>
          <a:p>
            <a:pPr marL="758825" lvl="1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this….</a:t>
            </a:r>
          </a:p>
          <a:p>
            <a:pPr marL="758825" lvl="1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758825" lvl="1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@When(“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I have inserted &lt;input_1&gt; pence into vending machine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”)</a:t>
            </a:r>
          </a:p>
          <a:p>
            <a:pPr marL="758825" lvl="1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public void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insertMoneyIntoVM(int input_1) {</a:t>
            </a:r>
          </a:p>
          <a:p>
            <a:pPr marL="758825" lvl="1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this….</a:t>
            </a:r>
          </a:p>
          <a:p>
            <a:pPr marL="758825" lvl="1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marL="758825" lvl="1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758825" lvl="1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@Then(“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result should be &lt;output&gt;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”)</a:t>
            </a:r>
          </a:p>
          <a:p>
            <a:pPr marL="758825" lvl="1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public void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testVM(int output) {</a:t>
            </a:r>
          </a:p>
          <a:p>
            <a:pPr marL="758825" lvl="1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assertEquals(…</a:t>
            </a:r>
          </a:p>
          <a:p>
            <a:pPr marL="758825" lvl="1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US" sz="24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17475"/>
            <a:ext cx="8153400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In Java 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36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667000"/>
            <a:ext cx="9220200" cy="13716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0" dirty="0">
              <a:solidFill>
                <a:prstClr val="white"/>
              </a:solidFill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380999" y="2913701"/>
            <a:ext cx="8221345" cy="878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6000" dirty="0" smtClean="0">
                <a:solidFill>
                  <a:prstClr val="white"/>
                </a:solidFill>
              </a:rPr>
              <a:t>Selenium</a:t>
            </a:r>
            <a:endParaRPr lang="en-GB" sz="6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652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81000" y="1428740"/>
            <a:ext cx="8534400" cy="46803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Calibri" pitchFamily="34" charset="0"/>
              </a:rPr>
              <a:t>Web application automation tool for testing purposes 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Calibri" pitchFamily="34" charset="0"/>
              </a:rPr>
              <a:t>Why do you we need this?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800" dirty="0">
              <a:solidFill>
                <a:srgbClr val="000000"/>
              </a:solidFill>
              <a:latin typeface="Calibri" pitchFamily="34" charset="0"/>
            </a:endParaRP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Imagine that you want to check that your web application works.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What’s wrong with doing this manually?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Would you like to automate?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If you would like to automate, what would you like to automate.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95300" y="105443"/>
            <a:ext cx="8153400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What is Selenium?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75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81001" y="1141139"/>
            <a:ext cx="8458200" cy="48958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buFont typeface="Wingdings" pitchFamily="2" charset="2"/>
              <a:buNone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800" dirty="0">
              <a:solidFill>
                <a:srgbClr val="0000FF"/>
              </a:solidFill>
              <a:latin typeface="Calibri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A Firefox add-on</a:t>
            </a:r>
          </a:p>
          <a:p>
            <a:pPr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Features: </a:t>
            </a:r>
            <a:r>
              <a:rPr lang="en-GB" sz="2400" dirty="0">
                <a:solidFill>
                  <a:srgbClr val="000000"/>
                </a:solidFill>
                <a:latin typeface="Calibri" pitchFamily="34" charset="0"/>
              </a:rPr>
              <a:t>(from </a:t>
            </a:r>
            <a:r>
              <a:rPr lang="en-GB" sz="2400" dirty="0">
                <a:solidFill>
                  <a:srgbClr val="000000"/>
                </a:solidFill>
                <a:latin typeface="Calibri" pitchFamily="34" charset="0"/>
                <a:hlinkClick r:id="rId3"/>
              </a:rPr>
              <a:t>http://seleniumhq.org/projects/ide</a:t>
            </a: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  <a:hlinkClick r:id="rId3"/>
              </a:rPr>
              <a:t>/</a:t>
            </a: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2800" b="1" dirty="0">
                <a:latin typeface="Calibri" pitchFamily="34" charset="0"/>
              </a:rPr>
              <a:t>Easy record and playback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itchFamily="34" charset="0"/>
              </a:rPr>
              <a:t>Intelligent field selection will use IDs, names, or XPath as needed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itchFamily="34" charset="0"/>
              </a:rPr>
              <a:t>Autocomplete for all common Selenium commands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itchFamily="34" charset="0"/>
              </a:rPr>
              <a:t>Walk through tests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itchFamily="34" charset="0"/>
              </a:rPr>
              <a:t>Debug and set breakpoints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2800" b="1" dirty="0">
                <a:latin typeface="Calibri" pitchFamily="34" charset="0"/>
              </a:rPr>
              <a:t>Save tests as HTML, Ruby scripts, or any other format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itchFamily="34" charset="0"/>
              </a:rPr>
              <a:t>Support for Selenium </a:t>
            </a:r>
            <a:r>
              <a:rPr lang="en-GB" sz="2000" i="1" dirty="0">
                <a:latin typeface="Calibri" pitchFamily="34" charset="0"/>
              </a:rPr>
              <a:t>user-extensions.js</a:t>
            </a:r>
            <a:r>
              <a:rPr lang="en-GB" sz="2000" dirty="0">
                <a:latin typeface="Calibri" pitchFamily="34" charset="0"/>
              </a:rPr>
              <a:t> file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itchFamily="34" charset="0"/>
              </a:rPr>
              <a:t>Option to automatically assert the title of every page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2800" b="1" dirty="0">
                <a:latin typeface="Calibri" pitchFamily="34" charset="0"/>
              </a:rPr>
              <a:t>NEW!</a:t>
            </a:r>
            <a:r>
              <a:rPr lang="en-GB" sz="2800" dirty="0">
                <a:latin typeface="Calibri" pitchFamily="34" charset="0"/>
              </a:rPr>
              <a:t> Easy customization through </a:t>
            </a:r>
            <a:r>
              <a:rPr lang="en-GB" sz="2800" dirty="0" smtClean="0">
                <a:latin typeface="Calibri" pitchFamily="34" charset="0"/>
              </a:rPr>
              <a:t>plugins</a:t>
            </a:r>
            <a:endParaRPr lang="en-GB" sz="28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517358" y="58737"/>
            <a:ext cx="8153400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Selenium IDE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72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81001" y="1141139"/>
            <a:ext cx="8458200" cy="37262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buFont typeface="Wingdings" pitchFamily="2" charset="2"/>
              <a:buNone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800" dirty="0">
              <a:solidFill>
                <a:srgbClr val="0000FF"/>
              </a:solidFill>
              <a:latin typeface="Calibri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A Firefox add-on</a:t>
            </a:r>
          </a:p>
          <a:p>
            <a:pPr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Plug in system: </a:t>
            </a:r>
            <a:r>
              <a:rPr lang="en-GB" sz="2400" dirty="0">
                <a:solidFill>
                  <a:srgbClr val="000000"/>
                </a:solidFill>
                <a:latin typeface="Calibri" pitchFamily="34" charset="0"/>
              </a:rPr>
              <a:t>(from </a:t>
            </a:r>
            <a:r>
              <a:rPr lang="en-GB" sz="2400" dirty="0">
                <a:solidFill>
                  <a:srgbClr val="000000"/>
                </a:solidFill>
                <a:latin typeface="Calibri" pitchFamily="34" charset="0"/>
                <a:hlinkClick r:id="rId3"/>
              </a:rPr>
              <a:t>http://seleniumhq.org/projects/ide</a:t>
            </a: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  <a:hlinkClick r:id="rId3"/>
              </a:rPr>
              <a:t>/</a:t>
            </a: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itchFamily="34" charset="0"/>
              </a:rPr>
              <a:t>Adding new functionality to the API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itchFamily="34" charset="0"/>
              </a:rPr>
              <a:t>Changing existing functionality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itchFamily="34" charset="0"/>
              </a:rPr>
              <a:t>Custom formats and export capabilities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itchFamily="34" charset="0"/>
              </a:rPr>
              <a:t>Hosting of plugin update.rdf files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itchFamily="34" charset="0"/>
              </a:rPr>
              <a:t>Adding new locator strategies (coming soon)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533400" y="24063"/>
            <a:ext cx="8153400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Selenium IDE plugins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78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81001" y="1141139"/>
            <a:ext cx="8458200" cy="53882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buFont typeface="Wingdings" pitchFamily="2" charset="2"/>
              <a:buNone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800" dirty="0">
              <a:solidFill>
                <a:srgbClr val="0000FF"/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We would like to have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Easy to create and recreate tests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Introduce test automation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Regression testing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By-product – use selenium not just for testing! </a:t>
            </a:r>
            <a:r>
              <a:rPr lang="en-GB" sz="1600" dirty="0" smtClean="0">
                <a:solidFill>
                  <a:srgbClr val="000000"/>
                </a:solidFill>
                <a:latin typeface="Calibri" pitchFamily="34" charset="0"/>
              </a:rPr>
              <a:t>(when you get fed up of doing the exact same thing again and again)</a:t>
            </a:r>
          </a:p>
          <a:p>
            <a:pPr marL="457200" indent="-457200">
              <a:lnSpc>
                <a:spcPct val="150000"/>
              </a:lnSpc>
              <a:buClr>
                <a:srgbClr val="336600"/>
              </a:buClr>
              <a:buFont typeface="+mj-lt"/>
              <a:buAutoNum type="arabicPeriod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16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Remark: Selenium is aimed towards more than one crowd</a:t>
            </a:r>
          </a:p>
          <a:p>
            <a:pPr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To-do: if your project is a web app use Selenium </a:t>
            </a:r>
            <a:r>
              <a:rPr lang="en-GB" sz="2000" dirty="0" smtClean="0">
                <a:solidFill>
                  <a:srgbClr val="000000"/>
                </a:solidFill>
                <a:latin typeface="Calibri" pitchFamily="34" charset="0"/>
              </a:rPr>
              <a:t>(rumours say it is good for your CV).</a:t>
            </a:r>
            <a:endParaRPr lang="en-GB" sz="2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529389" y="58737"/>
            <a:ext cx="8153400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Summarizing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6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21" y="2514600"/>
            <a:ext cx="9144000" cy="1981200"/>
          </a:xfrm>
          <a:prstGeom prst="rect">
            <a:avLst/>
          </a:prstGeom>
          <a:solidFill>
            <a:srgbClr val="0F1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03321" y="3162459"/>
            <a:ext cx="8153400" cy="6854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6600" dirty="0" smtClean="0">
                <a:solidFill>
                  <a:prstClr val="white"/>
                </a:solidFill>
              </a:rPr>
              <a:t>Unit Testing</a:t>
            </a:r>
            <a:endParaRPr lang="en-GB" sz="6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719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09600" y="1130968"/>
            <a:ext cx="7573963" cy="50804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buFont typeface="Wingdings" pitchFamily="2" charset="2"/>
              <a:buNone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800" dirty="0">
              <a:solidFill>
                <a:srgbClr val="0000FF"/>
              </a:solidFill>
            </a:endParaRP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i="1" dirty="0" smtClean="0">
                <a:solidFill>
                  <a:srgbClr val="000000"/>
                </a:solidFill>
              </a:rPr>
              <a:t>Unit</a:t>
            </a:r>
            <a:r>
              <a:rPr lang="en-GB" sz="2800" dirty="0" smtClean="0">
                <a:solidFill>
                  <a:srgbClr val="000000"/>
                </a:solidFill>
              </a:rPr>
              <a:t> – </a:t>
            </a:r>
            <a:r>
              <a:rPr lang="en-GB" sz="2400" dirty="0" smtClean="0">
                <a:solidFill>
                  <a:srgbClr val="000000"/>
                </a:solidFill>
              </a:rPr>
              <a:t>a piece of code with a single concern, usually a method (Java), function (procedural language).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 smtClean="0">
              <a:solidFill>
                <a:srgbClr val="000000"/>
              </a:solidFill>
            </a:endParaRP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i="1" dirty="0" smtClean="0">
                <a:solidFill>
                  <a:srgbClr val="000000"/>
                </a:solidFill>
              </a:rPr>
              <a:t>Unit test </a:t>
            </a:r>
            <a:r>
              <a:rPr lang="en-GB" sz="2400" dirty="0" smtClean="0">
                <a:solidFill>
                  <a:srgbClr val="000000"/>
                </a:solidFill>
              </a:rPr>
              <a:t>– a piece of code that invokes the unit and checks that it produces the expected result.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>
              <a:solidFill>
                <a:srgbClr val="000000"/>
              </a:solidFill>
            </a:endParaRP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 smtClean="0">
              <a:solidFill>
                <a:srgbClr val="000000"/>
              </a:solidFill>
            </a:endParaRPr>
          </a:p>
          <a:p>
            <a:pPr>
              <a:buClr>
                <a:srgbClr val="FF00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b="1" u="sng" dirty="0" smtClean="0">
                <a:solidFill>
                  <a:srgbClr val="000000"/>
                </a:solidFill>
              </a:rPr>
              <a:t>Goal</a:t>
            </a:r>
            <a:r>
              <a:rPr lang="en-GB" sz="2400" dirty="0" smtClean="0">
                <a:solidFill>
                  <a:srgbClr val="000000"/>
                </a:solidFill>
              </a:rPr>
              <a:t>: to check that every unit of code is correct </a:t>
            </a:r>
          </a:p>
          <a:p>
            <a:pPr>
              <a:buClr>
                <a:srgbClr val="FF00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1600" dirty="0" smtClean="0">
                <a:solidFill>
                  <a:srgbClr val="000000"/>
                </a:solidFill>
              </a:rPr>
              <a:t>(Does not imply that larger pieces of code are correct)</a:t>
            </a:r>
          </a:p>
          <a:p>
            <a:pPr>
              <a:buClr>
                <a:srgbClr val="FF00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>
              <a:solidFill>
                <a:srgbClr val="000000"/>
              </a:solidFill>
            </a:endParaRPr>
          </a:p>
          <a:p>
            <a:pPr>
              <a:buClr>
                <a:srgbClr val="FF00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b="1" u="sng" dirty="0" smtClean="0">
                <a:solidFill>
                  <a:srgbClr val="000000"/>
                </a:solidFill>
              </a:rPr>
              <a:t>Unit tests usage</a:t>
            </a:r>
            <a:r>
              <a:rPr lang="en-GB" sz="2400" dirty="0" smtClean="0">
                <a:solidFill>
                  <a:srgbClr val="000000"/>
                </a:solidFill>
              </a:rPr>
              <a:t>: 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Coding stage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Every time the code is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615696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95300" y="58737"/>
            <a:ext cx="8153400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prstClr val="white"/>
                </a:solidFill>
              </a:rPr>
              <a:t>Unit Testing</a:t>
            </a:r>
            <a:endParaRPr lang="en-GB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83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762000" y="1600200"/>
            <a:ext cx="7573963" cy="44033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buFont typeface="Wingdings" pitchFamily="2" charset="2"/>
              <a:buNone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800" dirty="0">
              <a:solidFill>
                <a:srgbClr val="0000FF"/>
              </a:solidFill>
            </a:endParaRP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Easy to understand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1400" dirty="0" smtClean="0">
                <a:solidFill>
                  <a:srgbClr val="000000"/>
                </a:solidFill>
              </a:rPr>
              <a:t>Avoid wasting time understanding them every time something goes wrong</a:t>
            </a:r>
          </a:p>
          <a:p>
            <a:pPr>
              <a:buClr>
                <a:srgbClr val="FF00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 smtClean="0">
              <a:solidFill>
                <a:srgbClr val="000000"/>
              </a:solidFill>
            </a:endParaRP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Simple (actually almost trivial)</a:t>
            </a:r>
            <a:endParaRPr lang="en-GB" sz="2400" dirty="0">
              <a:solidFill>
                <a:srgbClr val="000000"/>
              </a:solidFill>
            </a:endParaRP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1400" dirty="0" smtClean="0">
                <a:solidFill>
                  <a:srgbClr val="000000"/>
                </a:solidFill>
              </a:rPr>
              <a:t>So it’s clear that the right thing is tested</a:t>
            </a:r>
            <a:endParaRPr lang="en-GB" sz="1400" dirty="0">
              <a:solidFill>
                <a:srgbClr val="000000"/>
              </a:solidFill>
            </a:endParaRPr>
          </a:p>
          <a:p>
            <a:pPr>
              <a:buClr>
                <a:srgbClr val="FF00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 smtClean="0">
              <a:solidFill>
                <a:srgbClr val="000000"/>
              </a:solidFill>
            </a:endParaRP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Efficient</a:t>
            </a:r>
            <a:endParaRPr lang="en-GB" sz="2400" dirty="0">
              <a:solidFill>
                <a:srgbClr val="000000"/>
              </a:solidFill>
            </a:endParaRP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1400" dirty="0" smtClean="0">
                <a:solidFill>
                  <a:srgbClr val="000000"/>
                </a:solidFill>
              </a:rPr>
              <a:t>There will be a massive number of them, and they will be executed numerous times</a:t>
            </a:r>
            <a:endParaRPr lang="en-GB" sz="1400" dirty="0">
              <a:solidFill>
                <a:srgbClr val="000000"/>
              </a:solidFill>
            </a:endParaRPr>
          </a:p>
          <a:p>
            <a:pPr>
              <a:buClr>
                <a:srgbClr val="FF00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>
              <a:solidFill>
                <a:srgbClr val="000000"/>
              </a:solidFill>
            </a:endParaRP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Independent</a:t>
            </a:r>
            <a:endParaRPr lang="en-GB" sz="2400" dirty="0">
              <a:solidFill>
                <a:srgbClr val="000000"/>
              </a:solidFill>
            </a:endParaRP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1400" dirty="0" smtClean="0">
                <a:solidFill>
                  <a:srgbClr val="000000"/>
                </a:solidFill>
              </a:rPr>
              <a:t>Should not be influenced by changes to other unit test and units</a:t>
            </a:r>
            <a:endParaRPr lang="en-GB" sz="2400" dirty="0" smtClean="0">
              <a:solidFill>
                <a:srgbClr val="000000"/>
              </a:solidFill>
            </a:endParaRPr>
          </a:p>
          <a:p>
            <a:pPr marL="457200" indent="-457200">
              <a:buClr>
                <a:srgbClr val="336600"/>
              </a:buClr>
              <a:buFont typeface="Arial" panose="020B0604020202020204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>
              <a:solidFill>
                <a:srgbClr val="000000"/>
              </a:solidFill>
            </a:endParaRPr>
          </a:p>
          <a:p>
            <a:pPr marL="457200" indent="-457200">
              <a:buClr>
                <a:srgbClr val="336600"/>
              </a:buClr>
              <a:buFont typeface="Arial" panose="020B0604020202020204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95300" y="58737"/>
            <a:ext cx="8153400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prstClr val="white"/>
                </a:solidFill>
              </a:rPr>
              <a:t>A Good Unit Test</a:t>
            </a:r>
            <a:endParaRPr lang="en-GB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157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21" y="2590800"/>
            <a:ext cx="9144000" cy="1905000"/>
          </a:xfrm>
          <a:prstGeom prst="rect">
            <a:avLst/>
          </a:prstGeom>
          <a:solidFill>
            <a:srgbClr val="0F1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228600" y="2598821"/>
            <a:ext cx="8763000" cy="1558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Test Driven Development </a:t>
            </a:r>
          </a:p>
          <a:p>
            <a:pPr marL="47625" algn="ctr"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(TDD)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82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762000" y="1066800"/>
            <a:ext cx="7573963" cy="5111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buFont typeface="Wingdings" pitchFamily="2" charset="2"/>
              <a:buNone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800" dirty="0">
              <a:solidFill>
                <a:srgbClr val="0000FF"/>
              </a:solidFill>
              <a:latin typeface="Calibri" pitchFamily="34" charset="0"/>
            </a:endParaRP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Calibri" pitchFamily="34" charset="0"/>
              </a:rPr>
              <a:t>Me?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Calibri" pitchFamily="34" charset="0"/>
              </a:rPr>
              <a:t>I write all the required code, 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Calibri" pitchFamily="34" charset="0"/>
              </a:rPr>
              <a:t>		then compile 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Calibri" pitchFamily="34" charset="0"/>
              </a:rPr>
              <a:t>                 AND IT WORKS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						</a:t>
            </a:r>
            <a:r>
              <a:rPr lang="en-GB" sz="3600" b="1" dirty="0" smtClean="0">
                <a:solidFill>
                  <a:srgbClr val="000000"/>
                </a:solidFill>
                <a:latin typeface="Calibri" pitchFamily="34" charset="0"/>
              </a:rPr>
              <a:t>EVERY SINGLE TIME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								</a:t>
            </a:r>
            <a:r>
              <a:rPr lang="en-GB" dirty="0" smtClean="0">
                <a:solidFill>
                  <a:srgbClr val="000000"/>
                </a:solidFill>
                <a:latin typeface="Calibri" pitchFamily="34" charset="0"/>
              </a:rPr>
              <a:t>(that is why I teach)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														</a:t>
            </a:r>
            <a:r>
              <a:rPr lang="en-GB" sz="4000" dirty="0" smtClean="0">
                <a:solidFill>
                  <a:srgbClr val="000000"/>
                </a:solidFill>
                <a:latin typeface="Calibri" pitchFamily="34" charset="0"/>
              </a:rPr>
              <a:t>You?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95300" y="58737"/>
            <a:ext cx="8153400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Testing, </a:t>
            </a:r>
            <a:r>
              <a:rPr lang="en-GB" sz="3600" i="1" dirty="0" smtClean="0">
                <a:solidFill>
                  <a:schemeClr val="bg1"/>
                </a:solidFill>
                <a:latin typeface="Calibri" pitchFamily="34" charset="0"/>
              </a:rPr>
              <a:t>WHY</a:t>
            </a: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?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515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762000" y="1295400"/>
            <a:ext cx="7573963" cy="38186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buFont typeface="Wingdings" pitchFamily="2" charset="2"/>
              <a:buNone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800" dirty="0">
              <a:solidFill>
                <a:srgbClr val="0000FF"/>
              </a:solidFill>
              <a:latin typeface="Calibri" pitchFamily="34" charset="0"/>
            </a:endParaRP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Calibri" pitchFamily="34" charset="0"/>
              </a:rPr>
              <a:t>Philosophy</a:t>
            </a:r>
            <a:endParaRPr lang="en-GB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01625" indent="-301625">
              <a:lnSpc>
                <a:spcPct val="20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Untested code is “not code”</a:t>
            </a:r>
          </a:p>
          <a:p>
            <a:pPr marL="301625" indent="-301625">
              <a:lnSpc>
                <a:spcPct val="20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Short development cycle</a:t>
            </a:r>
          </a:p>
          <a:p>
            <a:pPr marL="301625" indent="-301625">
              <a:lnSpc>
                <a:spcPct val="20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Testing is understanding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GB" sz="32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en-GB" sz="3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95300" y="58737"/>
            <a:ext cx="8153400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Test Driven Development (TDD)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904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447800"/>
            <a:ext cx="13716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Write Test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2057400" y="2133600"/>
            <a:ext cx="1066800" cy="990600"/>
            <a:chOff x="2438400" y="3429000"/>
            <a:chExt cx="1371600" cy="1219200"/>
          </a:xfrm>
        </p:grpSpPr>
        <p:sp>
          <p:nvSpPr>
            <p:cNvPr id="6" name="Diamond 5"/>
            <p:cNvSpPr/>
            <p:nvPr/>
          </p:nvSpPr>
          <p:spPr>
            <a:xfrm>
              <a:off x="2438400" y="3429000"/>
              <a:ext cx="1371600" cy="1219200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32314" y="3616569"/>
              <a:ext cx="5854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</a:t>
              </a:r>
            </a:p>
            <a:p>
              <a:r>
                <a:rPr lang="en-US" dirty="0" smtClean="0"/>
                <a:t>Test</a:t>
              </a:r>
              <a:endParaRPr lang="en-US" dirty="0"/>
            </a:p>
          </p:txBody>
        </p:sp>
      </p:grpSp>
      <p:cxnSp>
        <p:nvCxnSpPr>
          <p:cNvPr id="11" name="Shape 10"/>
          <p:cNvCxnSpPr>
            <a:stCxn id="5" idx="2"/>
            <a:endCxn id="6" idx="1"/>
          </p:cNvCxnSpPr>
          <p:nvPr/>
        </p:nvCxnSpPr>
        <p:spPr>
          <a:xfrm rot="16200000" flipH="1">
            <a:off x="1543050" y="2114550"/>
            <a:ext cx="266700" cy="7620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6" idx="0"/>
            <a:endCxn id="5" idx="3"/>
          </p:cNvCxnSpPr>
          <p:nvPr/>
        </p:nvCxnSpPr>
        <p:spPr>
          <a:xfrm rot="16200000" flipV="1">
            <a:off x="2171700" y="1714500"/>
            <a:ext cx="228600" cy="6096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3600" y="160020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48000" y="3048000"/>
            <a:ext cx="12192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Write Production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hape 27"/>
          <p:cNvCxnSpPr>
            <a:stCxn id="6" idx="2"/>
            <a:endCxn id="27" idx="1"/>
          </p:cNvCxnSpPr>
          <p:nvPr/>
        </p:nvCxnSpPr>
        <p:spPr>
          <a:xfrm rot="16200000" flipH="1">
            <a:off x="2628900" y="3086100"/>
            <a:ext cx="381000" cy="4572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4600" y="3505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grpSp>
        <p:nvGrpSpPr>
          <p:cNvPr id="3" name="Group 37"/>
          <p:cNvGrpSpPr/>
          <p:nvPr/>
        </p:nvGrpSpPr>
        <p:grpSpPr>
          <a:xfrm>
            <a:off x="4267201" y="3657600"/>
            <a:ext cx="1295399" cy="1143000"/>
            <a:chOff x="2438400" y="3429000"/>
            <a:chExt cx="1371600" cy="1219200"/>
          </a:xfrm>
        </p:grpSpPr>
        <p:sp>
          <p:nvSpPr>
            <p:cNvPr id="39" name="Diamond 38"/>
            <p:cNvSpPr/>
            <p:nvPr/>
          </p:nvSpPr>
          <p:spPr>
            <a:xfrm>
              <a:off x="2438400" y="3429000"/>
              <a:ext cx="1371600" cy="1219200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72258" y="3644153"/>
              <a:ext cx="882581" cy="60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Run </a:t>
              </a:r>
            </a:p>
            <a:p>
              <a:pPr algn="ctr"/>
              <a:r>
                <a:rPr lang="en-US" dirty="0" smtClean="0"/>
                <a:t>All Tests</a:t>
              </a:r>
              <a:endParaRPr lang="en-US" dirty="0"/>
            </a:p>
          </p:txBody>
        </p:sp>
      </p:grpSp>
      <p:cxnSp>
        <p:nvCxnSpPr>
          <p:cNvPr id="41" name="Shape 40"/>
          <p:cNvCxnSpPr>
            <a:stCxn id="27" idx="2"/>
            <a:endCxn id="39" idx="1"/>
          </p:cNvCxnSpPr>
          <p:nvPr/>
        </p:nvCxnSpPr>
        <p:spPr>
          <a:xfrm rot="16200000" flipH="1">
            <a:off x="3829050" y="3790949"/>
            <a:ext cx="266700" cy="60960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39" idx="0"/>
            <a:endCxn id="27" idx="3"/>
          </p:cNvCxnSpPr>
          <p:nvPr/>
        </p:nvCxnSpPr>
        <p:spPr>
          <a:xfrm rot="16200000" flipV="1">
            <a:off x="4514851" y="3257549"/>
            <a:ext cx="152400" cy="64770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24400" y="5181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486400" y="4724400"/>
            <a:ext cx="1371600" cy="838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Write Code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Properly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hape 48"/>
          <p:cNvCxnSpPr>
            <a:stCxn id="39" idx="2"/>
            <a:endCxn id="48" idx="1"/>
          </p:cNvCxnSpPr>
          <p:nvPr/>
        </p:nvCxnSpPr>
        <p:spPr>
          <a:xfrm rot="16200000" flipH="1">
            <a:off x="5029200" y="4686300"/>
            <a:ext cx="342900" cy="571499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43400" y="3200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59" name="Freeform 58"/>
          <p:cNvSpPr/>
          <p:nvPr/>
        </p:nvSpPr>
        <p:spPr>
          <a:xfrm>
            <a:off x="19122" y="1130710"/>
            <a:ext cx="3300759" cy="3775587"/>
          </a:xfrm>
          <a:custGeom>
            <a:avLst/>
            <a:gdLst>
              <a:gd name="connsiteX0" fmla="*/ 1337730 w 3300759"/>
              <a:gd name="connsiteY0" fmla="*/ 2536722 h 3775587"/>
              <a:gd name="connsiteX1" fmla="*/ 1416388 w 3300759"/>
              <a:gd name="connsiteY1" fmla="*/ 2497393 h 3775587"/>
              <a:gd name="connsiteX2" fmla="*/ 1455717 w 3300759"/>
              <a:gd name="connsiteY2" fmla="*/ 2487561 h 3775587"/>
              <a:gd name="connsiteX3" fmla="*/ 1613033 w 3300759"/>
              <a:gd name="connsiteY3" fmla="*/ 2428567 h 3775587"/>
              <a:gd name="connsiteX4" fmla="*/ 1731020 w 3300759"/>
              <a:gd name="connsiteY4" fmla="*/ 2389238 h 3775587"/>
              <a:gd name="connsiteX5" fmla="*/ 1790013 w 3300759"/>
              <a:gd name="connsiteY5" fmla="*/ 2369574 h 3775587"/>
              <a:gd name="connsiteX6" fmla="*/ 1849007 w 3300759"/>
              <a:gd name="connsiteY6" fmla="*/ 2349909 h 3775587"/>
              <a:gd name="connsiteX7" fmla="*/ 1917833 w 3300759"/>
              <a:gd name="connsiteY7" fmla="*/ 2330245 h 3775587"/>
              <a:gd name="connsiteX8" fmla="*/ 2016155 w 3300759"/>
              <a:gd name="connsiteY8" fmla="*/ 2310580 h 3775587"/>
              <a:gd name="connsiteX9" fmla="*/ 2104646 w 3300759"/>
              <a:gd name="connsiteY9" fmla="*/ 2281084 h 3775587"/>
              <a:gd name="connsiteX10" fmla="*/ 2232465 w 3300759"/>
              <a:gd name="connsiteY10" fmla="*/ 2241755 h 3775587"/>
              <a:gd name="connsiteX11" fmla="*/ 2261962 w 3300759"/>
              <a:gd name="connsiteY11" fmla="*/ 2231922 h 3775587"/>
              <a:gd name="connsiteX12" fmla="*/ 2360284 w 3300759"/>
              <a:gd name="connsiteY12" fmla="*/ 2192593 h 3775587"/>
              <a:gd name="connsiteX13" fmla="*/ 2389781 w 3300759"/>
              <a:gd name="connsiteY13" fmla="*/ 2172929 h 3775587"/>
              <a:gd name="connsiteX14" fmla="*/ 2438943 w 3300759"/>
              <a:gd name="connsiteY14" fmla="*/ 2153264 h 3775587"/>
              <a:gd name="connsiteX15" fmla="*/ 2625755 w 3300759"/>
              <a:gd name="connsiteY15" fmla="*/ 2084438 h 3775587"/>
              <a:gd name="connsiteX16" fmla="*/ 2665084 w 3300759"/>
              <a:gd name="connsiteY16" fmla="*/ 2064774 h 3775587"/>
              <a:gd name="connsiteX17" fmla="*/ 2763407 w 3300759"/>
              <a:gd name="connsiteY17" fmla="*/ 2005780 h 3775587"/>
              <a:gd name="connsiteX18" fmla="*/ 2851897 w 3300759"/>
              <a:gd name="connsiteY18" fmla="*/ 1986116 h 3775587"/>
              <a:gd name="connsiteX19" fmla="*/ 2920723 w 3300759"/>
              <a:gd name="connsiteY19" fmla="*/ 1936955 h 3775587"/>
              <a:gd name="connsiteX20" fmla="*/ 2999381 w 3300759"/>
              <a:gd name="connsiteY20" fmla="*/ 1877961 h 3775587"/>
              <a:gd name="connsiteX21" fmla="*/ 3028878 w 3300759"/>
              <a:gd name="connsiteY21" fmla="*/ 1858296 h 3775587"/>
              <a:gd name="connsiteX22" fmla="*/ 3048543 w 3300759"/>
              <a:gd name="connsiteY22" fmla="*/ 1828800 h 3775587"/>
              <a:gd name="connsiteX23" fmla="*/ 3068207 w 3300759"/>
              <a:gd name="connsiteY23" fmla="*/ 1769806 h 3775587"/>
              <a:gd name="connsiteX24" fmla="*/ 3097704 w 3300759"/>
              <a:gd name="connsiteY24" fmla="*/ 1740309 h 3775587"/>
              <a:gd name="connsiteX25" fmla="*/ 3107536 w 3300759"/>
              <a:gd name="connsiteY25" fmla="*/ 1691148 h 3775587"/>
              <a:gd name="connsiteX26" fmla="*/ 3166530 w 3300759"/>
              <a:gd name="connsiteY26" fmla="*/ 1592825 h 3775587"/>
              <a:gd name="connsiteX27" fmla="*/ 3176362 w 3300759"/>
              <a:gd name="connsiteY27" fmla="*/ 1563329 h 3775587"/>
              <a:gd name="connsiteX28" fmla="*/ 3196026 w 3300759"/>
              <a:gd name="connsiteY28" fmla="*/ 1533832 h 3775587"/>
              <a:gd name="connsiteX29" fmla="*/ 3255020 w 3300759"/>
              <a:gd name="connsiteY29" fmla="*/ 1406013 h 3775587"/>
              <a:gd name="connsiteX30" fmla="*/ 3264852 w 3300759"/>
              <a:gd name="connsiteY30" fmla="*/ 1366684 h 3775587"/>
              <a:gd name="connsiteX31" fmla="*/ 3294349 w 3300759"/>
              <a:gd name="connsiteY31" fmla="*/ 1268361 h 3775587"/>
              <a:gd name="connsiteX32" fmla="*/ 3284517 w 3300759"/>
              <a:gd name="connsiteY32" fmla="*/ 1022555 h 3775587"/>
              <a:gd name="connsiteX33" fmla="*/ 3264852 w 3300759"/>
              <a:gd name="connsiteY33" fmla="*/ 993058 h 3775587"/>
              <a:gd name="connsiteX34" fmla="*/ 3245188 w 3300759"/>
              <a:gd name="connsiteY34" fmla="*/ 914400 h 3775587"/>
              <a:gd name="connsiteX35" fmla="*/ 3215691 w 3300759"/>
              <a:gd name="connsiteY35" fmla="*/ 875071 h 3775587"/>
              <a:gd name="connsiteX36" fmla="*/ 3196026 w 3300759"/>
              <a:gd name="connsiteY36" fmla="*/ 835742 h 3775587"/>
              <a:gd name="connsiteX37" fmla="*/ 3176362 w 3300759"/>
              <a:gd name="connsiteY37" fmla="*/ 806245 h 3775587"/>
              <a:gd name="connsiteX38" fmla="*/ 3107536 w 3300759"/>
              <a:gd name="connsiteY38" fmla="*/ 698090 h 3775587"/>
              <a:gd name="connsiteX39" fmla="*/ 3068207 w 3300759"/>
              <a:gd name="connsiteY39" fmla="*/ 619432 h 3775587"/>
              <a:gd name="connsiteX40" fmla="*/ 3048543 w 3300759"/>
              <a:gd name="connsiteY40" fmla="*/ 580103 h 3775587"/>
              <a:gd name="connsiteX41" fmla="*/ 3028878 w 3300759"/>
              <a:gd name="connsiteY41" fmla="*/ 511277 h 3775587"/>
              <a:gd name="connsiteX42" fmla="*/ 3009213 w 3300759"/>
              <a:gd name="connsiteY42" fmla="*/ 481780 h 3775587"/>
              <a:gd name="connsiteX43" fmla="*/ 2960052 w 3300759"/>
              <a:gd name="connsiteY43" fmla="*/ 403122 h 3775587"/>
              <a:gd name="connsiteX44" fmla="*/ 2920723 w 3300759"/>
              <a:gd name="connsiteY44" fmla="*/ 334296 h 3775587"/>
              <a:gd name="connsiteX45" fmla="*/ 2910891 w 3300759"/>
              <a:gd name="connsiteY45" fmla="*/ 304800 h 3775587"/>
              <a:gd name="connsiteX46" fmla="*/ 2851897 w 3300759"/>
              <a:gd name="connsiteY46" fmla="*/ 265471 h 3775587"/>
              <a:gd name="connsiteX47" fmla="*/ 2792904 w 3300759"/>
              <a:gd name="connsiteY47" fmla="*/ 226142 h 3775587"/>
              <a:gd name="connsiteX48" fmla="*/ 2753575 w 3300759"/>
              <a:gd name="connsiteY48" fmla="*/ 216309 h 3775587"/>
              <a:gd name="connsiteX49" fmla="*/ 2724078 w 3300759"/>
              <a:gd name="connsiteY49" fmla="*/ 206477 h 3775587"/>
              <a:gd name="connsiteX50" fmla="*/ 2635588 w 3300759"/>
              <a:gd name="connsiteY50" fmla="*/ 186813 h 3775587"/>
              <a:gd name="connsiteX51" fmla="*/ 2606091 w 3300759"/>
              <a:gd name="connsiteY51" fmla="*/ 176980 h 3775587"/>
              <a:gd name="connsiteX52" fmla="*/ 2566762 w 3300759"/>
              <a:gd name="connsiteY52" fmla="*/ 167148 h 3775587"/>
              <a:gd name="connsiteX53" fmla="*/ 2507768 w 3300759"/>
              <a:gd name="connsiteY53" fmla="*/ 147484 h 3775587"/>
              <a:gd name="connsiteX54" fmla="*/ 2448775 w 3300759"/>
              <a:gd name="connsiteY54" fmla="*/ 137651 h 3775587"/>
              <a:gd name="connsiteX55" fmla="*/ 2340620 w 3300759"/>
              <a:gd name="connsiteY55" fmla="*/ 108155 h 3775587"/>
              <a:gd name="connsiteX56" fmla="*/ 2134143 w 3300759"/>
              <a:gd name="connsiteY56" fmla="*/ 49161 h 3775587"/>
              <a:gd name="connsiteX57" fmla="*/ 2025988 w 3300759"/>
              <a:gd name="connsiteY57" fmla="*/ 19664 h 3775587"/>
              <a:gd name="connsiteX58" fmla="*/ 1898168 w 3300759"/>
              <a:gd name="connsiteY58" fmla="*/ 0 h 3775587"/>
              <a:gd name="connsiteX59" fmla="*/ 1534375 w 3300759"/>
              <a:gd name="connsiteY59" fmla="*/ 9832 h 3775587"/>
              <a:gd name="connsiteX60" fmla="*/ 1357394 w 3300759"/>
              <a:gd name="connsiteY60" fmla="*/ 29496 h 3775587"/>
              <a:gd name="connsiteX61" fmla="*/ 1160749 w 3300759"/>
              <a:gd name="connsiteY61" fmla="*/ 39329 h 3775587"/>
              <a:gd name="connsiteX62" fmla="*/ 1032930 w 3300759"/>
              <a:gd name="connsiteY62" fmla="*/ 58993 h 3775587"/>
              <a:gd name="connsiteX63" fmla="*/ 875613 w 3300759"/>
              <a:gd name="connsiteY63" fmla="*/ 68825 h 3775587"/>
              <a:gd name="connsiteX64" fmla="*/ 639639 w 3300759"/>
              <a:gd name="connsiteY64" fmla="*/ 88490 h 3775587"/>
              <a:gd name="connsiteX65" fmla="*/ 482323 w 3300759"/>
              <a:gd name="connsiteY65" fmla="*/ 108155 h 3775587"/>
              <a:gd name="connsiteX66" fmla="*/ 393833 w 3300759"/>
              <a:gd name="connsiteY66" fmla="*/ 117987 h 3775587"/>
              <a:gd name="connsiteX67" fmla="*/ 354504 w 3300759"/>
              <a:gd name="connsiteY67" fmla="*/ 127819 h 3775587"/>
              <a:gd name="connsiteX68" fmla="*/ 325007 w 3300759"/>
              <a:gd name="connsiteY68" fmla="*/ 157316 h 3775587"/>
              <a:gd name="connsiteX69" fmla="*/ 216852 w 3300759"/>
              <a:gd name="connsiteY69" fmla="*/ 226142 h 3775587"/>
              <a:gd name="connsiteX70" fmla="*/ 207020 w 3300759"/>
              <a:gd name="connsiteY70" fmla="*/ 255638 h 3775587"/>
              <a:gd name="connsiteX71" fmla="*/ 177523 w 3300759"/>
              <a:gd name="connsiteY71" fmla="*/ 265471 h 3775587"/>
              <a:gd name="connsiteX72" fmla="*/ 138194 w 3300759"/>
              <a:gd name="connsiteY72" fmla="*/ 285135 h 3775587"/>
              <a:gd name="connsiteX73" fmla="*/ 69368 w 3300759"/>
              <a:gd name="connsiteY73" fmla="*/ 383458 h 3775587"/>
              <a:gd name="connsiteX74" fmla="*/ 59536 w 3300759"/>
              <a:gd name="connsiteY74" fmla="*/ 412955 h 3775587"/>
              <a:gd name="connsiteX75" fmla="*/ 30039 w 3300759"/>
              <a:gd name="connsiteY75" fmla="*/ 491613 h 3775587"/>
              <a:gd name="connsiteX76" fmla="*/ 10375 w 3300759"/>
              <a:gd name="connsiteY76" fmla="*/ 609600 h 3775587"/>
              <a:gd name="connsiteX77" fmla="*/ 30039 w 3300759"/>
              <a:gd name="connsiteY77" fmla="*/ 973393 h 3775587"/>
              <a:gd name="connsiteX78" fmla="*/ 49704 w 3300759"/>
              <a:gd name="connsiteY78" fmla="*/ 1061884 h 3775587"/>
              <a:gd name="connsiteX79" fmla="*/ 59536 w 3300759"/>
              <a:gd name="connsiteY79" fmla="*/ 1101213 h 3775587"/>
              <a:gd name="connsiteX80" fmla="*/ 79201 w 3300759"/>
              <a:gd name="connsiteY80" fmla="*/ 1140542 h 3775587"/>
              <a:gd name="connsiteX81" fmla="*/ 98865 w 3300759"/>
              <a:gd name="connsiteY81" fmla="*/ 1238864 h 3775587"/>
              <a:gd name="connsiteX82" fmla="*/ 187355 w 3300759"/>
              <a:gd name="connsiteY82" fmla="*/ 1386348 h 3775587"/>
              <a:gd name="connsiteX83" fmla="*/ 226684 w 3300759"/>
              <a:gd name="connsiteY83" fmla="*/ 1455174 h 3775587"/>
              <a:gd name="connsiteX84" fmla="*/ 256181 w 3300759"/>
              <a:gd name="connsiteY84" fmla="*/ 1484671 h 3775587"/>
              <a:gd name="connsiteX85" fmla="*/ 334839 w 3300759"/>
              <a:gd name="connsiteY85" fmla="*/ 1573161 h 3775587"/>
              <a:gd name="connsiteX86" fmla="*/ 442994 w 3300759"/>
              <a:gd name="connsiteY86" fmla="*/ 1651819 h 3775587"/>
              <a:gd name="connsiteX87" fmla="*/ 472491 w 3300759"/>
              <a:gd name="connsiteY87" fmla="*/ 1661651 h 3775587"/>
              <a:gd name="connsiteX88" fmla="*/ 531484 w 3300759"/>
              <a:gd name="connsiteY88" fmla="*/ 1710813 h 3775587"/>
              <a:gd name="connsiteX89" fmla="*/ 560981 w 3300759"/>
              <a:gd name="connsiteY89" fmla="*/ 1720645 h 3775587"/>
              <a:gd name="connsiteX90" fmla="*/ 629807 w 3300759"/>
              <a:gd name="connsiteY90" fmla="*/ 1750142 h 3775587"/>
              <a:gd name="connsiteX91" fmla="*/ 698633 w 3300759"/>
              <a:gd name="connsiteY91" fmla="*/ 1789471 h 3775587"/>
              <a:gd name="connsiteX92" fmla="*/ 757626 w 3300759"/>
              <a:gd name="connsiteY92" fmla="*/ 1818967 h 3775587"/>
              <a:gd name="connsiteX93" fmla="*/ 905110 w 3300759"/>
              <a:gd name="connsiteY93" fmla="*/ 1917290 h 3775587"/>
              <a:gd name="connsiteX94" fmla="*/ 964104 w 3300759"/>
              <a:gd name="connsiteY94" fmla="*/ 1946787 h 3775587"/>
              <a:gd name="connsiteX95" fmla="*/ 1052594 w 3300759"/>
              <a:gd name="connsiteY95" fmla="*/ 2025445 h 3775587"/>
              <a:gd name="connsiteX96" fmla="*/ 1101755 w 3300759"/>
              <a:gd name="connsiteY96" fmla="*/ 2074606 h 3775587"/>
              <a:gd name="connsiteX97" fmla="*/ 1170581 w 3300759"/>
              <a:gd name="connsiteY97" fmla="*/ 2143432 h 3775587"/>
              <a:gd name="connsiteX98" fmla="*/ 1209910 w 3300759"/>
              <a:gd name="connsiteY98" fmla="*/ 2172929 h 3775587"/>
              <a:gd name="connsiteX99" fmla="*/ 1308233 w 3300759"/>
              <a:gd name="connsiteY99" fmla="*/ 2310580 h 3775587"/>
              <a:gd name="connsiteX100" fmla="*/ 1347562 w 3300759"/>
              <a:gd name="connsiteY100" fmla="*/ 2369574 h 3775587"/>
              <a:gd name="connsiteX101" fmla="*/ 1377059 w 3300759"/>
              <a:gd name="connsiteY101" fmla="*/ 2399071 h 3775587"/>
              <a:gd name="connsiteX102" fmla="*/ 1386891 w 3300759"/>
              <a:gd name="connsiteY102" fmla="*/ 2428567 h 3775587"/>
              <a:gd name="connsiteX103" fmla="*/ 1386891 w 3300759"/>
              <a:gd name="connsiteY103" fmla="*/ 2635045 h 3775587"/>
              <a:gd name="connsiteX104" fmla="*/ 1367226 w 3300759"/>
              <a:gd name="connsiteY104" fmla="*/ 2723535 h 3775587"/>
              <a:gd name="connsiteX105" fmla="*/ 1347562 w 3300759"/>
              <a:gd name="connsiteY105" fmla="*/ 2900516 h 3775587"/>
              <a:gd name="connsiteX106" fmla="*/ 1327897 w 3300759"/>
              <a:gd name="connsiteY106" fmla="*/ 3008671 h 3775587"/>
              <a:gd name="connsiteX107" fmla="*/ 1318065 w 3300759"/>
              <a:gd name="connsiteY107" fmla="*/ 3116825 h 3775587"/>
              <a:gd name="connsiteX108" fmla="*/ 1298401 w 3300759"/>
              <a:gd name="connsiteY108" fmla="*/ 3215148 h 3775587"/>
              <a:gd name="connsiteX109" fmla="*/ 1288568 w 3300759"/>
              <a:gd name="connsiteY109" fmla="*/ 3313471 h 3775587"/>
              <a:gd name="connsiteX110" fmla="*/ 1278736 w 3300759"/>
              <a:gd name="connsiteY110" fmla="*/ 3431458 h 3775587"/>
              <a:gd name="connsiteX111" fmla="*/ 1268904 w 3300759"/>
              <a:gd name="connsiteY111" fmla="*/ 3480619 h 3775587"/>
              <a:gd name="connsiteX112" fmla="*/ 1249239 w 3300759"/>
              <a:gd name="connsiteY112" fmla="*/ 3667432 h 3775587"/>
              <a:gd name="connsiteX113" fmla="*/ 1239407 w 3300759"/>
              <a:gd name="connsiteY113" fmla="*/ 3775587 h 3775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300759" h="3775587">
                <a:moveTo>
                  <a:pt x="1337730" y="2536722"/>
                </a:moveTo>
                <a:cubicBezTo>
                  <a:pt x="1429430" y="2506155"/>
                  <a:pt x="1277068" y="2559312"/>
                  <a:pt x="1416388" y="2497393"/>
                </a:cubicBezTo>
                <a:cubicBezTo>
                  <a:pt x="1428736" y="2491905"/>
                  <a:pt x="1442607" y="2490838"/>
                  <a:pt x="1455717" y="2487561"/>
                </a:cubicBezTo>
                <a:cubicBezTo>
                  <a:pt x="1572986" y="2420550"/>
                  <a:pt x="1473353" y="2468476"/>
                  <a:pt x="1613033" y="2428567"/>
                </a:cubicBezTo>
                <a:cubicBezTo>
                  <a:pt x="1652894" y="2417178"/>
                  <a:pt x="1691691" y="2402348"/>
                  <a:pt x="1731020" y="2389238"/>
                </a:cubicBezTo>
                <a:lnTo>
                  <a:pt x="1790013" y="2369574"/>
                </a:lnTo>
                <a:cubicBezTo>
                  <a:pt x="1809678" y="2363019"/>
                  <a:pt x="1829076" y="2355603"/>
                  <a:pt x="1849007" y="2349909"/>
                </a:cubicBezTo>
                <a:cubicBezTo>
                  <a:pt x="1871949" y="2343354"/>
                  <a:pt x="1894584" y="2335610"/>
                  <a:pt x="1917833" y="2330245"/>
                </a:cubicBezTo>
                <a:cubicBezTo>
                  <a:pt x="1985531" y="2314623"/>
                  <a:pt x="1960621" y="2327667"/>
                  <a:pt x="2016155" y="2310580"/>
                </a:cubicBezTo>
                <a:cubicBezTo>
                  <a:pt x="2045873" y="2301436"/>
                  <a:pt x="2074157" y="2287182"/>
                  <a:pt x="2104646" y="2281084"/>
                </a:cubicBezTo>
                <a:cubicBezTo>
                  <a:pt x="2185171" y="2264978"/>
                  <a:pt x="2131615" y="2278428"/>
                  <a:pt x="2232465" y="2241755"/>
                </a:cubicBezTo>
                <a:cubicBezTo>
                  <a:pt x="2242205" y="2238213"/>
                  <a:pt x="2252692" y="2236557"/>
                  <a:pt x="2261962" y="2231922"/>
                </a:cubicBezTo>
                <a:cubicBezTo>
                  <a:pt x="2346614" y="2189595"/>
                  <a:pt x="2273879" y="2209874"/>
                  <a:pt x="2360284" y="2192593"/>
                </a:cubicBezTo>
                <a:cubicBezTo>
                  <a:pt x="2370116" y="2186038"/>
                  <a:pt x="2379212" y="2178214"/>
                  <a:pt x="2389781" y="2172929"/>
                </a:cubicBezTo>
                <a:cubicBezTo>
                  <a:pt x="2405567" y="2165036"/>
                  <a:pt x="2422322" y="2159200"/>
                  <a:pt x="2438943" y="2153264"/>
                </a:cubicBezTo>
                <a:cubicBezTo>
                  <a:pt x="2502831" y="2130446"/>
                  <a:pt x="2564512" y="2115059"/>
                  <a:pt x="2625755" y="2084438"/>
                </a:cubicBezTo>
                <a:cubicBezTo>
                  <a:pt x="2638865" y="2077883"/>
                  <a:pt x="2652358" y="2072046"/>
                  <a:pt x="2665084" y="2064774"/>
                </a:cubicBezTo>
                <a:cubicBezTo>
                  <a:pt x="2698269" y="2045811"/>
                  <a:pt x="2726327" y="2015050"/>
                  <a:pt x="2763407" y="2005780"/>
                </a:cubicBezTo>
                <a:cubicBezTo>
                  <a:pt x="2818949" y="1991895"/>
                  <a:pt x="2789485" y="1998598"/>
                  <a:pt x="2851897" y="1986116"/>
                </a:cubicBezTo>
                <a:cubicBezTo>
                  <a:pt x="2916315" y="1921698"/>
                  <a:pt x="2843072" y="1988722"/>
                  <a:pt x="2920723" y="1936955"/>
                </a:cubicBezTo>
                <a:cubicBezTo>
                  <a:pt x="2947993" y="1918775"/>
                  <a:pt x="2972875" y="1897238"/>
                  <a:pt x="2999381" y="1877961"/>
                </a:cubicBezTo>
                <a:cubicBezTo>
                  <a:pt x="3008938" y="1871010"/>
                  <a:pt x="3019046" y="1864851"/>
                  <a:pt x="3028878" y="1858296"/>
                </a:cubicBezTo>
                <a:cubicBezTo>
                  <a:pt x="3035433" y="1848464"/>
                  <a:pt x="3043744" y="1839598"/>
                  <a:pt x="3048543" y="1828800"/>
                </a:cubicBezTo>
                <a:cubicBezTo>
                  <a:pt x="3056962" y="1809858"/>
                  <a:pt x="3058141" y="1787926"/>
                  <a:pt x="3068207" y="1769806"/>
                </a:cubicBezTo>
                <a:cubicBezTo>
                  <a:pt x="3074960" y="1757651"/>
                  <a:pt x="3087872" y="1750141"/>
                  <a:pt x="3097704" y="1740309"/>
                </a:cubicBezTo>
                <a:cubicBezTo>
                  <a:pt x="3100981" y="1723922"/>
                  <a:pt x="3102251" y="1707002"/>
                  <a:pt x="3107536" y="1691148"/>
                </a:cubicBezTo>
                <a:cubicBezTo>
                  <a:pt x="3119932" y="1653960"/>
                  <a:pt x="3147834" y="1626477"/>
                  <a:pt x="3166530" y="1592825"/>
                </a:cubicBezTo>
                <a:cubicBezTo>
                  <a:pt x="3171563" y="1583765"/>
                  <a:pt x="3171727" y="1572599"/>
                  <a:pt x="3176362" y="1563329"/>
                </a:cubicBezTo>
                <a:cubicBezTo>
                  <a:pt x="3181647" y="1552760"/>
                  <a:pt x="3190368" y="1544206"/>
                  <a:pt x="3196026" y="1533832"/>
                </a:cubicBezTo>
                <a:cubicBezTo>
                  <a:pt x="3214752" y="1499501"/>
                  <a:pt x="3241625" y="1446199"/>
                  <a:pt x="3255020" y="1406013"/>
                </a:cubicBezTo>
                <a:cubicBezTo>
                  <a:pt x="3259293" y="1393193"/>
                  <a:pt x="3260969" y="1379627"/>
                  <a:pt x="3264852" y="1366684"/>
                </a:cubicBezTo>
                <a:cubicBezTo>
                  <a:pt x="3300759" y="1246995"/>
                  <a:pt x="3271687" y="1359010"/>
                  <a:pt x="3294349" y="1268361"/>
                </a:cubicBezTo>
                <a:cubicBezTo>
                  <a:pt x="3291072" y="1186426"/>
                  <a:pt x="3293253" y="1104089"/>
                  <a:pt x="3284517" y="1022555"/>
                </a:cubicBezTo>
                <a:cubicBezTo>
                  <a:pt x="3283258" y="1010805"/>
                  <a:pt x="3269001" y="1004123"/>
                  <a:pt x="3264852" y="993058"/>
                </a:cubicBezTo>
                <a:cubicBezTo>
                  <a:pt x="3256025" y="969519"/>
                  <a:pt x="3258421" y="937558"/>
                  <a:pt x="3245188" y="914400"/>
                </a:cubicBezTo>
                <a:cubicBezTo>
                  <a:pt x="3237058" y="900172"/>
                  <a:pt x="3224376" y="888967"/>
                  <a:pt x="3215691" y="875071"/>
                </a:cubicBezTo>
                <a:cubicBezTo>
                  <a:pt x="3207923" y="862642"/>
                  <a:pt x="3203298" y="848468"/>
                  <a:pt x="3196026" y="835742"/>
                </a:cubicBezTo>
                <a:cubicBezTo>
                  <a:pt x="3190163" y="825482"/>
                  <a:pt x="3182020" y="816619"/>
                  <a:pt x="3176362" y="806245"/>
                </a:cubicBezTo>
                <a:cubicBezTo>
                  <a:pt x="3121706" y="706042"/>
                  <a:pt x="3162082" y="752636"/>
                  <a:pt x="3107536" y="698090"/>
                </a:cubicBezTo>
                <a:lnTo>
                  <a:pt x="3068207" y="619432"/>
                </a:lnTo>
                <a:cubicBezTo>
                  <a:pt x="3061652" y="606322"/>
                  <a:pt x="3052570" y="594196"/>
                  <a:pt x="3048543" y="580103"/>
                </a:cubicBezTo>
                <a:cubicBezTo>
                  <a:pt x="3041988" y="557161"/>
                  <a:pt x="3037740" y="533430"/>
                  <a:pt x="3028878" y="511277"/>
                </a:cubicBezTo>
                <a:cubicBezTo>
                  <a:pt x="3024489" y="500305"/>
                  <a:pt x="3015476" y="491801"/>
                  <a:pt x="3009213" y="481780"/>
                </a:cubicBezTo>
                <a:cubicBezTo>
                  <a:pt x="2949919" y="386909"/>
                  <a:pt x="3004984" y="470519"/>
                  <a:pt x="2960052" y="403122"/>
                </a:cubicBezTo>
                <a:cubicBezTo>
                  <a:pt x="2937509" y="335492"/>
                  <a:pt x="2968342" y="417629"/>
                  <a:pt x="2920723" y="334296"/>
                </a:cubicBezTo>
                <a:cubicBezTo>
                  <a:pt x="2915581" y="325298"/>
                  <a:pt x="2918219" y="312128"/>
                  <a:pt x="2910891" y="304800"/>
                </a:cubicBezTo>
                <a:cubicBezTo>
                  <a:pt x="2894179" y="288088"/>
                  <a:pt x="2871562" y="278581"/>
                  <a:pt x="2851897" y="265471"/>
                </a:cubicBezTo>
                <a:cubicBezTo>
                  <a:pt x="2851893" y="265468"/>
                  <a:pt x="2792909" y="226143"/>
                  <a:pt x="2792904" y="226142"/>
                </a:cubicBezTo>
                <a:cubicBezTo>
                  <a:pt x="2779794" y="222864"/>
                  <a:pt x="2766568" y="220021"/>
                  <a:pt x="2753575" y="216309"/>
                </a:cubicBezTo>
                <a:cubicBezTo>
                  <a:pt x="2743610" y="213462"/>
                  <a:pt x="2734133" y="208991"/>
                  <a:pt x="2724078" y="206477"/>
                </a:cubicBezTo>
                <a:cubicBezTo>
                  <a:pt x="2694764" y="199149"/>
                  <a:pt x="2664902" y="194142"/>
                  <a:pt x="2635588" y="186813"/>
                </a:cubicBezTo>
                <a:cubicBezTo>
                  <a:pt x="2625533" y="184299"/>
                  <a:pt x="2616056" y="179827"/>
                  <a:pt x="2606091" y="176980"/>
                </a:cubicBezTo>
                <a:cubicBezTo>
                  <a:pt x="2593098" y="173268"/>
                  <a:pt x="2579705" y="171031"/>
                  <a:pt x="2566762" y="167148"/>
                </a:cubicBezTo>
                <a:cubicBezTo>
                  <a:pt x="2546908" y="161192"/>
                  <a:pt x="2527877" y="152511"/>
                  <a:pt x="2507768" y="147484"/>
                </a:cubicBezTo>
                <a:cubicBezTo>
                  <a:pt x="2488428" y="142649"/>
                  <a:pt x="2468439" y="140929"/>
                  <a:pt x="2448775" y="137651"/>
                </a:cubicBezTo>
                <a:cubicBezTo>
                  <a:pt x="2347301" y="86915"/>
                  <a:pt x="2489441" y="152802"/>
                  <a:pt x="2340620" y="108155"/>
                </a:cubicBezTo>
                <a:cubicBezTo>
                  <a:pt x="2114411" y="40292"/>
                  <a:pt x="2300774" y="69989"/>
                  <a:pt x="2134143" y="49161"/>
                </a:cubicBezTo>
                <a:cubicBezTo>
                  <a:pt x="2098091" y="39329"/>
                  <a:pt x="2062363" y="28223"/>
                  <a:pt x="2025988" y="19664"/>
                </a:cubicBezTo>
                <a:cubicBezTo>
                  <a:pt x="2004907" y="14704"/>
                  <a:pt x="1916084" y="2559"/>
                  <a:pt x="1898168" y="0"/>
                </a:cubicBezTo>
                <a:cubicBezTo>
                  <a:pt x="1776904" y="3277"/>
                  <a:pt x="1655504" y="3225"/>
                  <a:pt x="1534375" y="9832"/>
                </a:cubicBezTo>
                <a:cubicBezTo>
                  <a:pt x="1475106" y="13065"/>
                  <a:pt x="1416677" y="26532"/>
                  <a:pt x="1357394" y="29496"/>
                </a:cubicBezTo>
                <a:lnTo>
                  <a:pt x="1160749" y="39329"/>
                </a:lnTo>
                <a:cubicBezTo>
                  <a:pt x="1103081" y="58551"/>
                  <a:pt x="1131787" y="51389"/>
                  <a:pt x="1032930" y="58993"/>
                </a:cubicBezTo>
                <a:cubicBezTo>
                  <a:pt x="980543" y="63023"/>
                  <a:pt x="928052" y="65548"/>
                  <a:pt x="875613" y="68825"/>
                </a:cubicBezTo>
                <a:cubicBezTo>
                  <a:pt x="652460" y="96721"/>
                  <a:pt x="1006978" y="54052"/>
                  <a:pt x="639639" y="88490"/>
                </a:cubicBezTo>
                <a:cubicBezTo>
                  <a:pt x="587023" y="93423"/>
                  <a:pt x="534793" y="101859"/>
                  <a:pt x="482323" y="108155"/>
                </a:cubicBezTo>
                <a:lnTo>
                  <a:pt x="393833" y="117987"/>
                </a:lnTo>
                <a:cubicBezTo>
                  <a:pt x="380723" y="121264"/>
                  <a:pt x="366237" y="121115"/>
                  <a:pt x="354504" y="127819"/>
                </a:cubicBezTo>
                <a:cubicBezTo>
                  <a:pt x="342431" y="134718"/>
                  <a:pt x="335769" y="148511"/>
                  <a:pt x="325007" y="157316"/>
                </a:cubicBezTo>
                <a:cubicBezTo>
                  <a:pt x="250286" y="218451"/>
                  <a:pt x="273574" y="207233"/>
                  <a:pt x="216852" y="226142"/>
                </a:cubicBezTo>
                <a:cubicBezTo>
                  <a:pt x="213575" y="235974"/>
                  <a:pt x="214348" y="248310"/>
                  <a:pt x="207020" y="255638"/>
                </a:cubicBezTo>
                <a:cubicBezTo>
                  <a:pt x="199691" y="262967"/>
                  <a:pt x="187049" y="261388"/>
                  <a:pt x="177523" y="265471"/>
                </a:cubicBezTo>
                <a:cubicBezTo>
                  <a:pt x="164051" y="271245"/>
                  <a:pt x="151304" y="278580"/>
                  <a:pt x="138194" y="285135"/>
                </a:cubicBezTo>
                <a:cubicBezTo>
                  <a:pt x="115252" y="317909"/>
                  <a:pt x="82019" y="345505"/>
                  <a:pt x="69368" y="383458"/>
                </a:cubicBezTo>
                <a:cubicBezTo>
                  <a:pt x="66091" y="393290"/>
                  <a:pt x="63175" y="403251"/>
                  <a:pt x="59536" y="412955"/>
                </a:cubicBezTo>
                <a:cubicBezTo>
                  <a:pt x="47075" y="446184"/>
                  <a:pt x="38963" y="460379"/>
                  <a:pt x="30039" y="491613"/>
                </a:cubicBezTo>
                <a:cubicBezTo>
                  <a:pt x="15604" y="542136"/>
                  <a:pt x="18354" y="545770"/>
                  <a:pt x="10375" y="609600"/>
                </a:cubicBezTo>
                <a:cubicBezTo>
                  <a:pt x="18400" y="866396"/>
                  <a:pt x="0" y="833213"/>
                  <a:pt x="30039" y="973393"/>
                </a:cubicBezTo>
                <a:cubicBezTo>
                  <a:pt x="36370" y="1002939"/>
                  <a:pt x="42910" y="1032441"/>
                  <a:pt x="49704" y="1061884"/>
                </a:cubicBezTo>
                <a:cubicBezTo>
                  <a:pt x="52743" y="1075051"/>
                  <a:pt x="54791" y="1088560"/>
                  <a:pt x="59536" y="1101213"/>
                </a:cubicBezTo>
                <a:cubicBezTo>
                  <a:pt x="64682" y="1114937"/>
                  <a:pt x="72646" y="1127432"/>
                  <a:pt x="79201" y="1140542"/>
                </a:cubicBezTo>
                <a:cubicBezTo>
                  <a:pt x="85756" y="1173316"/>
                  <a:pt x="81669" y="1210204"/>
                  <a:pt x="98865" y="1238864"/>
                </a:cubicBezTo>
                <a:cubicBezTo>
                  <a:pt x="128362" y="1288025"/>
                  <a:pt x="158189" y="1336990"/>
                  <a:pt x="187355" y="1386348"/>
                </a:cubicBezTo>
                <a:cubicBezTo>
                  <a:pt x="200797" y="1409097"/>
                  <a:pt x="208000" y="1436490"/>
                  <a:pt x="226684" y="1455174"/>
                </a:cubicBezTo>
                <a:cubicBezTo>
                  <a:pt x="236516" y="1465006"/>
                  <a:pt x="247132" y="1474114"/>
                  <a:pt x="256181" y="1484671"/>
                </a:cubicBezTo>
                <a:cubicBezTo>
                  <a:pt x="310598" y="1548158"/>
                  <a:pt x="258512" y="1504468"/>
                  <a:pt x="334839" y="1573161"/>
                </a:cubicBezTo>
                <a:cubicBezTo>
                  <a:pt x="360922" y="1596636"/>
                  <a:pt x="413313" y="1635330"/>
                  <a:pt x="442994" y="1651819"/>
                </a:cubicBezTo>
                <a:cubicBezTo>
                  <a:pt x="452054" y="1656852"/>
                  <a:pt x="462659" y="1658374"/>
                  <a:pt x="472491" y="1661651"/>
                </a:cubicBezTo>
                <a:cubicBezTo>
                  <a:pt x="494233" y="1683393"/>
                  <a:pt x="504109" y="1697125"/>
                  <a:pt x="531484" y="1710813"/>
                </a:cubicBezTo>
                <a:cubicBezTo>
                  <a:pt x="540754" y="1715448"/>
                  <a:pt x="551711" y="1716010"/>
                  <a:pt x="560981" y="1720645"/>
                </a:cubicBezTo>
                <a:cubicBezTo>
                  <a:pt x="628885" y="1754596"/>
                  <a:pt x="547951" y="1729676"/>
                  <a:pt x="629807" y="1750142"/>
                </a:cubicBezTo>
                <a:cubicBezTo>
                  <a:pt x="701672" y="1798050"/>
                  <a:pt x="611311" y="1739573"/>
                  <a:pt x="698633" y="1789471"/>
                </a:cubicBezTo>
                <a:cubicBezTo>
                  <a:pt x="751998" y="1819965"/>
                  <a:pt x="703549" y="1800941"/>
                  <a:pt x="757626" y="1818967"/>
                </a:cubicBezTo>
                <a:cubicBezTo>
                  <a:pt x="880409" y="1911055"/>
                  <a:pt x="789296" y="1847801"/>
                  <a:pt x="905110" y="1917290"/>
                </a:cubicBezTo>
                <a:cubicBezTo>
                  <a:pt x="952761" y="1945881"/>
                  <a:pt x="915037" y="1930432"/>
                  <a:pt x="964104" y="1946787"/>
                </a:cubicBezTo>
                <a:cubicBezTo>
                  <a:pt x="1031453" y="2014136"/>
                  <a:pt x="999958" y="1990354"/>
                  <a:pt x="1052594" y="2025445"/>
                </a:cubicBezTo>
                <a:cubicBezTo>
                  <a:pt x="1094110" y="2087717"/>
                  <a:pt x="1047131" y="2025445"/>
                  <a:pt x="1101755" y="2074606"/>
                </a:cubicBezTo>
                <a:cubicBezTo>
                  <a:pt x="1125871" y="2096311"/>
                  <a:pt x="1144625" y="2123965"/>
                  <a:pt x="1170581" y="2143432"/>
                </a:cubicBezTo>
                <a:cubicBezTo>
                  <a:pt x="1183691" y="2153264"/>
                  <a:pt x="1198887" y="2160804"/>
                  <a:pt x="1209910" y="2172929"/>
                </a:cubicBezTo>
                <a:cubicBezTo>
                  <a:pt x="1240398" y="2206465"/>
                  <a:pt x="1281505" y="2270488"/>
                  <a:pt x="1308233" y="2310580"/>
                </a:cubicBezTo>
                <a:cubicBezTo>
                  <a:pt x="1308236" y="2310585"/>
                  <a:pt x="1347558" y="2369570"/>
                  <a:pt x="1347562" y="2369574"/>
                </a:cubicBezTo>
                <a:lnTo>
                  <a:pt x="1377059" y="2399071"/>
                </a:lnTo>
                <a:cubicBezTo>
                  <a:pt x="1380336" y="2408903"/>
                  <a:pt x="1385037" y="2418370"/>
                  <a:pt x="1386891" y="2428567"/>
                </a:cubicBezTo>
                <a:cubicBezTo>
                  <a:pt x="1402834" y="2516257"/>
                  <a:pt x="1397438" y="2534848"/>
                  <a:pt x="1386891" y="2635045"/>
                </a:cubicBezTo>
                <a:cubicBezTo>
                  <a:pt x="1381567" y="2685628"/>
                  <a:pt x="1380134" y="2684813"/>
                  <a:pt x="1367226" y="2723535"/>
                </a:cubicBezTo>
                <a:cubicBezTo>
                  <a:pt x="1349277" y="2938926"/>
                  <a:pt x="1367146" y="2763426"/>
                  <a:pt x="1347562" y="2900516"/>
                </a:cubicBezTo>
                <a:cubicBezTo>
                  <a:pt x="1333665" y="2997795"/>
                  <a:pt x="1347176" y="2950837"/>
                  <a:pt x="1327897" y="3008671"/>
                </a:cubicBezTo>
                <a:cubicBezTo>
                  <a:pt x="1324620" y="3044722"/>
                  <a:pt x="1323184" y="3080989"/>
                  <a:pt x="1318065" y="3116825"/>
                </a:cubicBezTo>
                <a:cubicBezTo>
                  <a:pt x="1313338" y="3149912"/>
                  <a:pt x="1301727" y="3181891"/>
                  <a:pt x="1298401" y="3215148"/>
                </a:cubicBezTo>
                <a:cubicBezTo>
                  <a:pt x="1295123" y="3247922"/>
                  <a:pt x="1291550" y="3280668"/>
                  <a:pt x="1288568" y="3313471"/>
                </a:cubicBezTo>
                <a:cubicBezTo>
                  <a:pt x="1284995" y="3352774"/>
                  <a:pt x="1283347" y="3392263"/>
                  <a:pt x="1278736" y="3431458"/>
                </a:cubicBezTo>
                <a:cubicBezTo>
                  <a:pt x="1276783" y="3448055"/>
                  <a:pt x="1271445" y="3464102"/>
                  <a:pt x="1268904" y="3480619"/>
                </a:cubicBezTo>
                <a:cubicBezTo>
                  <a:pt x="1258172" y="3550376"/>
                  <a:pt x="1256545" y="3594369"/>
                  <a:pt x="1249239" y="3667432"/>
                </a:cubicBezTo>
                <a:cubicBezTo>
                  <a:pt x="1238683" y="3772988"/>
                  <a:pt x="1239407" y="3723913"/>
                  <a:pt x="1239407" y="377558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loud 59"/>
          <p:cNvSpPr/>
          <p:nvPr/>
        </p:nvSpPr>
        <p:spPr>
          <a:xfrm>
            <a:off x="381000" y="4648200"/>
            <a:ext cx="3048000" cy="1828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5800" y="4876800"/>
            <a:ext cx="17999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New feature, write a test</a:t>
            </a:r>
          </a:p>
          <a:p>
            <a:r>
              <a:rPr lang="en-US" sz="1400" dirty="0" smtClean="0"/>
              <a:t>to make sure you </a:t>
            </a:r>
          </a:p>
          <a:p>
            <a:r>
              <a:rPr lang="en-US" sz="1400" dirty="0" smtClean="0"/>
              <a:t>understand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38200" y="5638800"/>
            <a:ext cx="1930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should fail, since</a:t>
            </a:r>
          </a:p>
          <a:p>
            <a:r>
              <a:rPr lang="en-US" sz="1400" dirty="0" smtClean="0"/>
              <a:t>there is no implementation</a:t>
            </a:r>
            <a:endParaRPr lang="en-US" sz="1400" dirty="0"/>
          </a:p>
        </p:txBody>
      </p:sp>
      <p:cxnSp>
        <p:nvCxnSpPr>
          <p:cNvPr id="63" name="Shape 62"/>
          <p:cNvCxnSpPr>
            <a:stCxn id="78" idx="3"/>
            <a:endCxn id="5" idx="0"/>
          </p:cNvCxnSpPr>
          <p:nvPr/>
        </p:nvCxnSpPr>
        <p:spPr>
          <a:xfrm flipH="1" flipV="1">
            <a:off x="1295400" y="1447800"/>
            <a:ext cx="7055761" cy="4686300"/>
          </a:xfrm>
          <a:prstGeom prst="bentConnector4">
            <a:avLst>
              <a:gd name="adj1" fmla="val -3240"/>
              <a:gd name="adj2" fmla="val 104878"/>
            </a:avLst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6"/>
          <p:cNvGrpSpPr/>
          <p:nvPr/>
        </p:nvGrpSpPr>
        <p:grpSpPr>
          <a:xfrm>
            <a:off x="7010400" y="5638800"/>
            <a:ext cx="1340761" cy="990600"/>
            <a:chOff x="2438400" y="3429000"/>
            <a:chExt cx="1371600" cy="1219200"/>
          </a:xfrm>
        </p:grpSpPr>
        <p:sp>
          <p:nvSpPr>
            <p:cNvPr id="78" name="Diamond 77"/>
            <p:cNvSpPr/>
            <p:nvPr/>
          </p:nvSpPr>
          <p:spPr>
            <a:xfrm>
              <a:off x="2438400" y="3429000"/>
              <a:ext cx="1371600" cy="1219200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72258" y="3644153"/>
              <a:ext cx="882581" cy="60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Run </a:t>
              </a:r>
            </a:p>
            <a:p>
              <a:pPr algn="ctr"/>
              <a:r>
                <a:rPr lang="en-US" dirty="0" smtClean="0"/>
                <a:t>All Tests</a:t>
              </a:r>
              <a:endParaRPr lang="en-US" dirty="0"/>
            </a:p>
          </p:txBody>
        </p:sp>
      </p:grpSp>
      <p:cxnSp>
        <p:nvCxnSpPr>
          <p:cNvPr id="80" name="Shape 79"/>
          <p:cNvCxnSpPr>
            <a:stCxn id="78" idx="0"/>
            <a:endCxn id="48" idx="3"/>
          </p:cNvCxnSpPr>
          <p:nvPr/>
        </p:nvCxnSpPr>
        <p:spPr>
          <a:xfrm rot="16200000" flipV="1">
            <a:off x="7021741" y="4979759"/>
            <a:ext cx="495300" cy="82278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010400" y="4800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cxnSp>
        <p:nvCxnSpPr>
          <p:cNvPr id="92" name="Shape 91"/>
          <p:cNvCxnSpPr>
            <a:stCxn id="48" idx="2"/>
            <a:endCxn id="78" idx="1"/>
          </p:cNvCxnSpPr>
          <p:nvPr/>
        </p:nvCxnSpPr>
        <p:spPr>
          <a:xfrm rot="16200000" flipH="1">
            <a:off x="6305550" y="5429250"/>
            <a:ext cx="571500" cy="8382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 94"/>
          <p:cNvSpPr/>
          <p:nvPr/>
        </p:nvSpPr>
        <p:spPr>
          <a:xfrm>
            <a:off x="5102819" y="3480619"/>
            <a:ext cx="3469284" cy="3224981"/>
          </a:xfrm>
          <a:custGeom>
            <a:avLst/>
            <a:gdLst>
              <a:gd name="connsiteX0" fmla="*/ 2369697 w 3469284"/>
              <a:gd name="connsiteY0" fmla="*/ 0 h 3392129"/>
              <a:gd name="connsiteX1" fmla="*/ 2310704 w 3469284"/>
              <a:gd name="connsiteY1" fmla="*/ 127820 h 3392129"/>
              <a:gd name="connsiteX2" fmla="*/ 2281207 w 3469284"/>
              <a:gd name="connsiteY2" fmla="*/ 167149 h 3392129"/>
              <a:gd name="connsiteX3" fmla="*/ 2271375 w 3469284"/>
              <a:gd name="connsiteY3" fmla="*/ 196646 h 3392129"/>
              <a:gd name="connsiteX4" fmla="*/ 2251710 w 3469284"/>
              <a:gd name="connsiteY4" fmla="*/ 226142 h 3392129"/>
              <a:gd name="connsiteX5" fmla="*/ 2232046 w 3469284"/>
              <a:gd name="connsiteY5" fmla="*/ 285136 h 3392129"/>
              <a:gd name="connsiteX6" fmla="*/ 2222213 w 3469284"/>
              <a:gd name="connsiteY6" fmla="*/ 422787 h 3392129"/>
              <a:gd name="connsiteX7" fmla="*/ 2241878 w 3469284"/>
              <a:gd name="connsiteY7" fmla="*/ 639097 h 3392129"/>
              <a:gd name="connsiteX8" fmla="*/ 2261542 w 3469284"/>
              <a:gd name="connsiteY8" fmla="*/ 747252 h 3392129"/>
              <a:gd name="connsiteX9" fmla="*/ 2281207 w 3469284"/>
              <a:gd name="connsiteY9" fmla="*/ 796413 h 3392129"/>
              <a:gd name="connsiteX10" fmla="*/ 2291039 w 3469284"/>
              <a:gd name="connsiteY10" fmla="*/ 835742 h 3392129"/>
              <a:gd name="connsiteX11" fmla="*/ 2340200 w 3469284"/>
              <a:gd name="connsiteY11" fmla="*/ 914400 h 3392129"/>
              <a:gd name="connsiteX12" fmla="*/ 2418858 w 3469284"/>
              <a:gd name="connsiteY12" fmla="*/ 1120878 h 3392129"/>
              <a:gd name="connsiteX13" fmla="*/ 2477852 w 3469284"/>
              <a:gd name="connsiteY13" fmla="*/ 1238865 h 3392129"/>
              <a:gd name="connsiteX14" fmla="*/ 2517181 w 3469284"/>
              <a:gd name="connsiteY14" fmla="*/ 1337187 h 3392129"/>
              <a:gd name="connsiteX15" fmla="*/ 2586007 w 3469284"/>
              <a:gd name="connsiteY15" fmla="*/ 1494504 h 3392129"/>
              <a:gd name="connsiteX16" fmla="*/ 2723658 w 3469284"/>
              <a:gd name="connsiteY16" fmla="*/ 1730478 h 3392129"/>
              <a:gd name="connsiteX17" fmla="*/ 2802316 w 3469284"/>
              <a:gd name="connsiteY17" fmla="*/ 1868129 h 3392129"/>
              <a:gd name="connsiteX18" fmla="*/ 2871142 w 3469284"/>
              <a:gd name="connsiteY18" fmla="*/ 1946787 h 3392129"/>
              <a:gd name="connsiteX19" fmla="*/ 2890807 w 3469284"/>
              <a:gd name="connsiteY19" fmla="*/ 1976284 h 3392129"/>
              <a:gd name="connsiteX20" fmla="*/ 2989129 w 3469284"/>
              <a:gd name="connsiteY20" fmla="*/ 2084439 h 3392129"/>
              <a:gd name="connsiteX21" fmla="*/ 3097284 w 3469284"/>
              <a:gd name="connsiteY21" fmla="*/ 2172929 h 3392129"/>
              <a:gd name="connsiteX22" fmla="*/ 3254600 w 3469284"/>
              <a:gd name="connsiteY22" fmla="*/ 2330246 h 3392129"/>
              <a:gd name="connsiteX23" fmla="*/ 3293929 w 3469284"/>
              <a:gd name="connsiteY23" fmla="*/ 2369575 h 3392129"/>
              <a:gd name="connsiteX24" fmla="*/ 3323426 w 3469284"/>
              <a:gd name="connsiteY24" fmla="*/ 2399071 h 3392129"/>
              <a:gd name="connsiteX25" fmla="*/ 3352923 w 3469284"/>
              <a:gd name="connsiteY25" fmla="*/ 2418736 h 3392129"/>
              <a:gd name="connsiteX26" fmla="*/ 3402084 w 3469284"/>
              <a:gd name="connsiteY26" fmla="*/ 2487562 h 3392129"/>
              <a:gd name="connsiteX27" fmla="*/ 3441413 w 3469284"/>
              <a:gd name="connsiteY27" fmla="*/ 2526891 h 3392129"/>
              <a:gd name="connsiteX28" fmla="*/ 3441413 w 3469284"/>
              <a:gd name="connsiteY28" fmla="*/ 2733368 h 3392129"/>
              <a:gd name="connsiteX29" fmla="*/ 3431581 w 3469284"/>
              <a:gd name="connsiteY29" fmla="*/ 2802194 h 3392129"/>
              <a:gd name="connsiteX30" fmla="*/ 3402084 w 3469284"/>
              <a:gd name="connsiteY30" fmla="*/ 2949678 h 3392129"/>
              <a:gd name="connsiteX31" fmla="*/ 3372587 w 3469284"/>
              <a:gd name="connsiteY31" fmla="*/ 3048000 h 3392129"/>
              <a:gd name="connsiteX32" fmla="*/ 3333258 w 3469284"/>
              <a:gd name="connsiteY32" fmla="*/ 3126658 h 3392129"/>
              <a:gd name="connsiteX33" fmla="*/ 3313594 w 3469284"/>
              <a:gd name="connsiteY33" fmla="*/ 3175820 h 3392129"/>
              <a:gd name="connsiteX34" fmla="*/ 3274265 w 3469284"/>
              <a:gd name="connsiteY34" fmla="*/ 3224981 h 3392129"/>
              <a:gd name="connsiteX35" fmla="*/ 3225104 w 3469284"/>
              <a:gd name="connsiteY35" fmla="*/ 3283975 h 3392129"/>
              <a:gd name="connsiteX36" fmla="*/ 3175942 w 3469284"/>
              <a:gd name="connsiteY36" fmla="*/ 3342968 h 3392129"/>
              <a:gd name="connsiteX37" fmla="*/ 3146446 w 3469284"/>
              <a:gd name="connsiteY37" fmla="*/ 3352800 h 3392129"/>
              <a:gd name="connsiteX38" fmla="*/ 3107116 w 3469284"/>
              <a:gd name="connsiteY38" fmla="*/ 3372465 h 3392129"/>
              <a:gd name="connsiteX39" fmla="*/ 2939968 w 3469284"/>
              <a:gd name="connsiteY39" fmla="*/ 3392129 h 3392129"/>
              <a:gd name="connsiteX40" fmla="*/ 2586007 w 3469284"/>
              <a:gd name="connsiteY40" fmla="*/ 3382297 h 3392129"/>
              <a:gd name="connsiteX41" fmla="*/ 2527013 w 3469284"/>
              <a:gd name="connsiteY41" fmla="*/ 3362633 h 3392129"/>
              <a:gd name="connsiteX42" fmla="*/ 2379529 w 3469284"/>
              <a:gd name="connsiteY42" fmla="*/ 3342968 h 3392129"/>
              <a:gd name="connsiteX43" fmla="*/ 2291039 w 3469284"/>
              <a:gd name="connsiteY43" fmla="*/ 3323304 h 3392129"/>
              <a:gd name="connsiteX44" fmla="*/ 2173052 w 3469284"/>
              <a:gd name="connsiteY44" fmla="*/ 3293807 h 3392129"/>
              <a:gd name="connsiteX45" fmla="*/ 2015736 w 3469284"/>
              <a:gd name="connsiteY45" fmla="*/ 3244646 h 3392129"/>
              <a:gd name="connsiteX46" fmla="*/ 1897749 w 3469284"/>
              <a:gd name="connsiteY46" fmla="*/ 3224981 h 3392129"/>
              <a:gd name="connsiteX47" fmla="*/ 1838755 w 3469284"/>
              <a:gd name="connsiteY47" fmla="*/ 3215149 h 3392129"/>
              <a:gd name="connsiteX48" fmla="*/ 1671607 w 3469284"/>
              <a:gd name="connsiteY48" fmla="*/ 3205316 h 3392129"/>
              <a:gd name="connsiteX49" fmla="*/ 1524123 w 3469284"/>
              <a:gd name="connsiteY49" fmla="*/ 3175820 h 3392129"/>
              <a:gd name="connsiteX50" fmla="*/ 1366807 w 3469284"/>
              <a:gd name="connsiteY50" fmla="*/ 3116826 h 3392129"/>
              <a:gd name="connsiteX51" fmla="*/ 1307813 w 3469284"/>
              <a:gd name="connsiteY51" fmla="*/ 3106994 h 3392129"/>
              <a:gd name="connsiteX52" fmla="*/ 1189826 w 3469284"/>
              <a:gd name="connsiteY52" fmla="*/ 3077497 h 3392129"/>
              <a:gd name="connsiteX53" fmla="*/ 1121000 w 3469284"/>
              <a:gd name="connsiteY53" fmla="*/ 3057833 h 3392129"/>
              <a:gd name="connsiteX54" fmla="*/ 1003013 w 3469284"/>
              <a:gd name="connsiteY54" fmla="*/ 3028336 h 3392129"/>
              <a:gd name="connsiteX55" fmla="*/ 944020 w 3469284"/>
              <a:gd name="connsiteY55" fmla="*/ 2998839 h 3392129"/>
              <a:gd name="connsiteX56" fmla="*/ 904691 w 3469284"/>
              <a:gd name="connsiteY56" fmla="*/ 2979175 h 3392129"/>
              <a:gd name="connsiteX57" fmla="*/ 806368 w 3469284"/>
              <a:gd name="connsiteY57" fmla="*/ 2959510 h 3392129"/>
              <a:gd name="connsiteX58" fmla="*/ 747375 w 3469284"/>
              <a:gd name="connsiteY58" fmla="*/ 2930013 h 3392129"/>
              <a:gd name="connsiteX59" fmla="*/ 717878 w 3469284"/>
              <a:gd name="connsiteY59" fmla="*/ 2920181 h 3392129"/>
              <a:gd name="connsiteX60" fmla="*/ 629387 w 3469284"/>
              <a:gd name="connsiteY60" fmla="*/ 2871020 h 3392129"/>
              <a:gd name="connsiteX61" fmla="*/ 560562 w 3469284"/>
              <a:gd name="connsiteY61" fmla="*/ 2841523 h 3392129"/>
              <a:gd name="connsiteX62" fmla="*/ 531065 w 3469284"/>
              <a:gd name="connsiteY62" fmla="*/ 2821858 h 3392129"/>
              <a:gd name="connsiteX63" fmla="*/ 481904 w 3469284"/>
              <a:gd name="connsiteY63" fmla="*/ 2802194 h 3392129"/>
              <a:gd name="connsiteX64" fmla="*/ 452407 w 3469284"/>
              <a:gd name="connsiteY64" fmla="*/ 2782529 h 3392129"/>
              <a:gd name="connsiteX65" fmla="*/ 363916 w 3469284"/>
              <a:gd name="connsiteY65" fmla="*/ 2733368 h 3392129"/>
              <a:gd name="connsiteX66" fmla="*/ 334420 w 3469284"/>
              <a:gd name="connsiteY66" fmla="*/ 2723536 h 3392129"/>
              <a:gd name="connsiteX67" fmla="*/ 236097 w 3469284"/>
              <a:gd name="connsiteY67" fmla="*/ 2674375 h 3392129"/>
              <a:gd name="connsiteX68" fmla="*/ 216433 w 3469284"/>
              <a:gd name="connsiteY68" fmla="*/ 2644878 h 3392129"/>
              <a:gd name="connsiteX69" fmla="*/ 147607 w 3469284"/>
              <a:gd name="connsiteY69" fmla="*/ 2595716 h 3392129"/>
              <a:gd name="connsiteX70" fmla="*/ 137775 w 3469284"/>
              <a:gd name="connsiteY70" fmla="*/ 2556387 h 3392129"/>
              <a:gd name="connsiteX71" fmla="*/ 98446 w 3469284"/>
              <a:gd name="connsiteY71" fmla="*/ 2477729 h 3392129"/>
              <a:gd name="connsiteX72" fmla="*/ 78781 w 3469284"/>
              <a:gd name="connsiteY72" fmla="*/ 2438400 h 3392129"/>
              <a:gd name="connsiteX73" fmla="*/ 59116 w 3469284"/>
              <a:gd name="connsiteY73" fmla="*/ 2389239 h 3392129"/>
              <a:gd name="connsiteX74" fmla="*/ 49284 w 3469284"/>
              <a:gd name="connsiteY74" fmla="*/ 2330246 h 3392129"/>
              <a:gd name="connsiteX75" fmla="*/ 29620 w 3469284"/>
              <a:gd name="connsiteY75" fmla="*/ 2231923 h 3392129"/>
              <a:gd name="connsiteX76" fmla="*/ 9955 w 3469284"/>
              <a:gd name="connsiteY76" fmla="*/ 2064775 h 3392129"/>
              <a:gd name="connsiteX77" fmla="*/ 29620 w 3469284"/>
              <a:gd name="connsiteY77" fmla="*/ 1769807 h 3392129"/>
              <a:gd name="connsiteX78" fmla="*/ 49284 w 3469284"/>
              <a:gd name="connsiteY78" fmla="*/ 1710813 h 3392129"/>
              <a:gd name="connsiteX79" fmla="*/ 68949 w 3469284"/>
              <a:gd name="connsiteY79" fmla="*/ 1681316 h 3392129"/>
              <a:gd name="connsiteX80" fmla="*/ 88613 w 3469284"/>
              <a:gd name="connsiteY80" fmla="*/ 1582994 h 3392129"/>
              <a:gd name="connsiteX81" fmla="*/ 118110 w 3469284"/>
              <a:gd name="connsiteY81" fmla="*/ 1543665 h 3392129"/>
              <a:gd name="connsiteX82" fmla="*/ 186936 w 3469284"/>
              <a:gd name="connsiteY82" fmla="*/ 1445342 h 3392129"/>
              <a:gd name="connsiteX83" fmla="*/ 226265 w 3469284"/>
              <a:gd name="connsiteY83" fmla="*/ 1406013 h 3392129"/>
              <a:gd name="connsiteX84" fmla="*/ 255762 w 3469284"/>
              <a:gd name="connsiteY84" fmla="*/ 1376516 h 3392129"/>
              <a:gd name="connsiteX85" fmla="*/ 344252 w 3469284"/>
              <a:gd name="connsiteY85" fmla="*/ 1317523 h 3392129"/>
              <a:gd name="connsiteX86" fmla="*/ 413078 w 3469284"/>
              <a:gd name="connsiteY86" fmla="*/ 1278194 h 3392129"/>
              <a:gd name="connsiteX87" fmla="*/ 432742 w 3469284"/>
              <a:gd name="connsiteY87" fmla="*/ 1238865 h 3392129"/>
              <a:gd name="connsiteX88" fmla="*/ 472071 w 3469284"/>
              <a:gd name="connsiteY88" fmla="*/ 1229033 h 3392129"/>
              <a:gd name="connsiteX89" fmla="*/ 531065 w 3469284"/>
              <a:gd name="connsiteY89" fmla="*/ 1199536 h 3392129"/>
              <a:gd name="connsiteX90" fmla="*/ 639220 w 3469284"/>
              <a:gd name="connsiteY90" fmla="*/ 1170039 h 3392129"/>
              <a:gd name="connsiteX91" fmla="*/ 727710 w 3469284"/>
              <a:gd name="connsiteY91" fmla="*/ 1130710 h 3392129"/>
              <a:gd name="connsiteX92" fmla="*/ 904691 w 3469284"/>
              <a:gd name="connsiteY92" fmla="*/ 1101213 h 3392129"/>
              <a:gd name="connsiteX93" fmla="*/ 944020 w 3469284"/>
              <a:gd name="connsiteY93" fmla="*/ 1091381 h 3392129"/>
              <a:gd name="connsiteX94" fmla="*/ 1022678 w 3469284"/>
              <a:gd name="connsiteY94" fmla="*/ 1061884 h 3392129"/>
              <a:gd name="connsiteX95" fmla="*/ 1209491 w 3469284"/>
              <a:gd name="connsiteY95" fmla="*/ 1022555 h 3392129"/>
              <a:gd name="connsiteX96" fmla="*/ 1327478 w 3469284"/>
              <a:gd name="connsiteY96" fmla="*/ 1012723 h 3392129"/>
              <a:gd name="connsiteX97" fmla="*/ 1396304 w 3469284"/>
              <a:gd name="connsiteY97" fmla="*/ 1002891 h 3392129"/>
              <a:gd name="connsiteX98" fmla="*/ 1533955 w 3469284"/>
              <a:gd name="connsiteY98" fmla="*/ 993058 h 3392129"/>
              <a:gd name="connsiteX99" fmla="*/ 1632278 w 3469284"/>
              <a:gd name="connsiteY99" fmla="*/ 983226 h 3392129"/>
              <a:gd name="connsiteX100" fmla="*/ 1887916 w 3469284"/>
              <a:gd name="connsiteY100" fmla="*/ 1002891 h 3392129"/>
              <a:gd name="connsiteX101" fmla="*/ 1946910 w 3469284"/>
              <a:gd name="connsiteY101" fmla="*/ 1032387 h 3392129"/>
              <a:gd name="connsiteX102" fmla="*/ 1976407 w 3469284"/>
              <a:gd name="connsiteY102" fmla="*/ 1042220 h 3392129"/>
              <a:gd name="connsiteX103" fmla="*/ 2005904 w 3469284"/>
              <a:gd name="connsiteY103" fmla="*/ 1061884 h 3392129"/>
              <a:gd name="connsiteX104" fmla="*/ 2123891 w 3469284"/>
              <a:gd name="connsiteY104" fmla="*/ 1091381 h 3392129"/>
              <a:gd name="connsiteX105" fmla="*/ 2153387 w 3469284"/>
              <a:gd name="connsiteY105" fmla="*/ 1101213 h 3392129"/>
              <a:gd name="connsiteX106" fmla="*/ 2281207 w 3469284"/>
              <a:gd name="connsiteY106" fmla="*/ 1081549 h 3392129"/>
              <a:gd name="connsiteX107" fmla="*/ 2310704 w 3469284"/>
              <a:gd name="connsiteY107" fmla="*/ 1061884 h 3392129"/>
              <a:gd name="connsiteX108" fmla="*/ 2340200 w 3469284"/>
              <a:gd name="connsiteY108" fmla="*/ 1002891 h 3392129"/>
              <a:gd name="connsiteX109" fmla="*/ 2369697 w 3469284"/>
              <a:gd name="connsiteY109" fmla="*/ 983226 h 339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3469284" h="3392129">
                <a:moveTo>
                  <a:pt x="2369697" y="0"/>
                </a:moveTo>
                <a:cubicBezTo>
                  <a:pt x="2354364" y="46000"/>
                  <a:pt x="2342982" y="84783"/>
                  <a:pt x="2310704" y="127820"/>
                </a:cubicBezTo>
                <a:lnTo>
                  <a:pt x="2281207" y="167149"/>
                </a:lnTo>
                <a:cubicBezTo>
                  <a:pt x="2277930" y="176981"/>
                  <a:pt x="2276010" y="187376"/>
                  <a:pt x="2271375" y="196646"/>
                </a:cubicBezTo>
                <a:cubicBezTo>
                  <a:pt x="2266090" y="207215"/>
                  <a:pt x="2256509" y="215344"/>
                  <a:pt x="2251710" y="226142"/>
                </a:cubicBezTo>
                <a:cubicBezTo>
                  <a:pt x="2243291" y="245084"/>
                  <a:pt x="2232046" y="285136"/>
                  <a:pt x="2232046" y="285136"/>
                </a:cubicBezTo>
                <a:cubicBezTo>
                  <a:pt x="2228768" y="331020"/>
                  <a:pt x="2222213" y="376786"/>
                  <a:pt x="2222213" y="422787"/>
                </a:cubicBezTo>
                <a:cubicBezTo>
                  <a:pt x="2222213" y="572074"/>
                  <a:pt x="2224339" y="545551"/>
                  <a:pt x="2241878" y="639097"/>
                </a:cubicBezTo>
                <a:cubicBezTo>
                  <a:pt x="2248631" y="675112"/>
                  <a:pt x="2252655" y="711703"/>
                  <a:pt x="2261542" y="747252"/>
                </a:cubicBezTo>
                <a:cubicBezTo>
                  <a:pt x="2265823" y="764374"/>
                  <a:pt x="2275626" y="779669"/>
                  <a:pt x="2281207" y="796413"/>
                </a:cubicBezTo>
                <a:cubicBezTo>
                  <a:pt x="2285480" y="809233"/>
                  <a:pt x="2284996" y="823655"/>
                  <a:pt x="2291039" y="835742"/>
                </a:cubicBezTo>
                <a:cubicBezTo>
                  <a:pt x="2304866" y="863397"/>
                  <a:pt x="2327552" y="886186"/>
                  <a:pt x="2340200" y="914400"/>
                </a:cubicBezTo>
                <a:cubicBezTo>
                  <a:pt x="2370327" y="981607"/>
                  <a:pt x="2385920" y="1055003"/>
                  <a:pt x="2418858" y="1120878"/>
                </a:cubicBezTo>
                <a:cubicBezTo>
                  <a:pt x="2438523" y="1160207"/>
                  <a:pt x="2461521" y="1198039"/>
                  <a:pt x="2477852" y="1238865"/>
                </a:cubicBezTo>
                <a:cubicBezTo>
                  <a:pt x="2490962" y="1271639"/>
                  <a:pt x="2504787" y="1304136"/>
                  <a:pt x="2517181" y="1337187"/>
                </a:cubicBezTo>
                <a:cubicBezTo>
                  <a:pt x="2549455" y="1423249"/>
                  <a:pt x="2525771" y="1391242"/>
                  <a:pt x="2586007" y="1494504"/>
                </a:cubicBezTo>
                <a:cubicBezTo>
                  <a:pt x="2631891" y="1573162"/>
                  <a:pt x="2682933" y="1649029"/>
                  <a:pt x="2723658" y="1730478"/>
                </a:cubicBezTo>
                <a:cubicBezTo>
                  <a:pt x="2749684" y="1782530"/>
                  <a:pt x="2765830" y="1819481"/>
                  <a:pt x="2802316" y="1868129"/>
                </a:cubicBezTo>
                <a:cubicBezTo>
                  <a:pt x="2823220" y="1896001"/>
                  <a:pt x="2849080" y="1919823"/>
                  <a:pt x="2871142" y="1946787"/>
                </a:cubicBezTo>
                <a:cubicBezTo>
                  <a:pt x="2878625" y="1955933"/>
                  <a:pt x="2883552" y="1966956"/>
                  <a:pt x="2890807" y="1976284"/>
                </a:cubicBezTo>
                <a:cubicBezTo>
                  <a:pt x="2918839" y="2012325"/>
                  <a:pt x="2954429" y="2054076"/>
                  <a:pt x="2989129" y="2084439"/>
                </a:cubicBezTo>
                <a:cubicBezTo>
                  <a:pt x="3024185" y="2115113"/>
                  <a:pt x="3064346" y="2139991"/>
                  <a:pt x="3097284" y="2172929"/>
                </a:cubicBezTo>
                <a:lnTo>
                  <a:pt x="3254600" y="2330246"/>
                </a:lnTo>
                <a:lnTo>
                  <a:pt x="3293929" y="2369575"/>
                </a:lnTo>
                <a:cubicBezTo>
                  <a:pt x="3303761" y="2379407"/>
                  <a:pt x="3311857" y="2391358"/>
                  <a:pt x="3323426" y="2399071"/>
                </a:cubicBezTo>
                <a:lnTo>
                  <a:pt x="3352923" y="2418736"/>
                </a:lnTo>
                <a:cubicBezTo>
                  <a:pt x="3367608" y="2440765"/>
                  <a:pt x="3385006" y="2468045"/>
                  <a:pt x="3402084" y="2487562"/>
                </a:cubicBezTo>
                <a:cubicBezTo>
                  <a:pt x="3414293" y="2501515"/>
                  <a:pt x="3428303" y="2513781"/>
                  <a:pt x="3441413" y="2526891"/>
                </a:cubicBezTo>
                <a:cubicBezTo>
                  <a:pt x="3469284" y="2610496"/>
                  <a:pt x="3455514" y="2557116"/>
                  <a:pt x="3441413" y="2733368"/>
                </a:cubicBezTo>
                <a:cubicBezTo>
                  <a:pt x="3439565" y="2756469"/>
                  <a:pt x="3435105" y="2779289"/>
                  <a:pt x="3431581" y="2802194"/>
                </a:cubicBezTo>
                <a:cubicBezTo>
                  <a:pt x="3416439" y="2900619"/>
                  <a:pt x="3426593" y="2827134"/>
                  <a:pt x="3402084" y="2949678"/>
                </a:cubicBezTo>
                <a:cubicBezTo>
                  <a:pt x="3385761" y="3031291"/>
                  <a:pt x="3404168" y="2984839"/>
                  <a:pt x="3372587" y="3048000"/>
                </a:cubicBezTo>
                <a:cubicBezTo>
                  <a:pt x="3352203" y="3129540"/>
                  <a:pt x="3378840" y="3044609"/>
                  <a:pt x="3333258" y="3126658"/>
                </a:cubicBezTo>
                <a:cubicBezTo>
                  <a:pt x="3324687" y="3142087"/>
                  <a:pt x="3322675" y="3160686"/>
                  <a:pt x="3313594" y="3175820"/>
                </a:cubicBezTo>
                <a:cubicBezTo>
                  <a:pt x="3302797" y="3193815"/>
                  <a:pt x="3286856" y="3208193"/>
                  <a:pt x="3274265" y="3224981"/>
                </a:cubicBezTo>
                <a:cubicBezTo>
                  <a:pt x="3205689" y="3316414"/>
                  <a:pt x="3311432" y="3186857"/>
                  <a:pt x="3225104" y="3283975"/>
                </a:cubicBezTo>
                <a:cubicBezTo>
                  <a:pt x="3208098" y="3303107"/>
                  <a:pt x="3195206" y="3326112"/>
                  <a:pt x="3175942" y="3342968"/>
                </a:cubicBezTo>
                <a:cubicBezTo>
                  <a:pt x="3168142" y="3349793"/>
                  <a:pt x="3155972" y="3348717"/>
                  <a:pt x="3146446" y="3352800"/>
                </a:cubicBezTo>
                <a:cubicBezTo>
                  <a:pt x="3132974" y="3358574"/>
                  <a:pt x="3120840" y="3367318"/>
                  <a:pt x="3107116" y="3372465"/>
                </a:cubicBezTo>
                <a:cubicBezTo>
                  <a:pt x="3060210" y="3390055"/>
                  <a:pt x="2974126" y="3389502"/>
                  <a:pt x="2939968" y="3392129"/>
                </a:cubicBezTo>
                <a:cubicBezTo>
                  <a:pt x="2821981" y="3388852"/>
                  <a:pt x="2703740" y="3390706"/>
                  <a:pt x="2586007" y="3382297"/>
                </a:cubicBezTo>
                <a:cubicBezTo>
                  <a:pt x="2565331" y="3380820"/>
                  <a:pt x="2547210" y="3367294"/>
                  <a:pt x="2527013" y="3362633"/>
                </a:cubicBezTo>
                <a:cubicBezTo>
                  <a:pt x="2501278" y="3356694"/>
                  <a:pt x="2402228" y="3346974"/>
                  <a:pt x="2379529" y="3342968"/>
                </a:cubicBezTo>
                <a:cubicBezTo>
                  <a:pt x="2349773" y="3337717"/>
                  <a:pt x="2320433" y="3330303"/>
                  <a:pt x="2291039" y="3323304"/>
                </a:cubicBezTo>
                <a:cubicBezTo>
                  <a:pt x="2251602" y="3313914"/>
                  <a:pt x="2212032" y="3304944"/>
                  <a:pt x="2173052" y="3293807"/>
                </a:cubicBezTo>
                <a:cubicBezTo>
                  <a:pt x="2120226" y="3278714"/>
                  <a:pt x="2069928" y="3253678"/>
                  <a:pt x="2015736" y="3244646"/>
                </a:cubicBezTo>
                <a:lnTo>
                  <a:pt x="1897749" y="3224981"/>
                </a:lnTo>
                <a:cubicBezTo>
                  <a:pt x="1878084" y="3221704"/>
                  <a:pt x="1858656" y="3216320"/>
                  <a:pt x="1838755" y="3215149"/>
                </a:cubicBezTo>
                <a:lnTo>
                  <a:pt x="1671607" y="3205316"/>
                </a:lnTo>
                <a:cubicBezTo>
                  <a:pt x="1622446" y="3195484"/>
                  <a:pt x="1569937" y="3196182"/>
                  <a:pt x="1524123" y="3175820"/>
                </a:cubicBezTo>
                <a:cubicBezTo>
                  <a:pt x="1448572" y="3142242"/>
                  <a:pt x="1440988" y="3133945"/>
                  <a:pt x="1366807" y="3116826"/>
                </a:cubicBezTo>
                <a:cubicBezTo>
                  <a:pt x="1347382" y="3112343"/>
                  <a:pt x="1327274" y="3111319"/>
                  <a:pt x="1307813" y="3106994"/>
                </a:cubicBezTo>
                <a:cubicBezTo>
                  <a:pt x="1268239" y="3098200"/>
                  <a:pt x="1229031" y="3087814"/>
                  <a:pt x="1189826" y="3077497"/>
                </a:cubicBezTo>
                <a:cubicBezTo>
                  <a:pt x="1166752" y="3071425"/>
                  <a:pt x="1144074" y="3063905"/>
                  <a:pt x="1121000" y="3057833"/>
                </a:cubicBezTo>
                <a:cubicBezTo>
                  <a:pt x="1081795" y="3047516"/>
                  <a:pt x="1003013" y="3028336"/>
                  <a:pt x="1003013" y="3028336"/>
                </a:cubicBezTo>
                <a:cubicBezTo>
                  <a:pt x="946330" y="2990546"/>
                  <a:pt x="1001007" y="3023262"/>
                  <a:pt x="944020" y="2998839"/>
                </a:cubicBezTo>
                <a:cubicBezTo>
                  <a:pt x="930548" y="2993065"/>
                  <a:pt x="918784" y="2983202"/>
                  <a:pt x="904691" y="2979175"/>
                </a:cubicBezTo>
                <a:cubicBezTo>
                  <a:pt x="872554" y="2969993"/>
                  <a:pt x="806368" y="2959510"/>
                  <a:pt x="806368" y="2959510"/>
                </a:cubicBezTo>
                <a:cubicBezTo>
                  <a:pt x="786704" y="2949678"/>
                  <a:pt x="767466" y="2938942"/>
                  <a:pt x="747375" y="2930013"/>
                </a:cubicBezTo>
                <a:cubicBezTo>
                  <a:pt x="737904" y="2925804"/>
                  <a:pt x="727148" y="2924816"/>
                  <a:pt x="717878" y="2920181"/>
                </a:cubicBezTo>
                <a:cubicBezTo>
                  <a:pt x="643266" y="2882875"/>
                  <a:pt x="695689" y="2899436"/>
                  <a:pt x="629387" y="2871020"/>
                </a:cubicBezTo>
                <a:cubicBezTo>
                  <a:pt x="574244" y="2847387"/>
                  <a:pt x="625767" y="2878783"/>
                  <a:pt x="560562" y="2841523"/>
                </a:cubicBezTo>
                <a:cubicBezTo>
                  <a:pt x="550302" y="2835660"/>
                  <a:pt x="541634" y="2827143"/>
                  <a:pt x="531065" y="2821858"/>
                </a:cubicBezTo>
                <a:cubicBezTo>
                  <a:pt x="515279" y="2813965"/>
                  <a:pt x="497690" y="2810087"/>
                  <a:pt x="481904" y="2802194"/>
                </a:cubicBezTo>
                <a:cubicBezTo>
                  <a:pt x="471335" y="2796909"/>
                  <a:pt x="462614" y="2788483"/>
                  <a:pt x="452407" y="2782529"/>
                </a:cubicBezTo>
                <a:cubicBezTo>
                  <a:pt x="423260" y="2765527"/>
                  <a:pt x="394097" y="2748458"/>
                  <a:pt x="363916" y="2733368"/>
                </a:cubicBezTo>
                <a:cubicBezTo>
                  <a:pt x="354646" y="2728733"/>
                  <a:pt x="343830" y="2727879"/>
                  <a:pt x="334420" y="2723536"/>
                </a:cubicBezTo>
                <a:cubicBezTo>
                  <a:pt x="301150" y="2708181"/>
                  <a:pt x="236097" y="2674375"/>
                  <a:pt x="236097" y="2674375"/>
                </a:cubicBezTo>
                <a:cubicBezTo>
                  <a:pt x="229542" y="2664543"/>
                  <a:pt x="224789" y="2653234"/>
                  <a:pt x="216433" y="2644878"/>
                </a:cubicBezTo>
                <a:cubicBezTo>
                  <a:pt x="204238" y="2632683"/>
                  <a:pt x="164355" y="2606881"/>
                  <a:pt x="147607" y="2595716"/>
                </a:cubicBezTo>
                <a:cubicBezTo>
                  <a:pt x="144330" y="2582606"/>
                  <a:pt x="142972" y="2568861"/>
                  <a:pt x="137775" y="2556387"/>
                </a:cubicBezTo>
                <a:cubicBezTo>
                  <a:pt x="126500" y="2529328"/>
                  <a:pt x="111556" y="2503948"/>
                  <a:pt x="98446" y="2477729"/>
                </a:cubicBezTo>
                <a:cubicBezTo>
                  <a:pt x="91891" y="2464619"/>
                  <a:pt x="84225" y="2452009"/>
                  <a:pt x="78781" y="2438400"/>
                </a:cubicBezTo>
                <a:lnTo>
                  <a:pt x="59116" y="2389239"/>
                </a:lnTo>
                <a:cubicBezTo>
                  <a:pt x="55839" y="2369575"/>
                  <a:pt x="52958" y="2349840"/>
                  <a:pt x="49284" y="2330246"/>
                </a:cubicBezTo>
                <a:cubicBezTo>
                  <a:pt x="43125" y="2297395"/>
                  <a:pt x="34347" y="2265010"/>
                  <a:pt x="29620" y="2231923"/>
                </a:cubicBezTo>
                <a:cubicBezTo>
                  <a:pt x="15129" y="2130491"/>
                  <a:pt x="22093" y="2186157"/>
                  <a:pt x="9955" y="2064775"/>
                </a:cubicBezTo>
                <a:cubicBezTo>
                  <a:pt x="14645" y="1942834"/>
                  <a:pt x="0" y="1868539"/>
                  <a:pt x="29620" y="1769807"/>
                </a:cubicBezTo>
                <a:cubicBezTo>
                  <a:pt x="35576" y="1749953"/>
                  <a:pt x="37786" y="1728060"/>
                  <a:pt x="49284" y="1710813"/>
                </a:cubicBezTo>
                <a:lnTo>
                  <a:pt x="68949" y="1681316"/>
                </a:lnTo>
                <a:cubicBezTo>
                  <a:pt x="70183" y="1673910"/>
                  <a:pt x="81280" y="1597661"/>
                  <a:pt x="88613" y="1582994"/>
                </a:cubicBezTo>
                <a:cubicBezTo>
                  <a:pt x="95942" y="1568337"/>
                  <a:pt x="108713" y="1557090"/>
                  <a:pt x="118110" y="1543665"/>
                </a:cubicBezTo>
                <a:cubicBezTo>
                  <a:pt x="202843" y="1422617"/>
                  <a:pt x="118079" y="1537150"/>
                  <a:pt x="186936" y="1445342"/>
                </a:cubicBezTo>
                <a:cubicBezTo>
                  <a:pt x="205663" y="1389160"/>
                  <a:pt x="181318" y="1435978"/>
                  <a:pt x="226265" y="1406013"/>
                </a:cubicBezTo>
                <a:cubicBezTo>
                  <a:pt x="237835" y="1398300"/>
                  <a:pt x="245204" y="1385565"/>
                  <a:pt x="255762" y="1376516"/>
                </a:cubicBezTo>
                <a:cubicBezTo>
                  <a:pt x="331646" y="1311474"/>
                  <a:pt x="256239" y="1383533"/>
                  <a:pt x="344252" y="1317523"/>
                </a:cubicBezTo>
                <a:cubicBezTo>
                  <a:pt x="402829" y="1273590"/>
                  <a:pt x="341284" y="1296142"/>
                  <a:pt x="413078" y="1278194"/>
                </a:cubicBezTo>
                <a:cubicBezTo>
                  <a:pt x="419633" y="1265084"/>
                  <a:pt x="421482" y="1248248"/>
                  <a:pt x="432742" y="1238865"/>
                </a:cubicBezTo>
                <a:cubicBezTo>
                  <a:pt x="443123" y="1230214"/>
                  <a:pt x="459524" y="1234052"/>
                  <a:pt x="472071" y="1229033"/>
                </a:cubicBezTo>
                <a:cubicBezTo>
                  <a:pt x="492484" y="1220868"/>
                  <a:pt x="510770" y="1207992"/>
                  <a:pt x="531065" y="1199536"/>
                </a:cubicBezTo>
                <a:cubicBezTo>
                  <a:pt x="577128" y="1180343"/>
                  <a:pt x="592939" y="1179295"/>
                  <a:pt x="639220" y="1170039"/>
                </a:cubicBezTo>
                <a:cubicBezTo>
                  <a:pt x="657640" y="1160829"/>
                  <a:pt x="700852" y="1135746"/>
                  <a:pt x="727710" y="1130710"/>
                </a:cubicBezTo>
                <a:cubicBezTo>
                  <a:pt x="861056" y="1105708"/>
                  <a:pt x="817519" y="1120585"/>
                  <a:pt x="904691" y="1101213"/>
                </a:cubicBezTo>
                <a:cubicBezTo>
                  <a:pt x="917882" y="1098282"/>
                  <a:pt x="931200" y="1095654"/>
                  <a:pt x="944020" y="1091381"/>
                </a:cubicBezTo>
                <a:cubicBezTo>
                  <a:pt x="961023" y="1085713"/>
                  <a:pt x="1000972" y="1066817"/>
                  <a:pt x="1022678" y="1061884"/>
                </a:cubicBezTo>
                <a:cubicBezTo>
                  <a:pt x="1084732" y="1047781"/>
                  <a:pt x="1146075" y="1027840"/>
                  <a:pt x="1209491" y="1022555"/>
                </a:cubicBezTo>
                <a:cubicBezTo>
                  <a:pt x="1248820" y="1019278"/>
                  <a:pt x="1288230" y="1016854"/>
                  <a:pt x="1327478" y="1012723"/>
                </a:cubicBezTo>
                <a:cubicBezTo>
                  <a:pt x="1350526" y="1010297"/>
                  <a:pt x="1373233" y="1005088"/>
                  <a:pt x="1396304" y="1002891"/>
                </a:cubicBezTo>
                <a:cubicBezTo>
                  <a:pt x="1442097" y="998530"/>
                  <a:pt x="1488113" y="996878"/>
                  <a:pt x="1533955" y="993058"/>
                </a:cubicBezTo>
                <a:cubicBezTo>
                  <a:pt x="1566779" y="990323"/>
                  <a:pt x="1599504" y="986503"/>
                  <a:pt x="1632278" y="983226"/>
                </a:cubicBezTo>
                <a:cubicBezTo>
                  <a:pt x="1717460" y="987485"/>
                  <a:pt x="1804091" y="984263"/>
                  <a:pt x="1887916" y="1002891"/>
                </a:cubicBezTo>
                <a:cubicBezTo>
                  <a:pt x="1932401" y="1012777"/>
                  <a:pt x="1904482" y="1011173"/>
                  <a:pt x="1946910" y="1032387"/>
                </a:cubicBezTo>
                <a:cubicBezTo>
                  <a:pt x="1956180" y="1037022"/>
                  <a:pt x="1967137" y="1037585"/>
                  <a:pt x="1976407" y="1042220"/>
                </a:cubicBezTo>
                <a:cubicBezTo>
                  <a:pt x="1986976" y="1047505"/>
                  <a:pt x="1994694" y="1058147"/>
                  <a:pt x="2005904" y="1061884"/>
                </a:cubicBezTo>
                <a:cubicBezTo>
                  <a:pt x="2044363" y="1074704"/>
                  <a:pt x="2085432" y="1078561"/>
                  <a:pt x="2123891" y="1091381"/>
                </a:cubicBezTo>
                <a:lnTo>
                  <a:pt x="2153387" y="1101213"/>
                </a:lnTo>
                <a:cubicBezTo>
                  <a:pt x="2181581" y="1098394"/>
                  <a:pt x="2245774" y="1099265"/>
                  <a:pt x="2281207" y="1081549"/>
                </a:cubicBezTo>
                <a:cubicBezTo>
                  <a:pt x="2291776" y="1076264"/>
                  <a:pt x="2300872" y="1068439"/>
                  <a:pt x="2310704" y="1061884"/>
                </a:cubicBezTo>
                <a:cubicBezTo>
                  <a:pt x="2318701" y="1037893"/>
                  <a:pt x="2321140" y="1021951"/>
                  <a:pt x="2340200" y="1002891"/>
                </a:cubicBezTo>
                <a:cubicBezTo>
                  <a:pt x="2348556" y="994535"/>
                  <a:pt x="2369697" y="983226"/>
                  <a:pt x="2369697" y="98322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Cloud 95"/>
          <p:cNvSpPr/>
          <p:nvPr/>
        </p:nvSpPr>
        <p:spPr>
          <a:xfrm>
            <a:off x="6858000" y="2819400"/>
            <a:ext cx="1295400" cy="685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086600" y="2971800"/>
            <a:ext cx="741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Refactor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533400" y="111537"/>
            <a:ext cx="8153400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200" dirty="0" smtClean="0">
                <a:solidFill>
                  <a:schemeClr val="bg1"/>
                </a:solidFill>
                <a:latin typeface="Calibri" pitchFamily="34" charset="0"/>
              </a:rPr>
              <a:t>TDD  Cycle</a:t>
            </a:r>
            <a:endParaRPr lang="en-GB" sz="3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64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762000" y="1295400"/>
            <a:ext cx="7573963" cy="3910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buFont typeface="Wingdings" pitchFamily="2" charset="2"/>
              <a:buNone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800" dirty="0">
              <a:solidFill>
                <a:srgbClr val="0000FF"/>
              </a:solidFill>
              <a:latin typeface="Calibri" pitchFamily="34" charset="0"/>
            </a:endParaRPr>
          </a:p>
          <a:p>
            <a:pPr marL="301625" indent="-301625">
              <a:lnSpc>
                <a:spcPct val="20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Less Debugging (debugging is tedious and expensive)</a:t>
            </a:r>
          </a:p>
          <a:p>
            <a:pPr marL="301625" indent="-301625">
              <a:lnSpc>
                <a:spcPct val="20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Small steps – easier to backtrack (less debugging)</a:t>
            </a:r>
          </a:p>
          <a:p>
            <a:pPr marL="301625" indent="-301625">
              <a:lnSpc>
                <a:spcPct val="20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Small pieces drive developers towards </a:t>
            </a:r>
            <a:r>
              <a:rPr lang="en-GB" sz="2400" b="1" dirty="0" smtClean="0">
                <a:solidFill>
                  <a:srgbClr val="000000"/>
                </a:solidFill>
                <a:latin typeface="Calibri" pitchFamily="34" charset="0"/>
              </a:rPr>
              <a:t>modularity</a:t>
            </a:r>
          </a:p>
          <a:p>
            <a:pPr marL="301625" indent="-301625">
              <a:lnSpc>
                <a:spcPct val="20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Bugs caught earlier</a:t>
            </a:r>
          </a:p>
          <a:p>
            <a:pPr marL="301625" indent="-301625">
              <a:lnSpc>
                <a:spcPct val="20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Testing is understanding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533400" y="111537"/>
            <a:ext cx="8153400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TDD benefits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31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762000" y="1066800"/>
            <a:ext cx="7573963" cy="50189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buFont typeface="Wingdings" pitchFamily="2" charset="2"/>
              <a:buNone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800" dirty="0">
              <a:solidFill>
                <a:srgbClr val="0000FF"/>
              </a:solidFill>
              <a:latin typeface="Calibri" pitchFamily="34" charset="0"/>
            </a:endParaRPr>
          </a:p>
          <a:p>
            <a:pPr marL="301625" indent="-301625">
              <a:lnSpc>
                <a:spcPct val="20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Developer writing tests for his own code</a:t>
            </a:r>
          </a:p>
          <a:p>
            <a:pPr marL="301625" indent="-301625"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01625" indent="-301625"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Checking private variables may require dedicated “hacks” that  may remain in the code.</a:t>
            </a:r>
          </a:p>
          <a:p>
            <a:pPr marL="301625" indent="-301625">
              <a:lnSpc>
                <a:spcPct val="20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More code</a:t>
            </a:r>
          </a:p>
          <a:p>
            <a:pPr marL="301625" indent="-301625">
              <a:lnSpc>
                <a:spcPct val="20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Longer time to write</a:t>
            </a:r>
          </a:p>
          <a:p>
            <a:pPr marL="301625" indent="-301625">
              <a:lnSpc>
                <a:spcPct val="20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Over reliance on unit testing</a:t>
            </a:r>
          </a:p>
          <a:p>
            <a:pPr marL="301625" indent="-301625">
              <a:lnSpc>
                <a:spcPct val="20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Test may restrict code</a:t>
            </a:r>
            <a:endParaRPr lang="en-GB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615696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533400" y="58737"/>
            <a:ext cx="8153400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TDD vulnerabilities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386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81000" y="838200"/>
            <a:ext cx="8077200" cy="3616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6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Our First Test</a:t>
            </a:r>
          </a:p>
          <a:p>
            <a:pPr marL="47625" algn="ctr"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6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Meet</a:t>
            </a:r>
          </a:p>
          <a:p>
            <a:pPr marL="47625" algn="ctr"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6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Junit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5867400"/>
            <a:ext cx="3677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http://junit.sourceforge.net/javadoc/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Welcome to Eclipse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026" name="Picture 2" descr="C:\Users\Oded\Desktop\SP2-2013\Session-4\Snippets\Before First Te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397" y="2281238"/>
            <a:ext cx="7765403" cy="3509962"/>
          </a:xfrm>
          <a:prstGeom prst="rect">
            <a:avLst/>
          </a:prstGeom>
          <a:noFill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733800" y="1219200"/>
            <a:ext cx="1295400" cy="463846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latin typeface="Calibri" pitchFamily="34" charset="0"/>
              </a:rPr>
              <a:t>1. Select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0" y="3041354"/>
            <a:ext cx="228600" cy="38764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>
          <a:xfrm rot="16200000" flipH="1">
            <a:off x="4426246" y="1638300"/>
            <a:ext cx="1358308" cy="14478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400800" y="990600"/>
            <a:ext cx="1295400" cy="463846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latin typeface="Calibri" pitchFamily="34" charset="0"/>
              </a:rPr>
              <a:t>2. Select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0200" y="3505200"/>
            <a:ext cx="1981200" cy="38764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/>
          <p:cNvCxnSpPr>
            <a:stCxn id="10" idx="2"/>
            <a:endCxn id="11" idx="0"/>
          </p:cNvCxnSpPr>
          <p:nvPr/>
        </p:nvCxnSpPr>
        <p:spPr>
          <a:xfrm rot="5400000">
            <a:off x="5699273" y="2155973"/>
            <a:ext cx="2050754" cy="6477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Junit Test Case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50" name="Picture 2" descr="C:\Users\Oded\Desktop\SP2-2013\Session-4\Snippets\First JUnit Test C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8003" y="762000"/>
            <a:ext cx="5305997" cy="6096000"/>
          </a:xfrm>
          <a:prstGeom prst="rect">
            <a:avLst/>
          </a:prstGeom>
          <a:noFill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104900" y="1441154"/>
            <a:ext cx="1295400" cy="463846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latin typeface="Calibri" pitchFamily="34" charset="0"/>
              </a:rPr>
              <a:t>1. Fill In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0600" y="2819400"/>
            <a:ext cx="1676400" cy="3048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/>
          <p:cNvCxnSpPr>
            <a:stCxn id="6" idx="3"/>
            <a:endCxn id="7" idx="1"/>
          </p:cNvCxnSpPr>
          <p:nvPr/>
        </p:nvCxnSpPr>
        <p:spPr>
          <a:xfrm>
            <a:off x="2400300" y="1673077"/>
            <a:ext cx="2400300" cy="129872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257300" y="3041354"/>
            <a:ext cx="1295400" cy="463846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latin typeface="Calibri" pitchFamily="34" charset="0"/>
              </a:rPr>
              <a:t>2. Select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76800" y="4419600"/>
            <a:ext cx="304800" cy="31144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/>
          <p:cNvCxnSpPr>
            <a:stCxn id="14" idx="3"/>
            <a:endCxn id="15" idx="0"/>
          </p:cNvCxnSpPr>
          <p:nvPr/>
        </p:nvCxnSpPr>
        <p:spPr>
          <a:xfrm>
            <a:off x="2552700" y="3273277"/>
            <a:ext cx="2476500" cy="114632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1219200" y="4495800"/>
            <a:ext cx="1295400" cy="463846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latin typeface="Calibri" pitchFamily="34" charset="0"/>
              </a:rPr>
              <a:t>3. Select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34200" y="6400800"/>
            <a:ext cx="1066800" cy="23524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" name="Straight Arrow Connector 21"/>
          <p:cNvCxnSpPr>
            <a:stCxn id="20" idx="3"/>
            <a:endCxn id="21" idx="1"/>
          </p:cNvCxnSpPr>
          <p:nvPr/>
        </p:nvCxnSpPr>
        <p:spPr>
          <a:xfrm>
            <a:off x="2514600" y="4727723"/>
            <a:ext cx="4419600" cy="17907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533400" y="5410200"/>
            <a:ext cx="3200400" cy="925511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We are following TDD, so we write the test before we write the actual code</a:t>
            </a:r>
          </a:p>
        </p:txBody>
      </p: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Add JUnit 4 to the library build path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6" name="Picture 2" descr="C:\Users\Oded\Desktop\SP2-2013\Session-4\Snippets\Add JUnit 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914400"/>
            <a:ext cx="5875783" cy="3103562"/>
          </a:xfrm>
          <a:prstGeom prst="rect">
            <a:avLst/>
          </a:prstGeom>
          <a:noFill/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867400" y="4495800"/>
            <a:ext cx="1295400" cy="463846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latin typeface="Calibri" pitchFamily="34" charset="0"/>
              </a:rPr>
              <a:t>1. Select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3505200"/>
            <a:ext cx="1219200" cy="31144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/>
          <p:cNvCxnSpPr>
            <a:stCxn id="7" idx="0"/>
            <a:endCxn id="8" idx="2"/>
          </p:cNvCxnSpPr>
          <p:nvPr/>
        </p:nvCxnSpPr>
        <p:spPr>
          <a:xfrm rot="5400000" flipH="1" flipV="1">
            <a:off x="6270773" y="4060973"/>
            <a:ext cx="679154" cy="1905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33400" y="5410200"/>
            <a:ext cx="5334000" cy="925511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JUnit is a library that the complier has to know. Part of the eclipse support for JUnit, is to add the JUnit library to the build path (if we want it to).</a:t>
            </a:r>
          </a:p>
        </p:txBody>
      </p: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What happened?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075" name="Picture 3" descr="C:\Users\Oded\Desktop\SP2-2013\Session-4\Snippets\First auto te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76400"/>
            <a:ext cx="5353050" cy="3095625"/>
          </a:xfrm>
          <a:prstGeom prst="rect">
            <a:avLst/>
          </a:prstGeom>
          <a:noFill/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28600" y="914400"/>
            <a:ext cx="1600200" cy="648512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Observe, new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2590800" y="2819400"/>
            <a:ext cx="1143000" cy="2286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/>
          <p:cNvCxnSpPr>
            <a:stCxn id="7" idx="3"/>
            <a:endCxn id="8" idx="0"/>
          </p:cNvCxnSpPr>
          <p:nvPr/>
        </p:nvCxnSpPr>
        <p:spPr>
          <a:xfrm>
            <a:off x="1828800" y="1238656"/>
            <a:ext cx="1333500" cy="158074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28600" y="5105400"/>
            <a:ext cx="1981200" cy="925511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Observe, Junit was added to build path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57400" y="3124200"/>
            <a:ext cx="2057400" cy="3810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/>
          <p:cNvCxnSpPr>
            <a:stCxn id="16" idx="0"/>
            <a:endCxn id="17" idx="2"/>
          </p:cNvCxnSpPr>
          <p:nvPr/>
        </p:nvCxnSpPr>
        <p:spPr>
          <a:xfrm rot="5400000" flipH="1" flipV="1">
            <a:off x="1352550" y="3371850"/>
            <a:ext cx="1600200" cy="18669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95800" y="2438400"/>
            <a:ext cx="2667000" cy="3048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7239000" y="838200"/>
            <a:ext cx="1676400" cy="648512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Observe, Junit</a:t>
            </a:r>
          </a:p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 import</a:t>
            </a:r>
          </a:p>
        </p:txBody>
      </p:sp>
      <p:cxnSp>
        <p:nvCxnSpPr>
          <p:cNvPr id="28" name="Straight Arrow Connector 27"/>
          <p:cNvCxnSpPr>
            <a:stCxn id="27" idx="1"/>
            <a:endCxn id="26" idx="0"/>
          </p:cNvCxnSpPr>
          <p:nvPr/>
        </p:nvCxnSpPr>
        <p:spPr>
          <a:xfrm rot="10800000" flipV="1">
            <a:off x="5829300" y="1162456"/>
            <a:ext cx="1409700" cy="127594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7467600" y="2667000"/>
            <a:ext cx="1676400" cy="1202510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Observe, </a:t>
            </a:r>
          </a:p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Annotation that says this is a test method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72000" y="3657600"/>
            <a:ext cx="914400" cy="1524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Arrow Connector 32"/>
          <p:cNvCxnSpPr>
            <a:endCxn id="32" idx="3"/>
          </p:cNvCxnSpPr>
          <p:nvPr/>
        </p:nvCxnSpPr>
        <p:spPr>
          <a:xfrm rot="10800000" flipV="1">
            <a:off x="5486400" y="3581400"/>
            <a:ext cx="1981200" cy="1524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105400" y="3962400"/>
            <a:ext cx="2057400" cy="2286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5715000" y="4953000"/>
            <a:ext cx="2514600" cy="925511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Observe, </a:t>
            </a:r>
          </a:p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Assertion that causes a failed test</a:t>
            </a:r>
          </a:p>
        </p:txBody>
      </p:sp>
      <p:cxnSp>
        <p:nvCxnSpPr>
          <p:cNvPr id="37" name="Straight Arrow Connector 36"/>
          <p:cNvCxnSpPr>
            <a:stCxn id="36" idx="0"/>
            <a:endCxn id="35" idx="2"/>
          </p:cNvCxnSpPr>
          <p:nvPr/>
        </p:nvCxnSpPr>
        <p:spPr>
          <a:xfrm rot="16200000" flipV="1">
            <a:off x="6172200" y="4152900"/>
            <a:ext cx="762000" cy="838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Running your first JUnit test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" name="Picture 2" descr="C:\Users\Oded\Desktop\SP2-2013\Session-4\Snippets\Run first Te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514600"/>
            <a:ext cx="7662076" cy="2438400"/>
          </a:xfrm>
          <a:prstGeom prst="rect">
            <a:avLst/>
          </a:prstGeom>
          <a:noFill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90600" y="1295400"/>
            <a:ext cx="1295400" cy="463846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latin typeface="Calibri" pitchFamily="34" charset="0"/>
              </a:rPr>
              <a:t>1. Select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3276600"/>
            <a:ext cx="228600" cy="2286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>
          <a:xfrm rot="16200000" flipH="1">
            <a:off x="1603523" y="1794023"/>
            <a:ext cx="1517354" cy="14478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733800" y="1219200"/>
            <a:ext cx="1295400" cy="463846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latin typeface="Calibri" pitchFamily="34" charset="0"/>
              </a:rPr>
              <a:t>2. Select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43200" y="3886200"/>
            <a:ext cx="2362200" cy="31144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/>
          <p:cNvCxnSpPr>
            <a:stCxn id="10" idx="2"/>
            <a:endCxn id="11" idx="0"/>
          </p:cNvCxnSpPr>
          <p:nvPr/>
        </p:nvCxnSpPr>
        <p:spPr>
          <a:xfrm rot="5400000">
            <a:off x="3051323" y="2556023"/>
            <a:ext cx="2203154" cy="4572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905500" y="1212554"/>
            <a:ext cx="1295400" cy="463846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latin typeface="Calibri" pitchFamily="34" charset="0"/>
              </a:rPr>
              <a:t>3. Select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81600" y="3886200"/>
            <a:ext cx="2590800" cy="31144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/>
          <p:cNvCxnSpPr>
            <a:stCxn id="16" idx="2"/>
            <a:endCxn id="17" idx="0"/>
          </p:cNvCxnSpPr>
          <p:nvPr/>
        </p:nvCxnSpPr>
        <p:spPr>
          <a:xfrm rot="5400000">
            <a:off x="5410200" y="2743200"/>
            <a:ext cx="2209800" cy="762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667000"/>
            <a:ext cx="9144000" cy="1371600"/>
          </a:xfrm>
          <a:prstGeom prst="rect">
            <a:avLst/>
          </a:prstGeom>
          <a:solidFill>
            <a:srgbClr val="0F1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381000" y="2819401"/>
            <a:ext cx="8153400" cy="9843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6600" dirty="0">
                <a:solidFill>
                  <a:prstClr val="white"/>
                </a:solidFill>
              </a:rPr>
              <a:t>Regression Testing</a:t>
            </a:r>
          </a:p>
        </p:txBody>
      </p:sp>
    </p:spTree>
    <p:extLst>
      <p:ext uri="{BB962C8B-B14F-4D97-AF65-F5344CB8AC3E}">
        <p14:creationId xmlns:p14="http://schemas.microsoft.com/office/powerpoint/2010/main" val="2561252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Welcome to Eclipse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122" name="Picture 2" descr="C:\Users\Oded\Desktop\SP2-2013\Session-4\Snippets\First Test Resul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4930" y="838200"/>
            <a:ext cx="5742370" cy="5791200"/>
          </a:xfrm>
          <a:prstGeom prst="rect">
            <a:avLst/>
          </a:prstGeom>
          <a:noFill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8600" y="914400"/>
            <a:ext cx="1600200" cy="648512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Observe, 1 test failure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0600" y="2590800"/>
            <a:ext cx="838200" cy="3048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/>
          <p:cNvCxnSpPr>
            <a:stCxn id="6" idx="3"/>
            <a:endCxn id="7" idx="0"/>
          </p:cNvCxnSpPr>
          <p:nvPr/>
        </p:nvCxnSpPr>
        <p:spPr>
          <a:xfrm>
            <a:off x="1828800" y="1238656"/>
            <a:ext cx="3390900" cy="135214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0" y="2133600"/>
            <a:ext cx="1981200" cy="648512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Observe, failed test identity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52800" y="3200400"/>
            <a:ext cx="2362200" cy="4572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/>
          <p:cNvCxnSpPr>
            <a:stCxn id="13" idx="3"/>
            <a:endCxn id="14" idx="1"/>
          </p:cNvCxnSpPr>
          <p:nvPr/>
        </p:nvCxnSpPr>
        <p:spPr>
          <a:xfrm>
            <a:off x="1981200" y="2457856"/>
            <a:ext cx="1371600" cy="97114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76600" y="4876800"/>
            <a:ext cx="2362200" cy="4572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304800" y="4724400"/>
            <a:ext cx="1981200" cy="648512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Observe, failed test information</a:t>
            </a:r>
          </a:p>
        </p:txBody>
      </p:sp>
      <p:cxnSp>
        <p:nvCxnSpPr>
          <p:cNvPr id="22" name="Straight Arrow Connector 21"/>
          <p:cNvCxnSpPr>
            <a:stCxn id="21" idx="3"/>
            <a:endCxn id="20" idx="1"/>
          </p:cNvCxnSpPr>
          <p:nvPr/>
        </p:nvCxnSpPr>
        <p:spPr>
          <a:xfrm>
            <a:off x="2286000" y="5048656"/>
            <a:ext cx="990600" cy="5674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21" y="2590800"/>
            <a:ext cx="9144000" cy="1905000"/>
          </a:xfrm>
          <a:prstGeom prst="rect">
            <a:avLst/>
          </a:prstGeom>
          <a:solidFill>
            <a:srgbClr val="0F1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89021" y="3106737"/>
            <a:ext cx="8077200" cy="873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Using Eclipse to Generate Code</a:t>
            </a:r>
            <a:endParaRPr lang="en-GB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Eclipse Generating Code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8077200" cy="8331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lnSpc>
                <a:spcPct val="200000"/>
              </a:lnSpc>
              <a:buClr>
                <a:srgbClr val="3366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Replace the following line </a:t>
            </a:r>
            <a:r>
              <a:rPr lang="en-GB" dirty="0" smtClean="0">
                <a:solidFill>
                  <a:srgbClr val="000000"/>
                </a:solidFill>
                <a:latin typeface="Calibri" pitchFamily="34" charset="0"/>
              </a:rPr>
              <a:t>(in method named </a:t>
            </a:r>
            <a:r>
              <a:rPr lang="en-GB" i="1" dirty="0" smtClean="0">
                <a:solidFill>
                  <a:srgbClr val="000000"/>
                </a:solidFill>
                <a:latin typeface="Calibri" pitchFamily="34" charset="0"/>
              </a:rPr>
              <a:t>test</a:t>
            </a:r>
            <a:r>
              <a:rPr lang="en-GB" dirty="0" smtClean="0">
                <a:solidFill>
                  <a:srgbClr val="000000"/>
                </a:solidFill>
                <a:latin typeface="Calibri" pitchFamily="34" charset="0"/>
              </a:rPr>
              <a:t> of  </a:t>
            </a:r>
            <a:r>
              <a:rPr lang="en-GB" i="1" dirty="0" smtClean="0">
                <a:solidFill>
                  <a:srgbClr val="000000"/>
                </a:solidFill>
                <a:latin typeface="Calibri" pitchFamily="34" charset="0"/>
              </a:rPr>
              <a:t>AdderTest</a:t>
            </a:r>
            <a:r>
              <a:rPr lang="en-GB" dirty="0" smtClean="0">
                <a:solidFill>
                  <a:srgbClr val="000000"/>
                </a:solidFill>
                <a:latin typeface="Calibri" pitchFamily="34" charset="0"/>
              </a:rPr>
              <a:t> class)</a:t>
            </a: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 :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28600" y="1828800"/>
            <a:ext cx="7573963" cy="729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lnSpc>
                <a:spcPct val="200000"/>
              </a:lnSpc>
              <a:buClr>
                <a:srgbClr val="3366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With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1447800"/>
            <a:ext cx="426720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fail(</a:t>
            </a:r>
            <a:r>
              <a:rPr lang="en-US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"Not yet implemented"</a:t>
            </a:r>
            <a:r>
              <a:rPr lang="en-US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3000" y="2895600"/>
            <a:ext cx="4572000" cy="313932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input1 = 3;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input2 = 5;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expectedOutput = 9;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Adder addObj = </a:t>
            </a:r>
            <a:r>
              <a:rPr lang="en-US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Adder();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actualOutput = addObj.add(input1,input2);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i="1" dirty="0" smtClean="0">
                <a:solidFill>
                  <a:srgbClr val="000000"/>
                </a:solidFill>
                <a:latin typeface="Consolas"/>
              </a:rPr>
              <a:t>assertEquals(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"Wrong answer!"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, expectedOutput, actualOutput);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After adding new code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6146" name="Picture 2" descr="C:\Users\Oded\Desktop\SP2-2013\Session-4\Snippets\After Adding New C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143000"/>
            <a:ext cx="7119245" cy="459263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905000" y="4038600"/>
            <a:ext cx="304800" cy="31144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52400" y="3124200"/>
            <a:ext cx="1295400" cy="463846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latin typeface="Calibri" pitchFamily="34" charset="0"/>
              </a:rPr>
              <a:t>1. Select</a:t>
            </a:r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1447800" y="3356123"/>
            <a:ext cx="457200" cy="8382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838200" y="5791200"/>
            <a:ext cx="6858000" cy="925511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Always select, if something like this occurs. </a:t>
            </a:r>
          </a:p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Red means is trouble - this will probably have compilation errors</a:t>
            </a:r>
          </a:p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Yellow is a warning - code will run but suggested to make some changes</a:t>
            </a:r>
          </a:p>
        </p:txBody>
      </p: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Create Adder Class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7170" name="Picture 2" descr="C:\Users\Oded\Desktop\SP2-2013\Session-4\Snippets\Create Add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71600"/>
            <a:ext cx="6897688" cy="321945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895600" y="2971800"/>
            <a:ext cx="1295400" cy="31144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57200" y="4876800"/>
            <a:ext cx="1295400" cy="463846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latin typeface="Calibri" pitchFamily="34" charset="0"/>
              </a:rPr>
              <a:t>1. Select</a:t>
            </a:r>
          </a:p>
        </p:txBody>
      </p:sp>
      <p:cxnSp>
        <p:nvCxnSpPr>
          <p:cNvPr id="8" name="Straight Arrow Connector 7"/>
          <p:cNvCxnSpPr>
            <a:stCxn id="7" idx="3"/>
            <a:endCxn id="6" idx="1"/>
          </p:cNvCxnSpPr>
          <p:nvPr/>
        </p:nvCxnSpPr>
        <p:spPr>
          <a:xfrm flipV="1">
            <a:off x="1752600" y="3127523"/>
            <a:ext cx="1143000" cy="19812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38200" y="5791200"/>
            <a:ext cx="6858000" cy="371513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Eclipse will create the adder class for you</a:t>
            </a:r>
          </a:p>
        </p:txBody>
      </p: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New Java Class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8194" name="Picture 2" descr="C:\Users\Oded\Desktop\SP2-2013\Session-4\Snippets\New JAva Class Add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1450" y="788987"/>
            <a:ext cx="5162550" cy="606901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029200" y="2743200"/>
            <a:ext cx="1143000" cy="3810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38200" y="2514600"/>
            <a:ext cx="1981200" cy="648512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Observe, filled in for you</a:t>
            </a:r>
          </a:p>
        </p:txBody>
      </p:sp>
      <p:cxnSp>
        <p:nvCxnSpPr>
          <p:cNvPr id="8" name="Straight Arrow Connector 7"/>
          <p:cNvCxnSpPr>
            <a:stCxn id="7" idx="3"/>
            <a:endCxn id="6" idx="1"/>
          </p:cNvCxnSpPr>
          <p:nvPr/>
        </p:nvCxnSpPr>
        <p:spPr>
          <a:xfrm>
            <a:off x="2819400" y="2838856"/>
            <a:ext cx="2209800" cy="9484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5800" y="5334000"/>
            <a:ext cx="1295400" cy="463846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latin typeface="Calibri" pitchFamily="34" charset="0"/>
              </a:rPr>
              <a:t>1. Select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86600" y="6400800"/>
            <a:ext cx="990600" cy="3048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/>
          <p:cNvCxnSpPr>
            <a:stCxn id="10" idx="3"/>
            <a:endCxn id="11" idx="1"/>
          </p:cNvCxnSpPr>
          <p:nvPr/>
        </p:nvCxnSpPr>
        <p:spPr>
          <a:xfrm>
            <a:off x="1981200" y="5565923"/>
            <a:ext cx="5105400" cy="98727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The new adder class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9218" name="Picture 2" descr="C:\Users\Oded\Desktop\SP2-2013\Session-4\Snippets\The new Adder Cla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280" y="1981200"/>
            <a:ext cx="6415720" cy="3276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495800" y="3200400"/>
            <a:ext cx="2133600" cy="10668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400800" y="1066800"/>
            <a:ext cx="1981200" cy="925511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Observe, adder class generated for you</a:t>
            </a:r>
          </a:p>
        </p:txBody>
      </p:sp>
      <p:cxnSp>
        <p:nvCxnSpPr>
          <p:cNvPr id="8" name="Straight Arrow Connector 7"/>
          <p:cNvCxnSpPr>
            <a:stCxn id="7" idx="2"/>
            <a:endCxn id="6" idx="0"/>
          </p:cNvCxnSpPr>
          <p:nvPr/>
        </p:nvCxnSpPr>
        <p:spPr>
          <a:xfrm rot="5400000">
            <a:off x="5872956" y="1681955"/>
            <a:ext cx="1208089" cy="18288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0" y="1066800"/>
            <a:ext cx="1295400" cy="463846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latin typeface="Calibri" pitchFamily="34" charset="0"/>
              </a:rPr>
              <a:t>1. Select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14400" y="2971800"/>
            <a:ext cx="1371600" cy="3048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 rot="16200000" flipH="1">
            <a:off x="403373" y="1774973"/>
            <a:ext cx="1441154" cy="9525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The </a:t>
            </a:r>
            <a:r>
              <a:rPr lang="en-GB" sz="3600" i="1" dirty="0" smtClean="0">
                <a:solidFill>
                  <a:schemeClr val="bg1"/>
                </a:solidFill>
                <a:latin typeface="Calibri" pitchFamily="34" charset="0"/>
              </a:rPr>
              <a:t>AdderTest</a:t>
            </a: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 class has a problem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0243" name="Picture 3" descr="C:\Users\Oded\Desktop\SP2-2013\Session-4\Snippets\Adder has a proble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905000"/>
            <a:ext cx="5791200" cy="3251743"/>
          </a:xfrm>
          <a:prstGeom prst="rect">
            <a:avLst/>
          </a:prstGeom>
          <a:noFill/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572000" y="838200"/>
            <a:ext cx="1295400" cy="463846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latin typeface="Calibri" pitchFamily="34" charset="0"/>
              </a:rPr>
              <a:t>1. Select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2743200"/>
            <a:ext cx="1371600" cy="3048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 rot="16200000" flipH="1">
            <a:off x="4975373" y="1546373"/>
            <a:ext cx="1441154" cy="9525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209800" y="3962400"/>
            <a:ext cx="381000" cy="2286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200400" y="5410200"/>
            <a:ext cx="1981200" cy="925511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Observe, AdderTest</a:t>
            </a:r>
          </a:p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has a problem</a:t>
            </a:r>
          </a:p>
        </p:txBody>
      </p:sp>
      <p:cxnSp>
        <p:nvCxnSpPr>
          <p:cNvPr id="12" name="Straight Arrow Connector 11"/>
          <p:cNvCxnSpPr>
            <a:stCxn id="11" idx="0"/>
            <a:endCxn id="10" idx="2"/>
          </p:cNvCxnSpPr>
          <p:nvPr/>
        </p:nvCxnSpPr>
        <p:spPr>
          <a:xfrm rot="16200000" flipV="1">
            <a:off x="2686050" y="3905250"/>
            <a:ext cx="1219200" cy="17907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86400" y="2667000"/>
            <a:ext cx="381000" cy="4572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" name="Straight Arrow Connector 21"/>
          <p:cNvCxnSpPr>
            <a:stCxn id="11" idx="0"/>
            <a:endCxn id="21" idx="2"/>
          </p:cNvCxnSpPr>
          <p:nvPr/>
        </p:nvCxnSpPr>
        <p:spPr>
          <a:xfrm rot="5400000" flipH="1" flipV="1">
            <a:off x="3790950" y="3524250"/>
            <a:ext cx="2286000" cy="14859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Missing </a:t>
            </a:r>
            <a:r>
              <a:rPr lang="en-GB" sz="3600" i="1" dirty="0" smtClean="0">
                <a:solidFill>
                  <a:schemeClr val="bg1"/>
                </a:solidFill>
                <a:latin typeface="Calibri" pitchFamily="34" charset="0"/>
              </a:rPr>
              <a:t>add</a:t>
            </a: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 method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1266" name="Picture 2" descr="C:\Users\Oded\Desktop\SP2-2013\Session-4\Snippets\Missing Add Metho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990600"/>
            <a:ext cx="6021388" cy="347662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667000" y="3200400"/>
            <a:ext cx="304800" cy="31144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14400" y="2286000"/>
            <a:ext cx="1295400" cy="463846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latin typeface="Calibri" pitchFamily="34" charset="0"/>
              </a:rPr>
              <a:t>1. Select</a:t>
            </a:r>
          </a:p>
        </p:txBody>
      </p:sp>
      <p:cxnSp>
        <p:nvCxnSpPr>
          <p:cNvPr id="9" name="Straight Arrow Connector 8"/>
          <p:cNvCxnSpPr>
            <a:stCxn id="8" idx="3"/>
            <a:endCxn id="7" idx="1"/>
          </p:cNvCxnSpPr>
          <p:nvPr/>
        </p:nvCxnSpPr>
        <p:spPr>
          <a:xfrm>
            <a:off x="2209800" y="2517923"/>
            <a:ext cx="457200" cy="8382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10200" y="3505200"/>
            <a:ext cx="2514600" cy="2286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791200" y="5181600"/>
            <a:ext cx="1295400" cy="463846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latin typeface="Calibri" pitchFamily="34" charset="0"/>
              </a:rPr>
              <a:t>2. Select</a:t>
            </a:r>
          </a:p>
        </p:txBody>
      </p:sp>
      <p:cxnSp>
        <p:nvCxnSpPr>
          <p:cNvPr id="12" name="Straight Arrow Connector 11"/>
          <p:cNvCxnSpPr>
            <a:stCxn id="11" idx="0"/>
            <a:endCxn id="10" idx="2"/>
          </p:cNvCxnSpPr>
          <p:nvPr/>
        </p:nvCxnSpPr>
        <p:spPr>
          <a:xfrm rot="5400000" flipH="1" flipV="1">
            <a:off x="5829300" y="4343400"/>
            <a:ext cx="1447800" cy="2286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143000" y="6019800"/>
            <a:ext cx="6934200" cy="371513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i="1" dirty="0" smtClean="0">
                <a:latin typeface="Calibri" pitchFamily="34" charset="0"/>
              </a:rPr>
              <a:t>add</a:t>
            </a:r>
            <a:r>
              <a:rPr lang="en-GB" dirty="0" smtClean="0">
                <a:latin typeface="Calibri" pitchFamily="34" charset="0"/>
              </a:rPr>
              <a:t> method not implemented yet, lets get Eclipse to write a stub for us</a:t>
            </a:r>
          </a:p>
        </p:txBody>
      </p: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method stub auto-generated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2290" name="Picture 2" descr="C:\Users\Oded\Desktop\SP2-2013\Session-4\Snippets\Adder stub code add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0600"/>
            <a:ext cx="6954838" cy="326707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86200" y="2590800"/>
            <a:ext cx="3124200" cy="8382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429000" y="4419600"/>
            <a:ext cx="4419600" cy="371513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Observe, method stub auto generated for us. </a:t>
            </a:r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rot="16200000" flipV="1">
            <a:off x="5048250" y="3829050"/>
            <a:ext cx="990600" cy="1905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66800" y="2895600"/>
            <a:ext cx="1447800" cy="3810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57200" y="5029200"/>
            <a:ext cx="4267200" cy="371513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Observe, there still seems to be a problem</a:t>
            </a:r>
          </a:p>
        </p:txBody>
      </p:sp>
      <p:cxnSp>
        <p:nvCxnSpPr>
          <p:cNvPr id="16" name="Straight Arrow Connector 15"/>
          <p:cNvCxnSpPr>
            <a:stCxn id="15" idx="0"/>
            <a:endCxn id="14" idx="2"/>
          </p:cNvCxnSpPr>
          <p:nvPr/>
        </p:nvCxnSpPr>
        <p:spPr>
          <a:xfrm rot="16200000" flipV="1">
            <a:off x="1314450" y="3752850"/>
            <a:ext cx="1752600" cy="8001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81000" y="1066800"/>
            <a:ext cx="8458200" cy="36339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buFont typeface="Wingdings" pitchFamily="2" charset="2"/>
              <a:buNone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800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A set of tests for checking that the existing functionality works.</a:t>
            </a:r>
          </a:p>
          <a:p>
            <a:pPr>
              <a:lnSpc>
                <a:spcPct val="150000"/>
              </a:lnSpc>
              <a:buClr>
                <a:srgbClr val="FF00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8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Executed every time that the application is changed as a safety measure against the introduction of new bugs.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Includes: tests using tools such as Cucumber, Selenium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95300" y="58737"/>
            <a:ext cx="8153400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prstClr val="white"/>
                </a:solidFill>
              </a:rPr>
              <a:t>Regression Testing</a:t>
            </a:r>
            <a:endParaRPr lang="en-GB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93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Run test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3314" name="Picture 2" descr="C:\Users\Oded\Desktop\SP2-2013\Session-4\Snippets\Run adder test with stu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667000"/>
            <a:ext cx="6307137" cy="2838450"/>
          </a:xfrm>
          <a:prstGeom prst="rect">
            <a:avLst/>
          </a:prstGeom>
          <a:noFill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52600" y="1212554"/>
            <a:ext cx="1295400" cy="463846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latin typeface="Calibri" pitchFamily="34" charset="0"/>
              </a:rPr>
              <a:t>1. Select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3800" y="3124200"/>
            <a:ext cx="152400" cy="2286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>
          <a:xfrm rot="16200000" flipH="1">
            <a:off x="2381250" y="1695450"/>
            <a:ext cx="1447800" cy="14097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419600" y="983954"/>
            <a:ext cx="1295400" cy="463846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latin typeface="Calibri" pitchFamily="34" charset="0"/>
              </a:rPr>
              <a:t>2. Select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5200" y="3389811"/>
            <a:ext cx="1981200" cy="2286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 rot="5400000">
            <a:off x="3810545" y="2133055"/>
            <a:ext cx="1942011" cy="5715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6210300"/>
            <a:ext cx="5273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Result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4338" name="Picture 2" descr="C:\Users\Oded\Desktop\SP2-2013\Session-4\Snippets\adder stub test resul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143000"/>
            <a:ext cx="4724400" cy="37052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124200" y="4191000"/>
            <a:ext cx="3124200" cy="2286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667000" y="5638800"/>
            <a:ext cx="4419600" cy="371513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Observe, test fail</a:t>
            </a:r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rot="16200000" flipV="1">
            <a:off x="4171950" y="4933950"/>
            <a:ext cx="1219200" cy="1905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Warning disappeared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5362" name="Picture 2" descr="C:\Users\Oded\Desktop\SP2-2013\Session-4\Snippets\warning disappear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143000"/>
            <a:ext cx="5381625" cy="347696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667000" y="2209800"/>
            <a:ext cx="2667000" cy="14478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85800" y="5791200"/>
            <a:ext cx="7315200" cy="648512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The warning has disappeared. This happened because the file was saved. The save operation triggers an update. </a:t>
            </a:r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rot="16200000" flipV="1">
            <a:off x="3105150" y="4552950"/>
            <a:ext cx="2133600" cy="3429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Another test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676400"/>
            <a:ext cx="8839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46464"/>
                </a:solidFill>
                <a:latin typeface="Consolas"/>
              </a:rPr>
              <a:t>@Test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test2()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input1 = 7;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input2 = 3;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expectedOutput = 11;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Adder addObj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Adder();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actualOutput = 	addObj.add(input1,input2);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i="1" dirty="0" smtClean="0">
                <a:solidFill>
                  <a:srgbClr val="000000"/>
                </a:solidFill>
                <a:latin typeface="Consolas"/>
              </a:rPr>
              <a:t>	assertEquals(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"Wrong answer!"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, expectedOutput, actualOutput);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8077200" cy="8331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Add the following method to the </a:t>
            </a:r>
            <a:r>
              <a:rPr lang="en-GB" sz="2400" i="1" dirty="0" smtClean="0">
                <a:solidFill>
                  <a:srgbClr val="000000"/>
                </a:solidFill>
                <a:latin typeface="Calibri" pitchFamily="34" charset="0"/>
              </a:rPr>
              <a:t>AdderTest</a:t>
            </a: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 class, and then run the tests 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85800" y="5791200"/>
            <a:ext cx="7315200" cy="648512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Note that the name of this method is </a:t>
            </a:r>
            <a:r>
              <a:rPr lang="en-GB" b="1" i="1" dirty="0" smtClean="0">
                <a:latin typeface="Calibri" pitchFamily="34" charset="0"/>
              </a:rPr>
              <a:t>test2</a:t>
            </a:r>
            <a:r>
              <a:rPr lang="en-GB" dirty="0" smtClean="0">
                <a:latin typeface="Calibri" pitchFamily="34" charset="0"/>
              </a:rPr>
              <a:t>.</a:t>
            </a:r>
          </a:p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You must also add the </a:t>
            </a:r>
            <a:r>
              <a:rPr lang="en-GB" b="1" i="1" dirty="0" smtClean="0">
                <a:latin typeface="Calibri" pitchFamily="34" charset="0"/>
              </a:rPr>
              <a:t>@Test </a:t>
            </a:r>
            <a:r>
              <a:rPr lang="en-GB" dirty="0" smtClean="0">
                <a:latin typeface="Calibri" pitchFamily="34" charset="0"/>
              </a:rPr>
              <a:t>annotation for this to work.</a:t>
            </a:r>
          </a:p>
        </p:txBody>
      </p: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Result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6386" name="Picture 2" descr="C:\Users\Oded\Desktop\SP2-2013\Session-4\Snippets\TwoTestREsul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762000"/>
            <a:ext cx="4286250" cy="4800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191000" y="4572000"/>
            <a:ext cx="4114800" cy="6096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85800" y="5791200"/>
            <a:ext cx="7315200" cy="371513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Observe that both tests fail and only the warning for the first appeared</a:t>
            </a:r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rot="5400000" flipH="1" flipV="1">
            <a:off x="4991100" y="4533900"/>
            <a:ext cx="609600" cy="19050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48200" y="3124200"/>
            <a:ext cx="1066800" cy="3048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447800" y="2286000"/>
            <a:ext cx="1295400" cy="463846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latin typeface="Calibri" pitchFamily="34" charset="0"/>
              </a:rPr>
              <a:t>1. Select</a:t>
            </a:r>
          </a:p>
        </p:txBody>
      </p:sp>
      <p:cxnSp>
        <p:nvCxnSpPr>
          <p:cNvPr id="15" name="Straight Arrow Connector 14"/>
          <p:cNvCxnSpPr>
            <a:stCxn id="14" idx="3"/>
            <a:endCxn id="13" idx="1"/>
          </p:cNvCxnSpPr>
          <p:nvPr/>
        </p:nvCxnSpPr>
        <p:spPr>
          <a:xfrm>
            <a:off x="2743200" y="2517923"/>
            <a:ext cx="1905000" cy="75867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Result2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7410" name="Picture 2" descr="C:\Users\Oded\Desktop\SP2-2013\Session-4\Snippets\TwoTerstsResult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914400"/>
            <a:ext cx="4143375" cy="493395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343400" y="4800600"/>
            <a:ext cx="4114800" cy="6096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96000" y="6019800"/>
            <a:ext cx="2057400" cy="371513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dirty="0" smtClean="0">
                <a:latin typeface="Calibri" pitchFamily="34" charset="0"/>
              </a:rPr>
              <a:t>The other result</a:t>
            </a:r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rot="16200000" flipV="1">
            <a:off x="6457950" y="5353050"/>
            <a:ext cx="609600" cy="7239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To-do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8600" y="1905000"/>
            <a:ext cx="8610600" cy="28645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Fix test and add method so that they both path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Add two more test methods one the fails and one that passes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Create a class named </a:t>
            </a:r>
            <a:r>
              <a:rPr lang="en-GB" sz="2400" b="1" i="1" dirty="0" smtClean="0">
                <a:solidFill>
                  <a:srgbClr val="000000"/>
                </a:solidFill>
                <a:latin typeface="Calibri" pitchFamily="34" charset="0"/>
              </a:rPr>
              <a:t>Subtractor</a:t>
            </a:r>
            <a:r>
              <a:rPr lang="en-GB" sz="2400" b="1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with a </a:t>
            </a:r>
            <a:r>
              <a:rPr lang="en-GB" sz="2400" b="1" i="1" dirty="0" smtClean="0">
                <a:solidFill>
                  <a:srgbClr val="000000"/>
                </a:solidFill>
                <a:latin typeface="Calibri" pitchFamily="34" charset="0"/>
              </a:rPr>
              <a:t>subtract</a:t>
            </a: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 method and four test methods.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042" y="2567908"/>
            <a:ext cx="9144000" cy="1699292"/>
          </a:xfrm>
          <a:prstGeom prst="rect">
            <a:avLst/>
          </a:prstGeom>
          <a:solidFill>
            <a:srgbClr val="0F1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8021" y="3352800"/>
            <a:ext cx="8915400" cy="796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312821" y="2567907"/>
            <a:ext cx="8077200" cy="796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Back to Junit 4</a:t>
            </a:r>
            <a:endParaRPr lang="en-GB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3075" name="Picture 3" descr="C:\Users\Oded\Dropbox\TOOLS\Sessions\Session 4\Snippets\Junit test c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8135" y="923710"/>
            <a:ext cx="4766947" cy="4375836"/>
          </a:xfrm>
          <a:prstGeom prst="rect">
            <a:avLst/>
          </a:prstGeom>
          <a:noFill/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52400" y="1371600"/>
            <a:ext cx="3657600" cy="2864503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000" b="1" i="1" dirty="0" smtClean="0">
                <a:latin typeface="Calibri" pitchFamily="34" charset="0"/>
              </a:rPr>
              <a:t>setUpBeforeClass() </a:t>
            </a:r>
            <a:r>
              <a:rPr lang="en-GB" sz="2000" dirty="0" smtClean="0">
                <a:latin typeface="Calibri" pitchFamily="34" charset="0"/>
              </a:rPr>
              <a:t>– adds a method that is performed before all tests (we can run more than one test at a time) we might want to set up a database etc.</a:t>
            </a:r>
          </a:p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000" dirty="0" smtClean="0">
              <a:latin typeface="Calibri" pitchFamily="34" charset="0"/>
            </a:endParaRPr>
          </a:p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000" b="1" i="1" dirty="0" smtClean="0">
                <a:latin typeface="Calibri" pitchFamily="34" charset="0"/>
              </a:rPr>
              <a:t>setUp() </a:t>
            </a:r>
            <a:r>
              <a:rPr lang="en-GB" sz="2000" dirty="0" smtClean="0">
                <a:latin typeface="Calibri" pitchFamily="34" charset="0"/>
              </a:rPr>
              <a:t>– adds a method that</a:t>
            </a:r>
          </a:p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000" dirty="0" smtClean="0">
                <a:latin typeface="Calibri" pitchFamily="34" charset="0"/>
              </a:rPr>
              <a:t>is performed before every 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80010" y="0"/>
            <a:ext cx="7848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Annotations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0600" y="2859365"/>
            <a:ext cx="1066800" cy="49343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Arrow Connector 12"/>
          <p:cNvCxnSpPr>
            <a:stCxn id="11" idx="3"/>
            <a:endCxn id="9" idx="1"/>
          </p:cNvCxnSpPr>
          <p:nvPr/>
        </p:nvCxnSpPr>
        <p:spPr>
          <a:xfrm>
            <a:off x="3810000" y="2803852"/>
            <a:ext cx="990600" cy="30223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3075" name="Picture 3" descr="C:\Users\Oded\Dropbox\TOOLS\Sessions\Session 4\Snippets\Junit test c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8135" y="923710"/>
            <a:ext cx="4766947" cy="4375836"/>
          </a:xfrm>
          <a:prstGeom prst="rect">
            <a:avLst/>
          </a:prstGeom>
          <a:noFill/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28600" y="1888778"/>
            <a:ext cx="3352800" cy="2556727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000" dirty="0" smtClean="0">
              <a:latin typeface="Calibri" pitchFamily="34" charset="0"/>
            </a:endParaRPr>
          </a:p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000" b="1" i="1" dirty="0" smtClean="0">
                <a:latin typeface="Calibri" pitchFamily="34" charset="0"/>
              </a:rPr>
              <a:t>tearDownAfterClass()</a:t>
            </a:r>
            <a:r>
              <a:rPr lang="en-GB" sz="2000" dirty="0" smtClean="0">
                <a:latin typeface="Calibri" pitchFamily="34" charset="0"/>
              </a:rPr>
              <a:t> – adds a method that is performed after all tests </a:t>
            </a:r>
          </a:p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000" dirty="0" smtClean="0">
              <a:latin typeface="Calibri" pitchFamily="34" charset="0"/>
            </a:endParaRPr>
          </a:p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000" b="1" i="1" dirty="0" smtClean="0">
                <a:latin typeface="Calibri" pitchFamily="34" charset="0"/>
              </a:rPr>
              <a:t>tearDown() </a:t>
            </a:r>
            <a:r>
              <a:rPr lang="en-GB" sz="2000" dirty="0" smtClean="0">
                <a:latin typeface="Calibri" pitchFamily="34" charset="0"/>
              </a:rPr>
              <a:t>– adds a method that is performed after each 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80010" y="0"/>
            <a:ext cx="7848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Annotations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60522" y="2833026"/>
            <a:ext cx="1066800" cy="49343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Arrow Connector 12"/>
          <p:cNvCxnSpPr>
            <a:stCxn id="12" idx="3"/>
            <a:endCxn id="9" idx="1"/>
          </p:cNvCxnSpPr>
          <p:nvPr/>
        </p:nvCxnSpPr>
        <p:spPr>
          <a:xfrm flipV="1">
            <a:off x="3581400" y="3079744"/>
            <a:ext cx="2179122" cy="8739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66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667000"/>
            <a:ext cx="9144000" cy="1371600"/>
          </a:xfrm>
          <a:prstGeom prst="rect">
            <a:avLst/>
          </a:prstGeom>
          <a:solidFill>
            <a:srgbClr val="0F1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381000" y="2819401"/>
            <a:ext cx="8153400" cy="9843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6600" dirty="0">
                <a:solidFill>
                  <a:schemeClr val="bg1"/>
                </a:solidFill>
                <a:latin typeface="Calibri" pitchFamily="34" charset="0"/>
              </a:rPr>
              <a:t>Cucumber</a:t>
            </a:r>
            <a:endParaRPr lang="en-GB" sz="6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15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458200" cy="42110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b="1" i="1" dirty="0" smtClean="0"/>
              <a:t>@Test  </a:t>
            </a:r>
            <a:r>
              <a:rPr lang="en-US" sz="2000" dirty="0" smtClean="0"/>
              <a:t>- this is a test method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b="1" i="1" dirty="0" smtClean="0"/>
              <a:t>@Before  </a:t>
            </a:r>
            <a:r>
              <a:rPr lang="en-US" sz="2000" dirty="0" smtClean="0"/>
              <a:t>- this is a before method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b="1" i="1" dirty="0" smtClean="0"/>
              <a:t>@After  </a:t>
            </a:r>
            <a:r>
              <a:rPr lang="en-US" sz="2000" dirty="0" smtClean="0"/>
              <a:t>- this is  teardown method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b="1" i="1" dirty="0" smtClean="0"/>
              <a:t>@BeforeClass  </a:t>
            </a:r>
            <a:r>
              <a:rPr lang="en-US" sz="2000" dirty="0" smtClean="0"/>
              <a:t>- this a before class method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b="1" i="1" dirty="0" smtClean="0"/>
              <a:t>@AfterClass  </a:t>
            </a:r>
            <a:r>
              <a:rPr lang="en-US" sz="2000" dirty="0" smtClean="0"/>
              <a:t>- this is  teardown after class 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b="1" i="1" dirty="0" smtClean="0"/>
              <a:t>@Ignore </a:t>
            </a:r>
            <a:r>
              <a:rPr lang="en-US" sz="2000" dirty="0" smtClean="0"/>
              <a:t>– ignore this method, when you don’t want one of the above executed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b="1" i="1" dirty="0" smtClean="0"/>
              <a:t>@Test(expected=IllegalArgumentException.class) </a:t>
            </a:r>
            <a:r>
              <a:rPr lang="en-US" sz="2000" dirty="0" smtClean="0"/>
              <a:t>- does the method throw the named exception (Exception?)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b="1" i="1" dirty="0" smtClean="0"/>
              <a:t>@Test(timeout=10)</a:t>
            </a:r>
            <a:r>
              <a:rPr lang="en-US" sz="2000" dirty="0" smtClean="0"/>
              <a:t> fail after 10 millisecond – so the test does not run forever</a:t>
            </a:r>
            <a:endParaRPr lang="en-GB" sz="2000" dirty="0" smtClean="0">
              <a:latin typeface="Calibri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447800" y="5791200"/>
            <a:ext cx="3048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000" dirty="0" smtClean="0">
                <a:latin typeface="Calibri" pitchFamily="34" charset="0"/>
              </a:rPr>
              <a:t>(add timeout to your code)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3820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Annotations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762000"/>
            <a:ext cx="89154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spcAft>
                <a:spcPts val="1200"/>
              </a:spcAft>
              <a:buClr>
                <a:srgbClr val="3366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/>
              <a:t>Add the following code to your AdderTest, and run test and then make it 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20634" y="89065"/>
            <a:ext cx="83820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i="1" dirty="0" smtClean="0">
                <a:solidFill>
                  <a:schemeClr val="bg1"/>
                </a:solidFill>
                <a:latin typeface="Calibri" pitchFamily="34" charset="0"/>
              </a:rPr>
              <a:t>setUp()</a:t>
            </a:r>
            <a:endParaRPr lang="en-GB" sz="3600" i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295400"/>
            <a:ext cx="8001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C0"/>
                </a:solidFill>
                <a:latin typeface="Consolas"/>
              </a:rPr>
              <a:t>expected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600" dirty="0" smtClean="0">
              <a:latin typeface="Consolas"/>
            </a:endParaRPr>
          </a:p>
          <a:p>
            <a:r>
              <a:rPr lang="en-US" sz="1600" dirty="0" smtClean="0">
                <a:solidFill>
                  <a:srgbClr val="646464"/>
                </a:solidFill>
                <a:latin typeface="Consolas"/>
              </a:rPr>
              <a:t>@Before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setUp()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Exception {</a:t>
            </a:r>
          </a:p>
          <a:p>
            <a:r>
              <a:rPr lang="en-US" sz="1600" dirty="0" smtClean="0">
                <a:solidFill>
                  <a:srgbClr val="0000C0"/>
                </a:solidFill>
                <a:latin typeface="Consolas"/>
              </a:rPr>
              <a:t>	expected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=1;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600" dirty="0" smtClean="0">
              <a:latin typeface="Consolas"/>
            </a:endParaRPr>
          </a:p>
          <a:p>
            <a:r>
              <a:rPr lang="en-US" sz="1600" dirty="0" smtClean="0">
                <a:solidFill>
                  <a:srgbClr val="646464"/>
                </a:solidFill>
                <a:latin typeface="Consolas"/>
              </a:rPr>
              <a:t>@Test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testWithSetUp() {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	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input1 = 3;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	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input2 = 5;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	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expectedOutput = </a:t>
            </a:r>
            <a:r>
              <a:rPr lang="en-US" sz="1600" b="1" dirty="0" smtClean="0">
                <a:solidFill>
                  <a:srgbClr val="0000C0"/>
                </a:solidFill>
                <a:latin typeface="Consolas"/>
              </a:rPr>
              <a:t>expected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600" dirty="0" smtClean="0"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Adder addObj =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Adder();</a:t>
            </a:r>
          </a:p>
          <a:p>
            <a:endParaRPr lang="en-US" sz="1600" dirty="0" smtClean="0">
              <a:latin typeface="Consolas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	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actualOutput = addObj.add(input1,input2);</a:t>
            </a:r>
          </a:p>
          <a:p>
            <a:endParaRPr lang="en-US" sz="1600" dirty="0" smtClean="0">
              <a:latin typeface="Consolas"/>
            </a:endParaRPr>
          </a:p>
          <a:p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	assertEquals(</a:t>
            </a:r>
            <a:r>
              <a:rPr lang="en-US" sz="1600" i="1" dirty="0" smtClean="0">
                <a:solidFill>
                  <a:srgbClr val="2A00FF"/>
                </a:solidFill>
                <a:latin typeface="Consolas"/>
              </a:rPr>
              <a:t>"Wronge answer!"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, expectedOutput, actualOutput);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762000"/>
            <a:ext cx="89154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spcAft>
                <a:spcPts val="1200"/>
              </a:spcAft>
              <a:buClr>
                <a:srgbClr val="3366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/>
              <a:t>Add the following code to your </a:t>
            </a:r>
            <a:r>
              <a:rPr lang="en-US" sz="2000" dirty="0" err="1" smtClean="0"/>
              <a:t>AdderTest</a:t>
            </a:r>
            <a:r>
              <a:rPr lang="en-US" sz="2000" dirty="0" smtClean="0"/>
              <a:t>, and run test and then make it 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20634" y="89065"/>
            <a:ext cx="83820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i="1" dirty="0" err="1" smtClean="0">
                <a:solidFill>
                  <a:schemeClr val="bg1"/>
                </a:solidFill>
                <a:latin typeface="Calibri" pitchFamily="34" charset="0"/>
              </a:rPr>
              <a:t>setUpBeforeClass</a:t>
            </a:r>
            <a:r>
              <a:rPr lang="en-GB" sz="3600" i="1" dirty="0" smtClean="0">
                <a:solidFill>
                  <a:schemeClr val="bg1"/>
                </a:solidFill>
                <a:latin typeface="Calibri" pitchFamily="34" charset="0"/>
              </a:rPr>
              <a:t>()</a:t>
            </a:r>
            <a:endParaRPr lang="en-GB" sz="3600" i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143000"/>
            <a:ext cx="8305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i="1" dirty="0" err="1" smtClean="0">
                <a:solidFill>
                  <a:srgbClr val="0000C0"/>
                </a:solidFill>
                <a:latin typeface="Consolas"/>
              </a:rPr>
              <a:t>firstInput</a:t>
            </a:r>
            <a:r>
              <a:rPr lang="en-US" sz="1600" b="1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600" dirty="0" smtClean="0">
              <a:latin typeface="Consolas"/>
            </a:endParaRPr>
          </a:p>
          <a:p>
            <a:r>
              <a:rPr lang="en-US" sz="16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US" sz="1600" dirty="0" err="1" smtClean="0">
                <a:solidFill>
                  <a:srgbClr val="646464"/>
                </a:solidFill>
                <a:latin typeface="Consolas"/>
              </a:rPr>
              <a:t>BeforeClass</a:t>
            </a:r>
            <a:endParaRPr lang="en-US" sz="16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setUpBeforeClass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Exception {</a:t>
            </a:r>
          </a:p>
          <a:p>
            <a:r>
              <a:rPr lang="en-US" sz="1600" i="1" dirty="0" smtClean="0">
                <a:solidFill>
                  <a:srgbClr val="0000C0"/>
                </a:solidFill>
                <a:latin typeface="Consolas"/>
              </a:rPr>
              <a:t>	</a:t>
            </a:r>
            <a:r>
              <a:rPr lang="en-US" sz="1600" i="1" dirty="0" err="1" smtClean="0">
                <a:solidFill>
                  <a:srgbClr val="0000C0"/>
                </a:solidFill>
                <a:latin typeface="Consolas"/>
              </a:rPr>
              <a:t>firstInput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 = 1;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600" dirty="0" smtClean="0">
              <a:latin typeface="Consolas"/>
            </a:endParaRPr>
          </a:p>
          <a:p>
            <a:r>
              <a:rPr lang="en-US" sz="1600" dirty="0" smtClean="0">
                <a:solidFill>
                  <a:srgbClr val="646464"/>
                </a:solidFill>
                <a:latin typeface="Consolas"/>
              </a:rPr>
              <a:t>@Test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testWithSetUpBeforeClass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	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input1 = </a:t>
            </a:r>
            <a:r>
              <a:rPr lang="en-US" sz="1600" b="1" i="1" dirty="0" err="1" smtClean="0">
                <a:solidFill>
                  <a:srgbClr val="0000C0"/>
                </a:solidFill>
                <a:latin typeface="Consolas"/>
              </a:rPr>
              <a:t>firstInput</a:t>
            </a:r>
            <a:r>
              <a:rPr lang="en-US" sz="1600" b="1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	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input2 = 5;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	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expectedOutput = 12;</a:t>
            </a:r>
          </a:p>
          <a:p>
            <a:endParaRPr lang="en-US" sz="1600" dirty="0" smtClean="0"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Adder addObj =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Adder();</a:t>
            </a:r>
          </a:p>
          <a:p>
            <a:endParaRPr lang="en-US" sz="1600" dirty="0" smtClean="0">
              <a:latin typeface="Consolas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	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actualOutput =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addObj.add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(input1,input2);</a:t>
            </a:r>
          </a:p>
          <a:p>
            <a:endParaRPr lang="en-US" sz="1600" dirty="0" smtClean="0">
              <a:latin typeface="Consolas"/>
            </a:endParaRPr>
          </a:p>
          <a:p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	assertEquals(</a:t>
            </a:r>
            <a:r>
              <a:rPr lang="en-US" sz="1600" i="1" dirty="0" smtClean="0">
                <a:solidFill>
                  <a:srgbClr val="2A00FF"/>
                </a:solidFill>
                <a:latin typeface="Consolas"/>
              </a:rPr>
              <a:t>"Wrong answer!"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, expectedOutput, actualOutput);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600200" y="6172200"/>
            <a:ext cx="7315200" cy="525401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1400" dirty="0" smtClean="0">
                <a:latin typeface="Calibri" pitchFamily="34" charset="0"/>
              </a:rPr>
              <a:t>Note that, 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setUpBeforeClass(),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and hence all the fields it uses must also be static (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firstInput).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 smtClean="0"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458200" cy="33261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/>
              <a:t>It is common practice in large projects to store and run the unit tests at an integration level.</a:t>
            </a:r>
          </a:p>
          <a:p>
            <a:pPr marL="301625" indent="-301625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>
                <a:latin typeface="Calibri" pitchFamily="34" charset="0"/>
              </a:rPr>
              <a:t>The @Before, @BeforeClass, @After, @AfterClass annotations are there in order to support things such as creating mock objects, setting up a database and cleaning it up  etc.</a:t>
            </a:r>
          </a:p>
          <a:p>
            <a:pPr marL="301625" indent="-301625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000" dirty="0" smtClean="0">
                <a:latin typeface="Calibri" pitchFamily="34" charset="0"/>
              </a:rPr>
              <a:t>The </a:t>
            </a:r>
            <a:r>
              <a:rPr lang="en-US" sz="2000" dirty="0" smtClean="0"/>
              <a:t>@Test(timeout=10) is especially critical in order to avoid getting the integration testing stuck.</a:t>
            </a:r>
            <a:endParaRPr lang="en-US" sz="2000" dirty="0" smtClean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3820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More about the annotations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To-do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8600" y="1905000"/>
            <a:ext cx="8610600" cy="23105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Use a combination of </a:t>
            </a:r>
            <a:r>
              <a:rPr lang="en-GB" sz="2400" b="1" i="1" dirty="0" smtClean="0">
                <a:solidFill>
                  <a:srgbClr val="000000"/>
                </a:solidFill>
                <a:latin typeface="Calibri" pitchFamily="34" charset="0"/>
              </a:rPr>
              <a:t>setUp() </a:t>
            </a: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and </a:t>
            </a:r>
            <a:r>
              <a:rPr lang="en-GB" sz="2400" b="1" i="1" dirty="0" smtClean="0">
                <a:solidFill>
                  <a:srgbClr val="000000"/>
                </a:solidFill>
                <a:latin typeface="Calibri" pitchFamily="34" charset="0"/>
              </a:rPr>
              <a:t>setUpBeforeClass() </a:t>
            </a: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methods</a:t>
            </a:r>
            <a:r>
              <a:rPr lang="en-GB" sz="2400" b="1" i="1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both using the same variable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Add a  </a:t>
            </a:r>
            <a:r>
              <a:rPr lang="en-GB" sz="2400" b="1" i="1" dirty="0" smtClean="0">
                <a:solidFill>
                  <a:srgbClr val="000000"/>
                </a:solidFill>
                <a:latin typeface="Calibri" pitchFamily="34" charset="0"/>
              </a:rPr>
              <a:t>tearDown() </a:t>
            </a: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also using the same variable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042" y="2567908"/>
            <a:ext cx="9144000" cy="1699292"/>
          </a:xfrm>
          <a:prstGeom prst="rect">
            <a:avLst/>
          </a:prstGeom>
          <a:solidFill>
            <a:srgbClr val="0F1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0105" y="2667000"/>
            <a:ext cx="8915400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Assertions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22761" y="6393516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28600" y="1295400"/>
            <a:ext cx="8915400" cy="48650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spcAft>
                <a:spcPts val="1200"/>
              </a:spcAft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/>
              <a:t>fail([String])- test failed </a:t>
            </a:r>
          </a:p>
          <a:p>
            <a:pPr marL="301625" indent="-301625">
              <a:spcAft>
                <a:spcPts val="1200"/>
              </a:spcAft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/>
              <a:t>a</a:t>
            </a:r>
            <a:r>
              <a:rPr lang="en-US" sz="2000" dirty="0" smtClean="0"/>
              <a:t>ssertTrue(true)- test passed</a:t>
            </a:r>
          </a:p>
          <a:p>
            <a:pPr marL="301625" indent="-301625">
              <a:spcAft>
                <a:spcPts val="1200"/>
              </a:spcAft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/>
              <a:t>assertsEquals([String], expected, actual)- Check if values of expected and actual are the same.</a:t>
            </a:r>
          </a:p>
          <a:p>
            <a:pPr marL="301625" indent="-301625">
              <a:spcAft>
                <a:spcPts val="1200"/>
              </a:spcAft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/>
              <a:t>assertNull([String], object) – Check reference null</a:t>
            </a:r>
          </a:p>
          <a:p>
            <a:pPr marL="301625" indent="-301625">
              <a:spcAft>
                <a:spcPts val="1200"/>
              </a:spcAft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/>
              <a:t>assertNotNull([String], object) – Check if reference not null</a:t>
            </a:r>
          </a:p>
          <a:p>
            <a:pPr marL="301625" indent="-301625">
              <a:spcAft>
                <a:spcPts val="1200"/>
              </a:spcAft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/>
              <a:t>assertSame([String], expected, actual) – Check if reference to the same object</a:t>
            </a:r>
          </a:p>
          <a:p>
            <a:pPr marL="301625" indent="-301625">
              <a:spcAft>
                <a:spcPts val="1200"/>
              </a:spcAft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/>
              <a:t>assertNotSame([String], expected, actual) - Check if reference to different objects</a:t>
            </a:r>
          </a:p>
          <a:p>
            <a:pPr marL="301625" indent="-301625">
              <a:spcAft>
                <a:spcPts val="1200"/>
              </a:spcAft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/>
              <a:t>assertTrue([String], boolean condition) –  Check if Boolean condition is true</a:t>
            </a:r>
          </a:p>
          <a:p>
            <a:pPr>
              <a:spcAft>
                <a:spcPts val="1200"/>
              </a:spcAft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US" sz="2000" dirty="0" smtClean="0">
              <a:latin typeface="Calibri" pitchFamily="34" charset="0"/>
            </a:endParaRPr>
          </a:p>
          <a:p>
            <a:pPr marL="301625" indent="-301625">
              <a:spcAft>
                <a:spcPts val="1200"/>
              </a:spcAft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>
                <a:latin typeface="Calibri" pitchFamily="34" charset="0"/>
              </a:rPr>
              <a:t>Check out: </a:t>
            </a:r>
            <a:r>
              <a:rPr lang="en-US" sz="2000" dirty="0" smtClean="0">
                <a:latin typeface="Calibri" pitchFamily="34" charset="0"/>
                <a:hlinkClick r:id="rId3"/>
              </a:rPr>
              <a:t>http://junit.sourceforge.net/javadoc/org/junit/Assert.html</a:t>
            </a:r>
            <a:endParaRPr lang="en-GB" sz="2000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20634" y="89065"/>
            <a:ext cx="83820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Assertions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Using Assertions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95400" y="3581400"/>
            <a:ext cx="6248400" cy="591253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90000" tIns="46800" rIns="90000" bIns="4680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It is recommended to use one assertion per test!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52400" y="1828800"/>
            <a:ext cx="8610600" cy="12025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If there is more than one assertion in a test and the first assertion fails, then the rest of these assertions never get checked. Hence,</a:t>
            </a:r>
          </a:p>
        </p:txBody>
      </p: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Todo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04800" y="3048000"/>
            <a:ext cx="8610600" cy="169924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For each of the assertions in the previous slides write tests that demonstrate how they work (tests that fail  and tests that pass)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42" y="2362200"/>
            <a:ext cx="9144000" cy="2133600"/>
          </a:xfrm>
          <a:prstGeom prst="rect">
            <a:avLst/>
          </a:prstGeom>
          <a:solidFill>
            <a:srgbClr val="0F1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6042" y="2514600"/>
            <a:ext cx="8915400" cy="1558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ct val="2000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More than One Test Class.</a:t>
            </a:r>
          </a:p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Test Suite</a:t>
            </a:r>
            <a:endParaRPr lang="en-GB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85800" y="1143000"/>
            <a:ext cx="7924800" cy="41571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An acceptance testing tool</a:t>
            </a:r>
          </a:p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Cucumber is used for converting  plain text functional descriptions (Gherkin) into tests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Calibri" pitchFamily="34" charset="0"/>
              </a:rPr>
              <a:t>How</a:t>
            </a: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?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Cucumber parses a feature and generates a test template. The developer needs to insert the missing details.</a:t>
            </a:r>
            <a:endParaRPr lang="en-GB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34937"/>
            <a:ext cx="8153400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What is Cucumber?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06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Test Suite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8434" name="Picture 2" descr="C:\Users\Oded\Desktop\SP2-2013\Session-4\Snippets\Test Suite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912812"/>
            <a:ext cx="5888037" cy="5945188"/>
          </a:xfrm>
          <a:prstGeom prst="rect">
            <a:avLst/>
          </a:prstGeom>
          <a:noFill/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9600" y="914400"/>
            <a:ext cx="1600199" cy="525401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514350" indent="-514350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800" dirty="0" smtClean="0"/>
              <a:t>1. Select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599" y="1143000"/>
            <a:ext cx="381001" cy="2286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>
            <a:off x="2209799" y="1177101"/>
            <a:ext cx="685800" cy="801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1600199" cy="525401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514350" indent="-514350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800" dirty="0" smtClean="0"/>
              <a:t>2. Select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00400" y="1371600"/>
            <a:ext cx="762000" cy="2286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 flipV="1">
            <a:off x="2209799" y="1485900"/>
            <a:ext cx="990601" cy="52940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457200" y="3276600"/>
            <a:ext cx="1600199" cy="525401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514350" indent="-514350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800" dirty="0" smtClean="0"/>
              <a:t>3. Select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00800" y="4191000"/>
            <a:ext cx="1905000" cy="3048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>
          <a:xfrm>
            <a:off x="2057399" y="3539301"/>
            <a:ext cx="4343401" cy="8040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Test Suite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9458" name="Picture 2" descr="C:\Users\Oded\Desktop\SP2-2013\Session-4\Snippets\Test Suite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838200"/>
            <a:ext cx="4962525" cy="5667375"/>
          </a:xfrm>
          <a:prstGeom prst="rect">
            <a:avLst/>
          </a:prstGeom>
          <a:noFill/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219201" y="2590800"/>
            <a:ext cx="1600199" cy="525401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514350" indent="-514350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800" dirty="0" smtClean="0"/>
              <a:t>1. Select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2819400"/>
            <a:ext cx="685800" cy="2286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>
            <a:off x="2819400" y="2853501"/>
            <a:ext cx="838200" cy="801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371600" y="4038600"/>
            <a:ext cx="1600199" cy="525401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514350" indent="-514350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800" dirty="0" smtClean="0"/>
              <a:t>2. Select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33798" y="4724400"/>
            <a:ext cx="914401" cy="1524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>
            <a:off x="2971799" y="4301301"/>
            <a:ext cx="761999" cy="4992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295400" y="5181600"/>
            <a:ext cx="1600199" cy="525401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514350" indent="-514350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800" dirty="0" smtClean="0"/>
              <a:t>3. Select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91000" y="5029200"/>
            <a:ext cx="1066800" cy="2286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 flipV="1">
            <a:off x="2895599" y="5143500"/>
            <a:ext cx="1295401" cy="30080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6210300"/>
            <a:ext cx="5273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Test Suite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914400"/>
            <a:ext cx="500062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90600" y="5105400"/>
            <a:ext cx="1600199" cy="525401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514350" indent="-514350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800" dirty="0" smtClean="0"/>
              <a:t>1. Select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1800" y="6096000"/>
            <a:ext cx="1066800" cy="3810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/>
          <p:cNvCxnSpPr>
            <a:stCxn id="6" idx="3"/>
            <a:endCxn id="7" idx="1"/>
          </p:cNvCxnSpPr>
          <p:nvPr/>
        </p:nvCxnSpPr>
        <p:spPr>
          <a:xfrm>
            <a:off x="2590799" y="5368101"/>
            <a:ext cx="4191001" cy="918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3113314" cy="1017844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000" dirty="0" smtClean="0">
                <a:latin typeface="Calibri" pitchFamily="34" charset="0"/>
              </a:rPr>
              <a:t>If you have more than one test class you can choose the ones you want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14800" y="2895600"/>
            <a:ext cx="1219200" cy="6096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Arrow Connector 12"/>
          <p:cNvCxnSpPr>
            <a:stCxn id="11" idx="3"/>
            <a:endCxn id="12" idx="1"/>
          </p:cNvCxnSpPr>
          <p:nvPr/>
        </p:nvCxnSpPr>
        <p:spPr>
          <a:xfrm>
            <a:off x="3418114" y="2794922"/>
            <a:ext cx="696686" cy="40547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32509" y="62840"/>
            <a:ext cx="83820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Test Suite code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2530" name="Picture 2" descr="C:\Users\Oded\Desktop\SP2-2013\Session-4\Snippets\Test Suite C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14400"/>
            <a:ext cx="7269162" cy="3219450"/>
          </a:xfrm>
          <a:prstGeom prst="rect">
            <a:avLst/>
          </a:prstGeom>
          <a:noFill/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04800" y="4419600"/>
            <a:ext cx="2743200" cy="402291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000" dirty="0" smtClean="0">
                <a:latin typeface="Calibri" pitchFamily="34" charset="0"/>
              </a:rPr>
              <a:t>Observe, new file added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2895600"/>
            <a:ext cx="1371600" cy="1524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>
          <a:xfrm rot="5400000" flipH="1" flipV="1">
            <a:off x="1333500" y="3390900"/>
            <a:ext cx="1371600" cy="6858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457200" y="5105400"/>
            <a:ext cx="7010400" cy="710067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000" dirty="0" smtClean="0">
                <a:latin typeface="Calibri" pitchFamily="34" charset="0"/>
              </a:rPr>
              <a:t>The first annotations indicates that this a test suite class.</a:t>
            </a:r>
          </a:p>
          <a:p>
            <a:pPr marL="301625" indent="-301625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000" dirty="0" smtClean="0">
                <a:latin typeface="Calibri" pitchFamily="34" charset="0"/>
              </a:rPr>
              <a:t>The second indicates which classes of tests should be used.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34000" y="2514600"/>
            <a:ext cx="2514600" cy="3810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/>
          <p:cNvCxnSpPr>
            <a:stCxn id="19" idx="0"/>
            <a:endCxn id="20" idx="1"/>
          </p:cNvCxnSpPr>
          <p:nvPr/>
        </p:nvCxnSpPr>
        <p:spPr>
          <a:xfrm rot="5400000" flipH="1" flipV="1">
            <a:off x="3448050" y="3219450"/>
            <a:ext cx="2400300" cy="13716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32509" y="62840"/>
            <a:ext cx="83820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Running Test Suite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3554" name="Picture 2" descr="C:\Users\Oded\Desktop\SP2-2013\Session-4\Snippets\Running Test Su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438400"/>
            <a:ext cx="6172200" cy="3149862"/>
          </a:xfrm>
          <a:prstGeom prst="rect">
            <a:avLst/>
          </a:prstGeom>
          <a:noFill/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09600" y="914400"/>
            <a:ext cx="1600199" cy="525401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514350" indent="-514350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800" dirty="0" smtClean="0"/>
              <a:t>1. Select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1999" y="3124200"/>
            <a:ext cx="228601" cy="3048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/>
          <p:cNvCxnSpPr>
            <a:stCxn id="13" idx="2"/>
            <a:endCxn id="14" idx="1"/>
          </p:cNvCxnSpPr>
          <p:nvPr/>
        </p:nvCxnSpPr>
        <p:spPr>
          <a:xfrm rot="16200000" flipH="1">
            <a:off x="2072450" y="777050"/>
            <a:ext cx="1836799" cy="31622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4610100" y="1074800"/>
            <a:ext cx="1600199" cy="525401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514350" indent="-514350"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800" dirty="0" smtClean="0"/>
              <a:t>2. Select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48200" y="3429000"/>
            <a:ext cx="838200" cy="3048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Arrow Connector 24"/>
          <p:cNvCxnSpPr>
            <a:stCxn id="23" idx="2"/>
          </p:cNvCxnSpPr>
          <p:nvPr/>
        </p:nvCxnSpPr>
        <p:spPr>
          <a:xfrm rot="5400000">
            <a:off x="4305300" y="2324101"/>
            <a:ext cx="1828801" cy="3810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09600" y="91044"/>
            <a:ext cx="746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To-do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2362200"/>
            <a:ext cx="8610600" cy="28645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Create more test classes, and pick only some of them for the test suite.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Remove one of the test classes from the test suite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Write another test suite and run it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8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762000" y="1295400"/>
            <a:ext cx="7573963" cy="48342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buFont typeface="Wingdings" pitchFamily="2" charset="2"/>
              <a:buNone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800" dirty="0">
              <a:solidFill>
                <a:srgbClr val="0000FF"/>
              </a:solidFill>
              <a:latin typeface="Calibri" pitchFamily="34" charset="0"/>
            </a:endParaRP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Calibri" pitchFamily="34" charset="0"/>
              </a:rPr>
              <a:t>We are writing classes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Calibri" pitchFamily="34" charset="0"/>
              </a:rPr>
              <a:t>We did not bother with the main method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Calibri" pitchFamily="34" charset="0"/>
              </a:rPr>
              <a:t>We do not have any of these annoying </a:t>
            </a:r>
          </a:p>
          <a:p>
            <a:pPr marL="301625" indent="-301625" algn="r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Calibri" pitchFamily="34" charset="0"/>
              </a:rPr>
              <a:t>“print commands”</a:t>
            </a:r>
            <a:endParaRPr lang="en-GB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GB" sz="32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en-GB" sz="3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533400" y="99662"/>
            <a:ext cx="8153400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Things to Notice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603504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42" y="2362200"/>
            <a:ext cx="9144000" cy="2133600"/>
          </a:xfrm>
          <a:prstGeom prst="rect">
            <a:avLst/>
          </a:prstGeom>
          <a:solidFill>
            <a:srgbClr val="0F1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 dirty="0">
              <a:solidFill>
                <a:prstClr val="white"/>
              </a:solidFill>
            </a:endParaRPr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6042" y="3294062"/>
            <a:ext cx="8915400" cy="779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ct val="2000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4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Mocking</a:t>
            </a:r>
            <a:endParaRPr lang="en-GB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0167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85800" y="990600"/>
            <a:ext cx="7573963" cy="51728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800" u="sng" dirty="0" smtClean="0">
                <a:solidFill>
                  <a:srgbClr val="000000"/>
                </a:solidFill>
                <a:latin typeface="Calibri" pitchFamily="34" charset="0"/>
              </a:rPr>
              <a:t>Recall</a:t>
            </a:r>
            <a:r>
              <a:rPr lang="en-GB" sz="2800" dirty="0" smtClean="0">
                <a:solidFill>
                  <a:srgbClr val="000000"/>
                </a:solidFill>
                <a:latin typeface="Calibri" pitchFamily="34" charset="0"/>
              </a:rPr>
              <a:t>:</a:t>
            </a:r>
            <a:endParaRPr lang="en-GB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01625" indent="-301625"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Programming begins when most if not all of the code has yet to be written.</a:t>
            </a:r>
          </a:p>
          <a:p>
            <a:pPr marL="301625" indent="-301625">
              <a:lnSpc>
                <a:spcPct val="150000"/>
              </a:lnSpc>
              <a:buClr>
                <a:srgbClr val="FF00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u="sng" dirty="0" smtClean="0">
                <a:solidFill>
                  <a:srgbClr val="000000"/>
                </a:solidFill>
                <a:latin typeface="Calibri" pitchFamily="34" charset="0"/>
              </a:rPr>
              <a:t>Problem</a:t>
            </a: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:</a:t>
            </a:r>
          </a:p>
          <a:p>
            <a:pPr marL="301625" indent="-301625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How can we do anything more than trivial testing?</a:t>
            </a:r>
          </a:p>
          <a:p>
            <a:pPr marL="301625" indent="-301625">
              <a:lnSpc>
                <a:spcPct val="200000"/>
              </a:lnSpc>
              <a:buClr>
                <a:srgbClr val="FF00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Solution: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strike="sngStrike" dirty="0" smtClean="0">
                <a:solidFill>
                  <a:srgbClr val="000000"/>
                </a:solidFill>
                <a:latin typeface="Calibri" pitchFamily="34" charset="0"/>
              </a:rPr>
              <a:t>Do something to the classes not yet implemented</a:t>
            </a:r>
          </a:p>
          <a:p>
            <a:pPr marL="457200" indent="-457200">
              <a:buClr>
                <a:srgbClr val="FF00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Why not? Some of them may not be yours, so writing them is  waste of time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eriod" startAt="2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Mock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547255" y="58737"/>
            <a:ext cx="8153400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Why do we need to mock?</a:t>
            </a:r>
            <a:endParaRPr lang="en-GB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803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762000" y="1295400"/>
            <a:ext cx="7573963" cy="44649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buFont typeface="Wingdings" pitchFamily="2" charset="2"/>
              <a:buNone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800" dirty="0">
              <a:solidFill>
                <a:srgbClr val="0000FF"/>
              </a:solidFill>
              <a:latin typeface="Calibri" pitchFamily="34" charset="0"/>
            </a:endParaRP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800" u="sng" dirty="0" smtClean="0">
                <a:solidFill>
                  <a:srgbClr val="000000"/>
                </a:solidFill>
                <a:latin typeface="Calibri" pitchFamily="34" charset="0"/>
              </a:rPr>
              <a:t>What do we want?</a:t>
            </a:r>
            <a:endParaRPr lang="en-GB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01625" indent="-301625"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Simple</a:t>
            </a:r>
          </a:p>
          <a:p>
            <a:pPr marL="301625" indent="-301625"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Fast</a:t>
            </a:r>
          </a:p>
          <a:p>
            <a:pPr marL="301625" indent="-301625"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Easy to learn</a:t>
            </a:r>
          </a:p>
          <a:p>
            <a:pPr marL="301625" indent="-301625">
              <a:buClr>
                <a:srgbClr val="FF00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01625" indent="-301625">
              <a:lnSpc>
                <a:spcPct val="150000"/>
              </a:lnSpc>
              <a:buClr>
                <a:srgbClr val="FF00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u="sng" dirty="0" smtClean="0">
                <a:solidFill>
                  <a:srgbClr val="000000"/>
                </a:solidFill>
                <a:latin typeface="Calibri" pitchFamily="34" charset="0"/>
              </a:rPr>
              <a:t>How</a:t>
            </a: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:</a:t>
            </a:r>
          </a:p>
          <a:p>
            <a:pPr marL="301625" indent="-301625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Mockito  - framework for creating mock objects</a:t>
            </a: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alibri" pitchFamily="34" charset="0"/>
              </a:rPr>
              <a:t>Remember there are other options such as: Jmock, EasyMock,...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533400" y="58737"/>
            <a:ext cx="8153400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So we need to mock?</a:t>
            </a:r>
            <a:endParaRPr lang="en-GB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39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85800" y="1143000"/>
            <a:ext cx="7924800" cy="37878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Feature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Dispensing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 Check that dispenses the correct item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Scenario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buy item from vending machine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    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Given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The vending machine is turned on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And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the vending machine is fully loaded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When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I have inserted &lt;input_1&gt; pence into vending machine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    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And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I have pressed option &lt;input_2&gt;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    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And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I press select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    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Then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the result should be &lt;output&gt;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Examples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sz="2000" dirty="0" smtClean="0"/>
              <a:t>   </a:t>
            </a:r>
            <a:endParaRPr lang="en-GB" sz="2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2580"/>
              </p:ext>
            </p:extLst>
          </p:nvPr>
        </p:nvGraphicFramePr>
        <p:xfrm>
          <a:off x="1676400" y="4648200"/>
          <a:ext cx="60960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input_1</a:t>
                      </a:r>
                      <a:endParaRPr lang="en-US" sz="2000" u="sng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input_2 </a:t>
                      </a:r>
                      <a:endParaRPr lang="en-US" sz="2000" u="sng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output </a:t>
                      </a:r>
                      <a:endParaRPr lang="en-US" sz="2000" u="sng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75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Chocolate Bar 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Chocolate Bar 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50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Chocolate Bar 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insufficient money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50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Flapjack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Flapjack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17475"/>
            <a:ext cx="8153400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Gherkin – feature </a:t>
            </a:r>
            <a:r>
              <a:rPr lang="en-GB" sz="2800" dirty="0" smtClean="0">
                <a:solidFill>
                  <a:schemeClr val="bg1"/>
                </a:solidFill>
                <a:latin typeface="Calibri" pitchFamily="34" charset="0"/>
              </a:rPr>
              <a:t>(vending machine, feature file)</a:t>
            </a:r>
            <a:endParaRPr lang="en-GB" sz="2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18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762000" y="1295400"/>
            <a:ext cx="7573963" cy="29876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buClr>
                <a:srgbClr val="336600"/>
              </a:buClr>
              <a:buFont typeface="Wingdings" pitchFamily="2" charset="2"/>
              <a:buNone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800" dirty="0">
              <a:solidFill>
                <a:srgbClr val="0000FF"/>
              </a:solidFill>
              <a:latin typeface="Calibri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alibri" pitchFamily="34" charset="0"/>
              </a:rPr>
              <a:t>Can easily tell mock methods what to return when invoked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alibri" pitchFamily="34" charset="0"/>
              </a:rPr>
              <a:t>Has easily accessible mechanisms for checking how the mocked object was treated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alibri" pitchFamily="34" charset="0"/>
              </a:rPr>
              <a:t>Mockito can be used for spying on implemented objects</a:t>
            </a:r>
          </a:p>
          <a:p>
            <a:pPr marL="457200" indent="-457200">
              <a:lnSpc>
                <a:spcPct val="150000"/>
              </a:lnSpc>
              <a:buClr>
                <a:srgbClr val="336600"/>
              </a:buClr>
              <a:buFont typeface="+mj-lt"/>
              <a:buAutoNum type="arabicPeriod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336600"/>
              </a:buClr>
              <a:buFont typeface="+mj-lt"/>
              <a:buAutoNum type="arabicPeriod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564078" y="58737"/>
            <a:ext cx="8153400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Why choose Mockito?</a:t>
            </a:r>
            <a:endParaRPr lang="en-GB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32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23611" y="6487943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838200"/>
            <a:ext cx="7455202" cy="6096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54000" defTabSz="449263">
              <a:spcAft>
                <a:spcPts val="1200"/>
              </a:spcAft>
              <a:buClr>
                <a:srgbClr val="C00000"/>
              </a:buClr>
              <a:buSzPct val="120000"/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Code for ‘counter’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295400"/>
            <a:ext cx="8280920" cy="4247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Counter {</a:t>
            </a:r>
          </a:p>
          <a:p>
            <a:endParaRPr lang="en-GB" dirty="0" smtClean="0">
              <a:latin typeface="Consolas"/>
            </a:endParaRPr>
          </a:p>
          <a:p>
            <a:r>
              <a:rPr lang="en-GB" b="1" dirty="0" smtClean="0">
                <a:solidFill>
                  <a:srgbClr val="7F0055"/>
                </a:solidFill>
                <a:latin typeface="Consolas"/>
              </a:rPr>
              <a:t>	private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smtClean="0">
                <a:solidFill>
                  <a:srgbClr val="7F0055"/>
                </a:solidFill>
                <a:latin typeface="Consolas"/>
              </a:rPr>
              <a:t>Integer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smtClean="0">
                <a:solidFill>
                  <a:srgbClr val="0000C0"/>
                </a:solidFill>
                <a:latin typeface="Consolas"/>
              </a:rPr>
              <a:t>count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GB" dirty="0" smtClean="0">
              <a:latin typeface="Consolas"/>
            </a:endParaRPr>
          </a:p>
          <a:p>
            <a:r>
              <a:rPr lang="en-GB" b="1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Counter() {</a:t>
            </a:r>
          </a:p>
          <a:p>
            <a:r>
              <a:rPr lang="en-GB" b="1" dirty="0" smtClean="0">
                <a:solidFill>
                  <a:srgbClr val="7F0055"/>
                </a:solidFill>
                <a:latin typeface="Consolas"/>
              </a:rPr>
              <a:t>		super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GB" b="1" dirty="0" smtClean="0">
                <a:solidFill>
                  <a:srgbClr val="7F0055"/>
                </a:solidFill>
                <a:latin typeface="Consolas"/>
              </a:rPr>
              <a:t>		this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GB" b="1" dirty="0" smtClean="0">
                <a:solidFill>
                  <a:srgbClr val="0000C0"/>
                </a:solidFill>
                <a:latin typeface="Consolas"/>
              </a:rPr>
              <a:t>count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= 1;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endParaRPr lang="en-GB" dirty="0" smtClean="0">
              <a:latin typeface="Consolas"/>
            </a:endParaRPr>
          </a:p>
          <a:p>
            <a:r>
              <a:rPr lang="en-GB" b="1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smtClean="0">
                <a:solidFill>
                  <a:srgbClr val="7F0055"/>
                </a:solidFill>
                <a:latin typeface="Consolas"/>
              </a:rPr>
              <a:t>Integer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getValue() {</a:t>
            </a:r>
          </a:p>
          <a:p>
            <a:endParaRPr lang="en-GB" dirty="0" smtClean="0">
              <a:latin typeface="Consolas"/>
            </a:endParaRPr>
          </a:p>
          <a:p>
            <a:r>
              <a:rPr lang="en-GB" b="1" dirty="0" smtClean="0">
                <a:solidFill>
                  <a:srgbClr val="7F0055"/>
                </a:solidFill>
                <a:latin typeface="Consolas"/>
              </a:rPr>
              <a:t>		return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smtClean="0">
                <a:solidFill>
                  <a:srgbClr val="0000C0"/>
                </a:solidFill>
                <a:latin typeface="Consolas"/>
              </a:rPr>
              <a:t>count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++;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endParaRPr lang="en-GB" dirty="0" smtClean="0">
              <a:latin typeface="Consolas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216585" y="38100"/>
            <a:ext cx="83820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Code for Mockito Example</a:t>
            </a:r>
            <a:endParaRPr lang="en-GB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49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24740" y="6394904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219200"/>
            <a:ext cx="8280920" cy="4247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646464"/>
                </a:solidFill>
                <a:latin typeface="Consolas"/>
              </a:rPr>
              <a:t>@Test</a:t>
            </a:r>
          </a:p>
          <a:p>
            <a:r>
              <a:rPr lang="en-GB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test() {</a:t>
            </a:r>
          </a:p>
          <a:p>
            <a:endParaRPr lang="en-GB" dirty="0" smtClean="0">
              <a:latin typeface="Consolas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	Integer first,</a:t>
            </a:r>
            <a:r>
              <a:rPr lang="en-GB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mockedFirst;</a:t>
            </a:r>
          </a:p>
          <a:p>
            <a:endParaRPr lang="en-GB" dirty="0" smtClean="0">
              <a:latin typeface="Consolas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	Counter count = </a:t>
            </a:r>
            <a:r>
              <a:rPr lang="en-GB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Counter();</a:t>
            </a:r>
          </a:p>
          <a:p>
            <a:endParaRPr lang="en-GB" dirty="0" smtClean="0">
              <a:latin typeface="Consolas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	Counter mockedCounter = 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mock(Counter.</a:t>
            </a:r>
            <a:r>
              <a:rPr lang="en-GB" b="1" i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i="1" dirty="0" smtClean="0">
                <a:solidFill>
                  <a:srgbClr val="000000"/>
                </a:solidFill>
                <a:latin typeface="Consolas"/>
              </a:rPr>
              <a:t>	when(mockedCounter.getValue()).thenReturn(1);</a:t>
            </a:r>
          </a:p>
          <a:p>
            <a:endParaRPr lang="en-GB" dirty="0" smtClean="0">
              <a:latin typeface="Consolas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	first = count.getValue();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	mockedFirst = mockedCounter.getValue();</a:t>
            </a:r>
          </a:p>
          <a:p>
            <a:endParaRPr lang="en-GB" dirty="0" smtClean="0">
              <a:latin typeface="Consolas"/>
            </a:endParaRPr>
          </a:p>
          <a:p>
            <a:r>
              <a:rPr lang="en-GB" i="1" dirty="0" smtClean="0">
                <a:solidFill>
                  <a:srgbClr val="000000"/>
                </a:solidFill>
                <a:latin typeface="Consolas"/>
              </a:rPr>
              <a:t>	assertEquals(</a:t>
            </a:r>
            <a:r>
              <a:rPr lang="en-GB" i="1" dirty="0" smtClean="0">
                <a:solidFill>
                  <a:srgbClr val="2A00FF"/>
                </a:solidFill>
                <a:latin typeface="Consolas"/>
              </a:rPr>
              <a:t>"Wronged Answer !"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,first , </a:t>
            </a:r>
            <a:r>
              <a:rPr lang="en-GB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mockedFirst);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62000" y="2971800"/>
            <a:ext cx="6629400" cy="990600"/>
          </a:xfrm>
          <a:prstGeom prst="ellipse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990600" y="4191000"/>
            <a:ext cx="5486400" cy="533400"/>
          </a:xfrm>
          <a:prstGeom prst="ellipse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228600" y="9896"/>
            <a:ext cx="83820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Mockito Example Code</a:t>
            </a:r>
            <a:endParaRPr lang="en-GB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18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615696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762000" y="1371600"/>
            <a:ext cx="5257800" cy="252594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EasyMock</a:t>
            </a:r>
          </a:p>
          <a:p>
            <a:pPr marL="301625" indent="-301625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PowerMock</a:t>
            </a:r>
          </a:p>
          <a:p>
            <a:pPr marL="301625" indent="-301625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JMock</a:t>
            </a:r>
          </a:p>
          <a:p>
            <a:pPr marL="301625" indent="-301625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JMockit</a:t>
            </a:r>
          </a:p>
          <a:p>
            <a:pPr marL="301625" indent="-301625">
              <a:buClr>
                <a:srgbClr val="3366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301625" indent="-301625">
              <a:buClr>
                <a:srgbClr val="3366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4648200"/>
            <a:ext cx="8382000" cy="8331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lnSpc>
                <a:spcPct val="150000"/>
              </a:lnSpc>
              <a:buClr>
                <a:srgbClr val="336600"/>
              </a:buClr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http://docs.mockito.googlecode.com/hg/latest/org/mockito/Mockito.html#3</a:t>
            </a:r>
          </a:p>
          <a:p>
            <a:pPr marL="301625" indent="-301625">
              <a:buClr>
                <a:srgbClr val="3366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04800" y="77190"/>
            <a:ext cx="83820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Other Mock Libraries</a:t>
            </a:r>
            <a:endParaRPr lang="en-GB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381000" y="3657600"/>
            <a:ext cx="83820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 algn="ctr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More Mockito information</a:t>
            </a:r>
            <a:endParaRPr lang="en-GB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189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85800" y="1143000"/>
            <a:ext cx="79248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  </a:t>
            </a:r>
            <a:endParaRPr lang="en-GB" sz="20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09600" y="1962172"/>
            <a:ext cx="7924800" cy="39724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Given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– is used in order to describe the state of the  system </a:t>
            </a:r>
          </a:p>
          <a:p>
            <a:pPr marL="301625" indent="-301625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US" sz="24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01625" indent="-301625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Calibri" pitchFamily="34" charset="0"/>
              </a:rPr>
              <a:t>When </a:t>
            </a: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– describes the key action that the user performs</a:t>
            </a:r>
          </a:p>
          <a:p>
            <a:pPr marL="301625" indent="-301625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01625" indent="-301625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Calibri" pitchFamily="34" charset="0"/>
              </a:rPr>
              <a:t>Then</a:t>
            </a: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 – describes the expected outcomes</a:t>
            </a:r>
          </a:p>
          <a:p>
            <a:pPr marL="301625" indent="-301625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01625" indent="-301625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Calibri" pitchFamily="34" charset="0"/>
              </a:rPr>
              <a:t>And, But </a:t>
            </a: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– in order to enable several Given, When, Then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95300" y="58737"/>
            <a:ext cx="8153400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Given, When &amp; Then (And But)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792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85800" y="1143000"/>
            <a:ext cx="79248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  </a:t>
            </a:r>
            <a:endParaRPr lang="en-GB" sz="20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1371600"/>
            <a:ext cx="7924800" cy="45264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01625" indent="-301625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Should be from the user perspective and should not contain implementation issues</a:t>
            </a:r>
          </a:p>
          <a:p>
            <a:pPr marL="301625" indent="-301625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US" sz="24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01625" indent="-301625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Treat the feature files as part of the project documentation</a:t>
            </a:r>
          </a:p>
          <a:p>
            <a:pPr marL="301625" indent="-301625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01625" indent="-301625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Feature files should be written as part of a collaboration</a:t>
            </a:r>
          </a:p>
          <a:p>
            <a:pPr marL="301625" indent="-301625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endParaRPr lang="en-GB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01625" indent="-301625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  <a:tabLst>
                <a:tab pos="301625" algn="l"/>
                <a:tab pos="749300" algn="l"/>
                <a:tab pos="1198563" algn="l"/>
                <a:tab pos="1647825" algn="l"/>
                <a:tab pos="2097088" algn="l"/>
                <a:tab pos="2546350" algn="l"/>
                <a:tab pos="2995613" algn="l"/>
                <a:tab pos="3444875" algn="l"/>
                <a:tab pos="3894138" algn="l"/>
                <a:tab pos="4343400" algn="l"/>
                <a:tab pos="4792663" algn="l"/>
                <a:tab pos="5241925" algn="l"/>
                <a:tab pos="5691188" algn="l"/>
                <a:tab pos="6140450" algn="l"/>
                <a:tab pos="6589713" algn="l"/>
                <a:tab pos="7038975" algn="l"/>
                <a:tab pos="7488238" algn="l"/>
                <a:tab pos="7937500" algn="l"/>
                <a:tab pos="8386763" algn="l"/>
                <a:tab pos="8836025" algn="l"/>
                <a:tab pos="92852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Feature files should contain examples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1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34937"/>
            <a:ext cx="8153400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47625">
              <a:lnSpc>
                <a:spcPts val="4300"/>
              </a:lnSpc>
              <a:buClr>
                <a:srgbClr val="7F0100"/>
              </a:buClr>
              <a:buFont typeface="Arial" charset="0"/>
              <a:buNone/>
              <a:tabLst>
                <a:tab pos="476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Good features for feature files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7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10603</TotalTime>
  <Words>2358</Words>
  <Application>Microsoft Office PowerPoint</Application>
  <PresentationFormat>On-screen Show (4:3)</PresentationFormat>
  <Paragraphs>718</Paragraphs>
  <Slides>73</Slides>
  <Notes>70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Engineering: Tools and Environments</dc:title>
  <dc:creator>Oded</dc:creator>
  <cp:lastModifiedBy>MX</cp:lastModifiedBy>
  <cp:revision>420</cp:revision>
  <dcterms:created xsi:type="dcterms:W3CDTF">2006-08-16T00:00:00Z</dcterms:created>
  <dcterms:modified xsi:type="dcterms:W3CDTF">2014-10-21T11:03:01Z</dcterms:modified>
</cp:coreProperties>
</file>