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421" r:id="rId3"/>
    <p:sldId id="350" r:id="rId4"/>
    <p:sldId id="399" r:id="rId5"/>
    <p:sldId id="422" r:id="rId6"/>
    <p:sldId id="404" r:id="rId7"/>
    <p:sldId id="365" r:id="rId8"/>
    <p:sldId id="378" r:id="rId9"/>
    <p:sldId id="415" r:id="rId10"/>
    <p:sldId id="380" r:id="rId11"/>
    <p:sldId id="454" r:id="rId12"/>
    <p:sldId id="435" r:id="rId13"/>
    <p:sldId id="382" r:id="rId14"/>
    <p:sldId id="431" r:id="rId15"/>
    <p:sldId id="452" r:id="rId16"/>
    <p:sldId id="436" r:id="rId17"/>
    <p:sldId id="453" r:id="rId18"/>
    <p:sldId id="410" r:id="rId19"/>
    <p:sldId id="446" r:id="rId20"/>
    <p:sldId id="386" r:id="rId21"/>
    <p:sldId id="391" r:id="rId22"/>
    <p:sldId id="411" r:id="rId23"/>
    <p:sldId id="433" r:id="rId24"/>
    <p:sldId id="405" r:id="rId25"/>
    <p:sldId id="432" r:id="rId26"/>
    <p:sldId id="370" r:id="rId27"/>
    <p:sldId id="445" r:id="rId28"/>
    <p:sldId id="443" r:id="rId29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E497D"/>
    <a:srgbClr val="0700FF"/>
    <a:srgbClr val="FF0000"/>
    <a:srgbClr val="953735"/>
    <a:srgbClr val="C00000"/>
    <a:srgbClr val="0033CC"/>
    <a:srgbClr val="BD0A12"/>
    <a:srgbClr val="0432FF"/>
    <a:srgbClr val="941100"/>
    <a:srgbClr val="04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70"/>
    <p:restoredTop sz="86248" autoAdjust="0"/>
  </p:normalViewPr>
  <p:slideViewPr>
    <p:cSldViewPr snapToGrid="0" snapToObjects="1">
      <p:cViewPr>
        <p:scale>
          <a:sx n="91" d="100"/>
          <a:sy n="91" d="100"/>
        </p:scale>
        <p:origin x="656" y="2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6035D-1CC5-B540-85FC-FA4CC425E97C}" type="datetimeFigureOut">
              <a:rPr lang="en-US" smtClean="0"/>
              <a:t>8/23/17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9B834-38AF-9044-B75B-A39EDA95B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13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A1FCF-8B4D-1D40-8AF9-14846B26FB04}" type="datetimeFigureOut">
              <a:rPr lang="en-US" smtClean="0"/>
              <a:t>8/23/17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AEDED-DEEF-344E-8EAC-387C8817A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92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Today, I will present SilkRoad, where I</a:t>
            </a:r>
            <a:r>
              <a:rPr lang="en-US" baseline="0" dirty="0" smtClean="0"/>
              <a:t> will show how to leverage the programmability in emerging switching AISCs to build a fast and cheap layer-4 load balancer.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EDED-DEEF-344E-8EAC-387C8817A6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57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SilkRoad, we have a </a:t>
            </a:r>
            <a:r>
              <a:rPr lang="en-US" baseline="0" dirty="0" err="1" smtClean="0"/>
              <a:t>VIPTable</a:t>
            </a:r>
            <a:r>
              <a:rPr lang="en-US" baseline="0" dirty="0" smtClean="0"/>
              <a:t>, which store the DIP pool for each VIP.  Like here xx</a:t>
            </a:r>
          </a:p>
          <a:p>
            <a:r>
              <a:rPr lang="en-US" baseline="0" dirty="0" smtClean="0"/>
              <a:t>To ensure PCC across DIP pool updates, we introduce </a:t>
            </a:r>
            <a:r>
              <a:rPr lang="en-US" baseline="0" dirty="0" err="1" smtClean="0"/>
              <a:t>ConnTable</a:t>
            </a:r>
            <a:r>
              <a:rPr lang="en-US" baseline="0" dirty="0" smtClean="0"/>
              <a:t> to store the DIP for each connection.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this example, the first packet of a new connection does not have an entry in </a:t>
            </a:r>
            <a:r>
              <a:rPr lang="en-US" baseline="0" dirty="0" err="1" smtClean="0"/>
              <a:t>ConnTable</a:t>
            </a:r>
            <a:r>
              <a:rPr lang="en-US" baseline="0" dirty="0" smtClean="0"/>
              <a:t>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 goes to </a:t>
            </a:r>
            <a:r>
              <a:rPr lang="en-US" baseline="0" dirty="0" err="1" smtClean="0"/>
              <a:t>VIPTable</a:t>
            </a:r>
            <a:r>
              <a:rPr lang="en-US" baseline="0" dirty="0" smtClean="0"/>
              <a:t> where it runs a hash to select the second DIP. xx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EDED-DEEF-344E-8EAC-387C8817A6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65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 this design in ASICs, we have two challenges.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ConnTable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needs to store the entries for all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active connections, which can be a few million in the cloud data centers.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address that, we use novel hashing design to compress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ConnTable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 that it can fit into the ASIC memory.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Second, under multi-</a:t>
            </a:r>
            <a:r>
              <a:rPr lang="en-US" baseline="0" dirty="0" err="1" smtClean="0"/>
              <a:t>Tbps</a:t>
            </a:r>
            <a:r>
              <a:rPr lang="en-US" baseline="0" dirty="0" smtClean="0"/>
              <a:t>, we only have a few nanoseconds to perform all the operations, such as </a:t>
            </a:r>
            <a:r>
              <a:rPr lang="en-US" baseline="0" dirty="0" err="1" smtClean="0"/>
              <a:t>ConnTable</a:t>
            </a:r>
            <a:r>
              <a:rPr lang="en-US" baseline="0" dirty="0" smtClean="0"/>
              <a:t> lookup, selecting a DIP in </a:t>
            </a:r>
            <a:r>
              <a:rPr lang="en-US" baseline="0" dirty="0" err="1" smtClean="0"/>
              <a:t>VIPTable</a:t>
            </a:r>
            <a:r>
              <a:rPr lang="en-US" baseline="0" dirty="0" smtClean="0"/>
              <a:t>, inserting a new entry into </a:t>
            </a:r>
            <a:r>
              <a:rPr lang="en-US" baseline="0" dirty="0" err="1" smtClean="0"/>
              <a:t>ConnTable</a:t>
            </a:r>
            <a:r>
              <a:rPr lang="en-US" baseline="0" dirty="0" smtClean="0"/>
              <a:t> to ensure PCC, etc.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that is challenging because the ASIC process all the packets in a pipeline, where in every cycle, there is a new packet coming in.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cannot drop the packets and we cannot lock or stop the pipeline, either.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address this challenge, our design leverages the hardware primitives in switching ASICs for our function operations such as handling connection state and its dynamics.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EDED-DEEF-344E-8EAC-387C8817A6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56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look at challenge 1.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Facebook traffic we studied,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up to 10 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active connections in a top-of-rack switch.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store those connections, a naïve approach is to store the  5 tuples and the selected DIP for each IPv6 connection.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requires more than 500 MB memory.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look at how much memory provided in switching ASICs today.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ASIC SRAM increases a lot in recent years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 reaches to 50-100 MB last year.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just reaches the same order of magnitude of 500 MB we need. It is comparable now.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dirty="0" smtClean="0"/>
              <a:t>Traditional</a:t>
            </a:r>
            <a:r>
              <a:rPr lang="en-US" sz="1200" baseline="0" dirty="0" smtClean="0"/>
              <a:t> fixed function ASICs divide this SRAM into dedicated tables to support many functions. Most of those tables are not fully utilized and the memory is wasted.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Today, the switching ASICs become programmable now,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which allows us to use SRAM flexibly.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aseline="0" dirty="0" smtClean="0"/>
              <a:t>For example, data center operator now can reduce the routing table size and completely remove MPLS table. </a:t>
            </a:r>
          </a:p>
          <a:p>
            <a:r>
              <a:rPr lang="en-US" sz="1200" baseline="0" dirty="0" smtClean="0"/>
              <a:t>They can use the memory to build the exact functions they need.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use a large portion of SRAM for load balancing.</a:t>
            </a:r>
            <a:endParaRPr lang="en-US" sz="1200" baseline="0" dirty="0" smtClean="0"/>
          </a:p>
          <a:p>
            <a:r>
              <a:rPr lang="en-US" sz="1200" baseline="0" dirty="0" smtClean="0"/>
              <a:t>It is close but not enough.</a:t>
            </a:r>
          </a:p>
          <a:p>
            <a:endParaRPr lang="en-US" sz="120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Next, I will show our way to compress </a:t>
            </a:r>
            <a:r>
              <a:rPr lang="en-US" sz="1200" baseline="0" dirty="0" err="1" smtClean="0"/>
              <a:t>ConnTable</a:t>
            </a:r>
            <a:r>
              <a:rPr lang="en-US" sz="1200" baseline="0" dirty="0" smtClean="0"/>
              <a:t> to fit into ASIC SRAM.</a:t>
            </a:r>
          </a:p>
          <a:p>
            <a:endParaRPr lang="en-US" sz="1200" baseline="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EDED-DEEF-344E-8EAC-387C8817A6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28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 compress both the match field</a:t>
            </a:r>
            <a:r>
              <a:rPr lang="en-US" baseline="0" dirty="0" smtClean="0"/>
              <a:t> and action field in </a:t>
            </a:r>
            <a:r>
              <a:rPr lang="en-US" baseline="0" dirty="0" err="1" smtClean="0"/>
              <a:t>ConnTable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reduce match field, we use hash digest.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Instead of storing the 5 tuples of 37-byte for each connection, we store a hash digest with only saying 16 bits.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hash digests introduces false positives.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two connections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to the same digest in the same hash location.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found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the chance of false positive is small. It is 1 out of 10k connections with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16-bit digest.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carefully detect and resolve all false positives using switch CPU with a small software overhead.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EDED-DEEF-344E-8EAC-387C8817A6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12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Next, we compress the action field.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field stores the DIP, which is 18 bytes. Given that we have up to 10M entries, this takes a lot of memory. 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Alternatively, we can also remember the VIP to DIP pool mapping, then we can simply run a hash over the DIP pool to select the same DIP.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But, we still need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ConnTable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because this DIP pool can change.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 introduce this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DIPPoolTable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each DIP pool a version. We store the version for each connection 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ConnTable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a coming packet can get its version from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ConnTable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map the version to the actual DIP pool 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DIPPoolTable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We then run a hash to select the same DIP. 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DIP pool update happens, we simply assign a new version to the new DIP pool.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coming connections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now start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use the new DIP pool version,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existing connections are still mapped to the old DIP pool version 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ConnTable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 the PCC is always guaranteed.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using version , we reduce action field to saying 6 bits. 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memory saving 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ConnTable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much greater than the additional memory used for maintaining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DIPPoolTable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due to the difference in table size.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because a DIP usually serves for 1000s of active connections.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EDED-DEEF-344E-8EAC-387C8817A6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58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Under Multi-</a:t>
            </a:r>
            <a:r>
              <a:rPr lang="en-US" baseline="0" dirty="0" err="1" smtClean="0"/>
              <a:t>Tbps</a:t>
            </a:r>
            <a:r>
              <a:rPr lang="en-US" baseline="0" dirty="0" smtClean="0"/>
              <a:t>, we only have a few nanoseconds.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second challenge is how to finish all the operations I just described.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EDED-DEEF-344E-8EAC-387C8817A6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53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aseline="0" dirty="0" smtClean="0"/>
              <a:t>Fortunately, ASICs have highly efficient hash tables. Those hash tables provide fast lookup by a given key like connections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aseline="0" dirty="0" smtClean="0"/>
              <a:t>Also high memory efficiency.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aseline="0" dirty="0" smtClean="0"/>
              <a:t>So if we allocate our </a:t>
            </a:r>
            <a:r>
              <a:rPr lang="en-US" sz="2800" baseline="0" dirty="0" err="1" smtClean="0"/>
              <a:t>ConnTable</a:t>
            </a:r>
            <a:r>
              <a:rPr lang="en-US" sz="2800" baseline="0" dirty="0" smtClean="0"/>
              <a:t> and </a:t>
            </a:r>
            <a:r>
              <a:rPr lang="en-US" sz="2800" baseline="0" dirty="0" err="1" smtClean="0"/>
              <a:t>DIPPoolTable</a:t>
            </a:r>
            <a:r>
              <a:rPr lang="en-US" sz="2800" baseline="0" dirty="0" smtClean="0"/>
              <a:t> in those hash tables, we can finish all the operations within a few nanoseconds.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aseline="0" dirty="0" smtClean="0"/>
              <a:t>However, there is an exception for entry insertion.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aseline="0" dirty="0" smtClean="0"/>
              <a:t>Those hash tables use a very compact data structure.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aseline="0" dirty="0" smtClean="0"/>
              <a:t>At the cost, inserting a new entry into those hash table requires a complex algorithm, which cannot be run in ASIC atomically.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the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 insertion is running in switch CPU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it takes time.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a concrete example,</a:t>
            </a:r>
          </a:p>
          <a:p>
            <a:r>
              <a:rPr lang="en-US" sz="2800" dirty="0" smtClean="0"/>
              <a:t>Here shows the timeline of the connection C1, with</a:t>
            </a:r>
            <a:r>
              <a:rPr lang="en-US" sz="2800" baseline="0" dirty="0" smtClean="0"/>
              <a:t> its packets. </a:t>
            </a:r>
          </a:p>
          <a:p>
            <a:r>
              <a:rPr lang="en-US" sz="2800" baseline="0" dirty="0" smtClean="0"/>
              <a:t>When the first packet arrives at t1, it selects DIP1. </a:t>
            </a:r>
          </a:p>
          <a:p>
            <a:r>
              <a:rPr lang="en-US" sz="2800" baseline="0" dirty="0" smtClean="0"/>
              <a:t>But this connection can only be inserted into </a:t>
            </a:r>
            <a:r>
              <a:rPr lang="en-US" sz="2800" baseline="0" dirty="0" err="1" smtClean="0"/>
              <a:t>ConnTable</a:t>
            </a:r>
            <a:r>
              <a:rPr lang="en-US" sz="2800" baseline="0" dirty="0" smtClean="0"/>
              <a:t> at t2. </a:t>
            </a:r>
          </a:p>
          <a:p>
            <a:r>
              <a:rPr lang="en-US" sz="2800" baseline="0" dirty="0" smtClean="0"/>
              <a:t>The gap is usually 1 </a:t>
            </a:r>
            <a:r>
              <a:rPr lang="en-US" sz="2800" baseline="0" dirty="0" err="1" smtClean="0"/>
              <a:t>ms</a:t>
            </a:r>
            <a:r>
              <a:rPr lang="en-US" sz="2800" baseline="0" dirty="0" smtClean="0"/>
              <a:t> in today’s switches. </a:t>
            </a:r>
          </a:p>
          <a:p>
            <a:r>
              <a:rPr lang="en-US" sz="2800" baseline="0" dirty="0" smtClean="0"/>
              <a:t>Before t2, some packets of this connection cannot see the entry in </a:t>
            </a:r>
            <a:r>
              <a:rPr lang="en-US" sz="2800" baseline="0" dirty="0" err="1" smtClean="0"/>
              <a:t>ConnTable</a:t>
            </a:r>
            <a:r>
              <a:rPr lang="en-US" sz="2800" baseline="0" dirty="0" smtClean="0"/>
              <a:t>.</a:t>
            </a:r>
          </a:p>
          <a:p>
            <a:r>
              <a:rPr lang="en-US" sz="2800" baseline="0" dirty="0" smtClean="0"/>
              <a:t>after t2 , All the following packets can match the entry in </a:t>
            </a:r>
            <a:r>
              <a:rPr lang="en-US" sz="2800" baseline="0" dirty="0" err="1" smtClean="0"/>
              <a:t>ConnTable</a:t>
            </a:r>
            <a:r>
              <a:rPr lang="en-US" sz="2800" baseline="0" dirty="0" smtClean="0"/>
              <a:t> to select DIP1 consistently.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baseline="0" dirty="0" smtClean="0">
                <a:solidFill>
                  <a:srgbClr val="0432FF"/>
                </a:solidFill>
              </a:rPr>
              <a:t>During t1 and t2, t</a:t>
            </a:r>
            <a:r>
              <a:rPr lang="en-US" dirty="0" smtClean="0">
                <a:solidFill>
                  <a:srgbClr val="0432FF"/>
                </a:solidFill>
              </a:rPr>
              <a:t>he connection C1 is under the risk</a:t>
            </a:r>
            <a:r>
              <a:rPr lang="en-US" baseline="0" dirty="0" smtClean="0">
                <a:solidFill>
                  <a:srgbClr val="0432FF"/>
                </a:solidFill>
              </a:rPr>
              <a:t> of violating PCC, so we call it as pending connection.</a:t>
            </a:r>
            <a:endParaRPr lang="en-US" dirty="0" smtClean="0">
              <a:solidFill>
                <a:srgbClr val="0432FF"/>
              </a:solidFill>
            </a:endParaRP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EDED-DEEF-344E-8EAC-387C8817A6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18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pending connection will</a:t>
            </a:r>
            <a:r>
              <a:rPr lang="en-US" baseline="0" dirty="0" smtClean="0"/>
              <a:t> be broken under the DIP pool update. </a:t>
            </a:r>
          </a:p>
          <a:p>
            <a:pPr marL="0" indent="0">
              <a:buNone/>
            </a:pPr>
            <a:r>
              <a:rPr lang="en-US" baseline="0" dirty="0" smtClean="0"/>
              <a:t>For example, when a DIP pool update happens,  the first two packets have already selected a DIP from the old DIP pool version. </a:t>
            </a:r>
          </a:p>
          <a:p>
            <a:pPr marL="0" indent="0">
              <a:buNone/>
            </a:pPr>
            <a:r>
              <a:rPr lang="en-US" baseline="0" dirty="0" smtClean="0"/>
              <a:t>After the update, this following two packets will use the new DIP pool version and can select a different DIP. This violates PCC and the connection is broken.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have not</a:t>
            </a:r>
            <a:r>
              <a:rPr lang="en-US" baseline="0" dirty="0" smtClean="0"/>
              <a:t> just one pending connection but </a:t>
            </a:r>
            <a:r>
              <a:rPr lang="en-US" dirty="0" smtClean="0"/>
              <a:t>many pending connections. Those connections arrived before the update but will</a:t>
            </a:r>
            <a:r>
              <a:rPr lang="en-US" baseline="0" dirty="0" smtClean="0"/>
              <a:t> only be </a:t>
            </a:r>
            <a:r>
              <a:rPr lang="en-US" dirty="0" smtClean="0"/>
              <a:t>inserted</a:t>
            </a:r>
            <a:r>
              <a:rPr lang="en-US" baseline="0" dirty="0" smtClean="0"/>
              <a:t> into </a:t>
            </a:r>
            <a:r>
              <a:rPr lang="en-US" baseline="0" dirty="0" err="1" smtClean="0"/>
              <a:t>ConnTable</a:t>
            </a:r>
            <a:r>
              <a:rPr lang="en-US" baseline="0" dirty="0" smtClean="0"/>
              <a:t> after the update.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All of those pending connection can be broken.</a:t>
            </a: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According to our study in Facebook traffic, there are up to 1k broken connections caused by just one DIP pool update. </a:t>
            </a:r>
          </a:p>
          <a:p>
            <a:pPr marL="0" indent="0">
              <a:buNone/>
            </a:pPr>
            <a:r>
              <a:rPr lang="en-US" dirty="0" smtClean="0"/>
              <a:t>Recall that</a:t>
            </a:r>
            <a:r>
              <a:rPr lang="en-US" baseline="0" dirty="0" smtClean="0"/>
              <a:t> </a:t>
            </a:r>
            <a:r>
              <a:rPr lang="en-US" sz="2800" baseline="0" dirty="0" smtClean="0"/>
              <a:t>we have up to 100 DIP pool updates in a minute, which causes up to 100K broken connections.</a:t>
            </a:r>
          </a:p>
          <a:p>
            <a:pPr marL="0" indent="0">
              <a:buNone/>
            </a:pPr>
            <a:endParaRPr lang="en-US" sz="2800" baseline="0" dirty="0" smtClean="0"/>
          </a:p>
          <a:p>
            <a:pPr marL="0" indent="0">
              <a:buNone/>
            </a:pPr>
            <a:endParaRPr lang="en-US" sz="2800" baseline="0" dirty="0" smtClean="0"/>
          </a:p>
          <a:p>
            <a:pPr marL="0" indent="0">
              <a:buNone/>
            </a:pPr>
            <a:endParaRPr lang="en-US" sz="28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EDED-DEEF-344E-8EAC-387C8817A6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72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 guarantee PCC for pending connections, our approach is to use registers which often used for counters.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Registers support atomic updates, where we can write the DIP selection for each connection into registers atomically.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 we can store all the pending connections in registers. By doing that, all the active connections are either stored in </a:t>
            </a:r>
            <a:r>
              <a:rPr lang="en-US" baseline="0" dirty="0" err="1" smtClean="0"/>
              <a:t>ConnTable</a:t>
            </a:r>
            <a:r>
              <a:rPr lang="en-US" baseline="0" dirty="0" smtClean="0"/>
              <a:t> or in registers. So the PCC is always guaranteed.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EDED-DEEF-344E-8EAC-387C8817A6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12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store pending connections, a strawman solution is to store the connection-to-DIP mapping in registers just like in </a:t>
            </a:r>
            <a:r>
              <a:rPr lang="en-US" baseline="0" dirty="0" err="1" smtClean="0"/>
              <a:t>ConnTable</a:t>
            </a:r>
            <a:r>
              <a:rPr lang="en-US" baseline="0" dirty="0" smtClean="0"/>
              <a:t>. 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Like in </a:t>
            </a:r>
            <a:r>
              <a:rPr lang="en-US" baseline="0" dirty="0" err="1" smtClean="0"/>
              <a:t>ConnTable</a:t>
            </a:r>
            <a:r>
              <a:rPr lang="en-US" baseline="0" dirty="0" smtClean="0"/>
              <a:t>, this </a:t>
            </a:r>
            <a:r>
              <a:rPr lang="en-US" dirty="0" smtClean="0"/>
              <a:t>needs the lookup by a key (like a connection)</a:t>
            </a:r>
            <a:r>
              <a:rPr lang="en-US" baseline="0" dirty="0" smtClean="0"/>
              <a:t>.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However, the register only support the lookup by a given index.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Instead, our key idea is to use registers to build a Bloom filter, which requires only index lookup.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Bloom filter, we only store those pending connections using the old DIP pool version. </a:t>
            </a:r>
          </a:p>
          <a:p>
            <a:r>
              <a:rPr lang="en-US" baseline="0" dirty="0" smtClean="0"/>
              <a:t>All other connections will miss bloom filter and choose the new DIP pool version.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way, we simplify the original key-value problem which needs key lookup,</a:t>
            </a:r>
          </a:p>
          <a:p>
            <a:r>
              <a:rPr lang="en-US" baseline="0" dirty="0" smtClean="0"/>
              <a:t>into a membership checking problem which needs only index look up in bloom filter.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%Such simple Bloom filter needs index lookup, which match what registers provide.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“In addition, we use bloom filter only during the DIP pool update, so the number of registers we used is very small. “</a:t>
            </a:r>
          </a:p>
          <a:p>
            <a:endParaRPr lang="en-US" baseline="0" dirty="0" smtClean="0"/>
          </a:p>
          <a:p>
            <a:r>
              <a:rPr lang="en-US" baseline="0" dirty="0" smtClean="0"/>
              <a:t>Please check our paper for more details.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EDED-DEEF-344E-8EAC-387C8817A6A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L4 load balancer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distributes the traffic for a service to a pool of servers.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service in the cloud is assigned with a virtual IP address. We call it VIP.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service is running on a pool of servers and each server has a direct IP address. We call it DIP.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the request for VIP1 arrives at load balancer first and the load balancer selects DIP4 and then sends the request to the DIP4.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Layer-4 load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balanacer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critical function for cloud data centers,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it handles not only the traffic from Internet coming into the cloud, but also the traffic across services within the cloud. Previous study has shown that more than 40% of cloud traffic needs layer-4 load balancing.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I will talk about the challenges for building such layer-4 load balancer in cloud data centers. 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EDED-DEEF-344E-8EAC-387C8817A6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142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2400" dirty="0" smtClean="0"/>
          </a:p>
          <a:p>
            <a:r>
              <a:rPr lang="en-US" dirty="0" smtClean="0"/>
              <a:t>%We implement</a:t>
            </a:r>
            <a:r>
              <a:rPr lang="en-US" baseline="0" dirty="0" smtClean="0"/>
              <a:t> a connection manager for connection insertion and deletion, and Dip pool manager to perform DIP pool updates using bloom 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EDED-DEEF-344E-8EAC-387C8817A6A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69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prototype shows we can achieve full line rate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about latency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EDED-DEEF-344E-8EAC-387C8817A6A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8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under SilkRoad performance over a large scale, we</a:t>
            </a:r>
            <a:r>
              <a:rPr lang="en-US" baseline="0" dirty="0" smtClean="0"/>
              <a:t> collect data from about a hundred Facebook datacenter clusters.</a:t>
            </a:r>
            <a:r>
              <a:rPr lang="en-US" baseline="0" dirty="0"/>
              <a:t> </a:t>
            </a:r>
            <a:endParaRPr lang="en-US" baseline="0" dirty="0" smtClean="0"/>
          </a:p>
          <a:p>
            <a:r>
              <a:rPr lang="en-US" baseline="0" dirty="0" smtClean="0"/>
              <a:t>We studied three types of clusters. </a:t>
            </a:r>
          </a:p>
          <a:p>
            <a:r>
              <a:rPr lang="en-US" baseline="0" dirty="0" err="1" smtClean="0"/>
              <a:t>PoP</a:t>
            </a:r>
            <a:r>
              <a:rPr lang="en-US" baseline="0" dirty="0" smtClean="0"/>
              <a:t> clusters receive direct requests from Internet users. </a:t>
            </a:r>
          </a:p>
          <a:p>
            <a:r>
              <a:rPr lang="en-US" baseline="0" dirty="0" smtClean="0"/>
              <a:t>Frontend clusters receive the small number of requests from </a:t>
            </a:r>
            <a:r>
              <a:rPr lang="en-US" baseline="0" dirty="0" err="1" smtClean="0"/>
              <a:t>PoP</a:t>
            </a:r>
            <a:r>
              <a:rPr lang="en-US" baseline="0" dirty="0" smtClean="0"/>
              <a:t> clusters. </a:t>
            </a:r>
          </a:p>
          <a:p>
            <a:r>
              <a:rPr lang="en-US" baseline="0" dirty="0" smtClean="0"/>
              <a:t>Backend clusters are </a:t>
            </a:r>
            <a:r>
              <a:rPr lang="en-US" baseline="0" dirty="0" err="1" smtClean="0"/>
              <a:t>runing</a:t>
            </a:r>
            <a:r>
              <a:rPr lang="en-US" baseline="0" dirty="0" smtClean="0"/>
              <a:t> Facebook internal services.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collect both traffic trace and DIP pool update trace over a month.</a:t>
            </a:r>
          </a:p>
          <a:p>
            <a:r>
              <a:rPr lang="en-US" baseline="0" dirty="0" smtClean="0"/>
              <a:t>We perform flow-level simulation by running SilkRoad on all </a:t>
            </a:r>
            <a:r>
              <a:rPr lang="en-US" baseline="0" dirty="0" err="1" smtClean="0"/>
              <a:t>ToR</a:t>
            </a:r>
            <a:r>
              <a:rPr lang="en-US" baseline="0" dirty="0" smtClean="0"/>
              <a:t> switches in each cluster.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EDED-DEEF-344E-8EAC-387C8817A6A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033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figure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shows the memory usage of SilkRoad across different clusters.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X-axis is the memory usage of SilkRoad in 99th percentile of time,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Y-axis shows the distribution across clusters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we look at the tails of blue curve, the Backend cluster can have up to 15M connections.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SilkRoad uses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58 MB memory usage to store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those connections.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that switching ASICs today have 50-100 MB SRAM, we can fit SilkRoad into switch memory to serve the traffic for all the clusters.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EDED-DEEF-344E-8EAC-387C8817A6A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180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Enable at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eminilating</a:t>
            </a:r>
            <a:r>
              <a:rPr lang="en-US" baseline="0" dirty="0" smtClean="0"/>
              <a:t> software layers such as </a:t>
            </a:r>
            <a:r>
              <a:rPr lang="en-US" dirty="0" smtClean="0"/>
              <a:t>Software load balancing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EDED-DEEF-344E-8EAC-387C8817A6A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181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 come</a:t>
            </a:r>
            <a:r>
              <a:rPr lang="en-US" baseline="0" dirty="0" smtClean="0"/>
              <a:t> and see a working layer-4 load balancer on the real Barefoot Tofino ASIC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EDED-DEEF-344E-8EAC-387C8817A6A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633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EDED-DEEF-344E-8EAC-387C8817A6A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137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EDED-DEEF-344E-8EAC-387C8817A6A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47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Today, layer-4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balancing becomes especially challenging because the amount of cloud traffic doubles every year.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 means we require load balancing to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only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large traffic today, but also automatically scale out for the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traffic growth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future.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People have already scaled out L2/L3 functions, by treating data center fabric as one big virtual switch. Those works are ranging from multi-rooted topology design to datacenter transport for congestion control.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Building on top of the capacity provided by L2/L3 functions, can we scale-out L4 load balancing as well? This is the question we want to answer in SilkRoad.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“so that, as traffic grow, the service provider can easily increase their service capacity by simply adding more servers, without worrying about the load balancing could be a potential bottleneck.”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EDED-DEEF-344E-8EAC-387C8817A6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11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scale out,  it sounds easy, because we can use ECMP at switches. ECMP naturally supports the traffic growth, but the essential challenge is the frequent DIP pool updates.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when a connection arrives at L4 load balancer, asking for VIP1.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run ECMP hashing on the header fields of the connection (like 5-tuples) to select a DIP.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we hash on the same header fields, all of packets of this connection will be forwarded to this DIP.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But,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a problem because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 pool can change.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example, with many devices, some of them may fail at any time. Operators may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servers for service expansion.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provider always wants 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reboot servers to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upgrade the service for adding new features, fixing bugs, and adding security patches.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call those changes as DIP pool updates. [pause]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 pool updates are very common in a big data center. 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Facebook cluster with 1000s of servers, we observe up to 100 DIP pool updates within in just a minute.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the DIP pool updates, the existing hash and the DIP assignment will change and some packets of a connection will get to a different DIP.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here the same hash result 9 will mode 2 and the load balancer sends the packets to the second DIP.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a single packet of the connection is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-delivered to a different DIP, the entire connection is broken. Because the connection lost the transport-layer state and application content.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EDED-DEEF-344E-8EAC-387C8817A6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24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Broken connections can degrade the performance of cloud services.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connection is broken, all the transferred data is lost.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allows only the application to restart a new connection, which usually takes a few seconds. Tail latency and service level agreement.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really want to ensure this property and send all the packets of a connection to the same DIP. This is called per-connection consistency or PCC. To achieve that, the L4 load balancer needs to maintain the state for each connection.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EDED-DEEF-344E-8EAC-387C8817A6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3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summarize the design of building a layer-4</a:t>
            </a:r>
            <a:r>
              <a:rPr lang="en-US" baseline="0" dirty="0" smtClean="0"/>
              <a:t> load balancing in cloud data centers, 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 solutions cannot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achieve both requirements at the same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EDED-DEEF-344E-8EAC-387C8817A6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04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solution commonly used in today’s data centers is to run layer-4 load balancing in software servers. We call them software load balancer.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load balancer has large DRAM to maintain connection states and guarantee PCC, but it cannot scale to traffic growth.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 data center has 10Tbps traffic. To handle such traffic, we need 1000 servers dedicated to run layer-4 load balancing, which accounts for around 4% of total physical servers in that data center. With the traffic doubling every year, we need more and more servers, which has a high cost.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Processing packets in software incurs a high latency, and with a high volume of traffic, this latency can vary between 50 to 300 us, even with the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like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 bypassing. This latency matters for servicing the traffic across services within the cloud.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Last, a load balancer serves many VIPs.  When one VIP is under attack,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other VIPs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get  affected.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 VIP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experience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latency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increase and packet drops because of the poor performance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isolation in software.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critical challenge for many cloud data centers,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because 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cloud with 100s of thousands of services, there are always some services under attacks at different times, and many other services get affected.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EDED-DEEF-344E-8EAC-387C8817A6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10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scale to traffic growth,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idea is to offload L4lb to switches using ECMP functions. This partial offloading is proposed by previous works.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that under DIP pool updates, the hash function and DIP assignment can change.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switch has no connection state,  some packets of a connection can go to different DIPs, and this violates PCC.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EDED-DEEF-344E-8EAC-387C8817A6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7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summary, we talked about two previous works.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SLB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guarantee PCC but cannot scale to traffic growth.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 offloading can scale to traffic growth, but cannot guarantee PCC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propose SilkRoad, which addresses such challenges using hardware primitives.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achieves both scaling to traffic growth and PCC guarantee.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SilkRoad scales to traffic growth. because we use switching ASICs and it handles a full line rate of multi-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Tbps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traffic.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such high-speed, the big challenge is how to guarantee PCC.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Next, I will describe our design in detail.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EDED-DEEF-344E-8EAC-387C8817A6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1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>
            <a:lvl1pPr>
              <a:defRPr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3A7D-4891-5A47-9441-98D2A72C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9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3A7D-4891-5A47-9441-98D2A72C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8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3A7D-4891-5A47-9441-98D2A72C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/>
            </a:lvl1pPr>
          </a:lstStyle>
          <a:p>
            <a:fld id="{A5A23A7D-4891-5A47-9441-98D2A72CF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8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3A7D-4891-5A47-9441-98D2A72C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4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3A7D-4891-5A47-9441-98D2A72C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0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3A7D-4891-5A47-9441-98D2A72C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3A7D-4891-5A47-9441-98D2A72C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3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3A7D-4891-5A47-9441-98D2A72C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4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3A7D-4891-5A47-9441-98D2A72C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1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3A7D-4891-5A47-9441-98D2A72C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49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49616"/>
            <a:ext cx="12192000" cy="5908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23A7D-4891-5A47-9441-98D2A72C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0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rgbClr val="0000FF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56032" indent="-256032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000FF"/>
          </a:solidFill>
          <a:latin typeface="Verdana" charset="0"/>
          <a:ea typeface="Verdana" charset="0"/>
          <a:cs typeface="Verdana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4" Type="http://schemas.openxmlformats.org/officeDocument/2006/relationships/image" Target="../media/image7.tiff"/><Relationship Id="rId5" Type="http://schemas.openxmlformats.org/officeDocument/2006/relationships/image" Target="../media/image20.tiff"/><Relationship Id="rId6" Type="http://schemas.openxmlformats.org/officeDocument/2006/relationships/image" Target="../media/image21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1.tiff"/><Relationship Id="rId5" Type="http://schemas.openxmlformats.org/officeDocument/2006/relationships/image" Target="../media/image22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1.tiff"/><Relationship Id="rId5" Type="http://schemas.openxmlformats.org/officeDocument/2006/relationships/image" Target="../media/image22.tiff"/><Relationship Id="rId6" Type="http://schemas.openxmlformats.org/officeDocument/2006/relationships/image" Target="../media/image23.tiff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tiff"/><Relationship Id="rId5" Type="http://schemas.openxmlformats.org/officeDocument/2006/relationships/image" Target="../media/image9.tiff"/><Relationship Id="rId6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4" Type="http://schemas.openxmlformats.org/officeDocument/2006/relationships/image" Target="../media/image12.tiff"/><Relationship Id="rId5" Type="http://schemas.openxmlformats.org/officeDocument/2006/relationships/image" Target="../media/image13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4" Type="http://schemas.openxmlformats.org/officeDocument/2006/relationships/image" Target="../media/image13.tiff"/><Relationship Id="rId5" Type="http://schemas.openxmlformats.org/officeDocument/2006/relationships/image" Target="../media/image11.tiff"/><Relationship Id="rId6" Type="http://schemas.openxmlformats.org/officeDocument/2006/relationships/image" Target="../media/image9.tiff"/><Relationship Id="rId7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4" Type="http://schemas.openxmlformats.org/officeDocument/2006/relationships/image" Target="../media/image16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7602" y="185854"/>
            <a:ext cx="1756626" cy="2022015"/>
          </a:xfrm>
          <a:prstGeom prst="rect">
            <a:avLst/>
          </a:prstGeom>
        </p:spPr>
      </p:pic>
      <p:pic>
        <p:nvPicPr>
          <p:cNvPr id="14" name="Picture 1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5763674"/>
            <a:ext cx="2491874" cy="711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00126"/>
            <a:ext cx="12191999" cy="2424568"/>
          </a:xfrm>
        </p:spPr>
        <p:txBody>
          <a:bodyPr>
            <a:noAutofit/>
          </a:bodyPr>
          <a:lstStyle/>
          <a:p>
            <a:r>
              <a:rPr lang="en-US" sz="3600" b="1" dirty="0"/>
              <a:t>SilkRoad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Making Stateful Layer-4 Load Balancing Fast and Cheap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Using </a:t>
            </a:r>
            <a:r>
              <a:rPr lang="en-US" sz="2800" dirty="0"/>
              <a:t>Switching 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7041" y="3995556"/>
            <a:ext cx="2999652" cy="42630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Rui Miao 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9384" y="4959571"/>
            <a:ext cx="9114965" cy="898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James </a:t>
            </a:r>
            <a:r>
              <a:rPr lang="en-US" sz="2000" dirty="0" err="1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Hongyi</a:t>
            </a:r>
            <a:r>
              <a:rPr lang="en-US" sz="20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Zeng, </a:t>
            </a:r>
            <a:r>
              <a:rPr lang="en-US" sz="2000" dirty="0" err="1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Jeongkeun</a:t>
            </a:r>
            <a:r>
              <a:rPr lang="en-US" sz="20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Lee, </a:t>
            </a:r>
            <a:r>
              <a:rPr lang="en-US" sz="2000" dirty="0" err="1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Changhoon</a:t>
            </a:r>
            <a:r>
              <a:rPr lang="en-US" sz="20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Kim, Minlan Yu</a:t>
            </a:r>
          </a:p>
        </p:txBody>
      </p:sp>
      <p:pic>
        <p:nvPicPr>
          <p:cNvPr id="9" name="Picture 8"/>
          <p:cNvPicPr>
            <a:picLocks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2847" y="5845336"/>
            <a:ext cx="2541140" cy="6475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76" y="5845370"/>
            <a:ext cx="2334481" cy="548572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48" y="5861188"/>
            <a:ext cx="2465186" cy="559992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3A7D-4891-5A47-9441-98D2A72CF2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0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949615"/>
          </a:xfrm>
        </p:spPr>
        <p:txBody>
          <a:bodyPr/>
          <a:lstStyle/>
          <a:p>
            <a:r>
              <a:rPr lang="en-US" dirty="0" err="1" smtClean="0"/>
              <a:t>ConnTable</a:t>
            </a:r>
            <a:r>
              <a:rPr lang="en-US" dirty="0" smtClean="0"/>
              <a:t> in ASICs</a:t>
            </a:r>
            <a:endParaRPr lang="en-US" dirty="0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135171"/>
              </p:ext>
            </p:extLst>
          </p:nvPr>
        </p:nvGraphicFramePr>
        <p:xfrm>
          <a:off x="6866797" y="3065954"/>
          <a:ext cx="2614930" cy="165640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07465"/>
                <a:gridCol w="1307465"/>
              </a:tblGrid>
              <a:tr h="3117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VIP</a:t>
                      </a:r>
                    </a:p>
                  </a:txBody>
                  <a:tcPr marL="45720" marR="45720" anchor="ctr">
                    <a:lnR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DIP pool</a:t>
                      </a:r>
                      <a:endParaRPr lang="en-US" sz="2000" dirty="0"/>
                    </a:p>
                  </a:txBody>
                  <a:tcPr marL="45720" marR="45720">
                    <a:lnL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788">
                <a:tc row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20.0.0.1:80</a:t>
                      </a:r>
                      <a:endParaRPr lang="en-US" sz="20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R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10.0.0.1:20</a:t>
                      </a:r>
                      <a:endParaRPr lang="en-US" sz="2000" dirty="0"/>
                    </a:p>
                  </a:txBody>
                  <a:tcPr marL="45720" marR="45720">
                    <a:lnL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78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700FF"/>
                          </a:solidFill>
                        </a:rPr>
                        <a:t>10.0.0.2:20</a:t>
                      </a:r>
                      <a:endParaRPr lang="en-US" sz="2000" b="0" dirty="0" smtClean="0">
                        <a:solidFill>
                          <a:srgbClr val="0700FF"/>
                        </a:solidFill>
                      </a:endParaRPr>
                    </a:p>
                  </a:txBody>
                  <a:tcPr marL="45720" marR="45720">
                    <a:lnL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68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 marL="45720" marR="45720" anchor="ctr">
                    <a:lnR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 marL="45720" marR="45720" anchor="ctr">
                    <a:lnL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871762"/>
              </p:ext>
            </p:extLst>
          </p:nvPr>
        </p:nvGraphicFramePr>
        <p:xfrm>
          <a:off x="2346196" y="3065954"/>
          <a:ext cx="3328988" cy="170607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21523"/>
                <a:gridCol w="1307465"/>
              </a:tblGrid>
              <a:tr h="32448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Connection</a:t>
                      </a:r>
                    </a:p>
                  </a:txBody>
                  <a:tcPr marL="45720" marR="45720" anchor="ctr">
                    <a:lnR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DIP</a:t>
                      </a:r>
                      <a:endParaRPr lang="en-US" sz="2000" dirty="0"/>
                    </a:p>
                  </a:txBody>
                  <a:tcPr marL="45720" marR="45720">
                    <a:lnL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1120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1.2.3.4:1234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ym typeface="Wingdings"/>
                        </a:rPr>
                        <a:t>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20.0.0.1:80</a:t>
                      </a:r>
                      <a:r>
                        <a:rPr lang="en-US" sz="2000" dirty="0" smtClean="0"/>
                        <a:t> TCP</a:t>
                      </a:r>
                    </a:p>
                  </a:txBody>
                  <a:tcPr marL="45720" marR="45720" anchor="ctr">
                    <a:lnR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700FF"/>
                          </a:solidFill>
                        </a:rPr>
                        <a:t>10.0.0.2:20</a:t>
                      </a:r>
                    </a:p>
                  </a:txBody>
                  <a:tcPr marL="45720" marR="45720">
                    <a:lnL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6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 marL="45720" marR="45720" anchor="ctr">
                    <a:lnR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 marL="45720" marR="45720">
                    <a:lnL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6510754" y="1284319"/>
            <a:ext cx="3994748" cy="89255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tx2"/>
                </a:solidFill>
              </a:rPr>
              <a:t>VIPTable</a:t>
            </a:r>
            <a:r>
              <a:rPr lang="en-US" sz="2800" b="1" dirty="0" smtClean="0">
                <a:solidFill>
                  <a:schemeClr val="tx2"/>
                </a:solidFill>
              </a:rPr>
              <a:t> 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store the DIP pool for each VIP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918001" y="1303913"/>
            <a:ext cx="4352988" cy="89255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tx2"/>
                </a:solidFill>
              </a:rPr>
              <a:t>ConnTable</a:t>
            </a:r>
            <a:endParaRPr lang="en-US" sz="2800" b="1" dirty="0" smtClean="0">
              <a:solidFill>
                <a:schemeClr val="tx2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store the </a:t>
            </a:r>
            <a:r>
              <a:rPr lang="en-US" sz="2400" dirty="0">
                <a:solidFill>
                  <a:schemeClr val="tx2"/>
                </a:solidFill>
              </a:rPr>
              <a:t>DIP </a:t>
            </a:r>
            <a:r>
              <a:rPr lang="en-US" sz="2400" dirty="0" smtClean="0">
                <a:solidFill>
                  <a:schemeClr val="tx2"/>
                </a:solidFill>
              </a:rPr>
              <a:t>for </a:t>
            </a:r>
            <a:r>
              <a:rPr lang="en-US" sz="2400" dirty="0">
                <a:solidFill>
                  <a:schemeClr val="tx2"/>
                </a:solidFill>
              </a:rPr>
              <a:t>each connection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21392" y="2196718"/>
            <a:ext cx="907584" cy="461647"/>
          </a:xfrm>
          <a:prstGeom prst="rect">
            <a:avLst/>
          </a:prstGeom>
          <a:noFill/>
          <a:ln w="38100" cmpd="sng">
            <a:noFill/>
          </a:ln>
          <a:effectLst/>
        </p:spPr>
        <p:txBody>
          <a:bodyPr wrap="none" lIns="91422" tIns="45711" rIns="91422" bIns="45711" rtlCol="0">
            <a:spAutoFit/>
          </a:bodyPr>
          <a:lstStyle/>
          <a:p>
            <a:r>
              <a:rPr lang="en-US" sz="2400" dirty="0" smtClean="0"/>
              <a:t>Insert</a:t>
            </a:r>
            <a:endParaRPr lang="en-US" sz="2400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8535888" y="2670114"/>
            <a:ext cx="0" cy="461434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7" idx="0"/>
          </p:cNvCxnSpPr>
          <p:nvPr/>
        </p:nvCxnSpPr>
        <p:spPr>
          <a:xfrm>
            <a:off x="4010690" y="2635266"/>
            <a:ext cx="0" cy="430688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7" idx="3"/>
            <a:endCxn id="46" idx="1"/>
          </p:cNvCxnSpPr>
          <p:nvPr/>
        </p:nvCxnSpPr>
        <p:spPr>
          <a:xfrm flipV="1">
            <a:off x="5675184" y="3894155"/>
            <a:ext cx="1191613" cy="2483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7355" y="3470970"/>
            <a:ext cx="767269" cy="461647"/>
          </a:xfrm>
          <a:prstGeom prst="rect">
            <a:avLst/>
          </a:prstGeom>
          <a:noFill/>
          <a:ln w="38100" cmpd="sng">
            <a:noFill/>
          </a:ln>
          <a:effectLst/>
        </p:spPr>
        <p:txBody>
          <a:bodyPr wrap="square" lIns="91422" tIns="45711" rIns="91422" bIns="45711" rtlCol="0">
            <a:spAutoFit/>
          </a:bodyPr>
          <a:lstStyle/>
          <a:p>
            <a:r>
              <a:rPr lang="en-US" sz="2400" dirty="0"/>
              <a:t>miss</a:t>
            </a:r>
          </a:p>
        </p:txBody>
      </p:sp>
      <p:cxnSp>
        <p:nvCxnSpPr>
          <p:cNvPr id="45" name="Straight Arrow Connector 44"/>
          <p:cNvCxnSpPr>
            <a:endCxn id="47" idx="1"/>
          </p:cNvCxnSpPr>
          <p:nvPr/>
        </p:nvCxnSpPr>
        <p:spPr>
          <a:xfrm>
            <a:off x="1594623" y="3909128"/>
            <a:ext cx="751573" cy="986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9"/>
          <p:cNvCxnSpPr>
            <a:stCxn id="46" idx="3"/>
          </p:cNvCxnSpPr>
          <p:nvPr/>
        </p:nvCxnSpPr>
        <p:spPr>
          <a:xfrm>
            <a:off x="9481727" y="3894155"/>
            <a:ext cx="1023775" cy="406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5680312" y="2867525"/>
            <a:ext cx="4281676" cy="1039825"/>
            <a:chOff x="5680026" y="3404280"/>
            <a:chExt cx="3477699" cy="1039825"/>
          </a:xfrm>
        </p:grpSpPr>
        <p:cxnSp>
          <p:nvCxnSpPr>
            <p:cNvPr id="56" name="Straight Arrow Connector 55"/>
            <p:cNvCxnSpPr/>
            <p:nvPr/>
          </p:nvCxnSpPr>
          <p:spPr>
            <a:xfrm flipV="1">
              <a:off x="6378960" y="3404280"/>
              <a:ext cx="9193" cy="62589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5680026" y="4000808"/>
              <a:ext cx="717825" cy="1078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865643" y="3549942"/>
              <a:ext cx="519658" cy="461647"/>
            </a:xfrm>
            <a:prstGeom prst="rect">
              <a:avLst/>
            </a:prstGeom>
            <a:noFill/>
            <a:ln w="38100" cmpd="sng">
              <a:noFill/>
            </a:ln>
            <a:effectLst/>
          </p:spPr>
          <p:txBody>
            <a:bodyPr wrap="none" lIns="91422" tIns="45711" rIns="91422" bIns="45711" rtlCol="0">
              <a:spAutoFit/>
            </a:bodyPr>
            <a:lstStyle/>
            <a:p>
              <a:r>
                <a:rPr lang="en-US" sz="2400" dirty="0"/>
                <a:t>hit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6397851" y="3418066"/>
              <a:ext cx="2759874" cy="388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 flipV="1">
              <a:off x="9133032" y="3412422"/>
              <a:ext cx="1" cy="103168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 flipH="1" flipV="1">
            <a:off x="4010690" y="2634848"/>
            <a:ext cx="4525199" cy="12024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058400" y="6492875"/>
            <a:ext cx="2133600" cy="365125"/>
          </a:xfrm>
        </p:spPr>
        <p:txBody>
          <a:bodyPr/>
          <a:lstStyle/>
          <a:p>
            <a:fld id="{A5A23A7D-4891-5A47-9441-98D2A72CF2F6}" type="slidenum">
              <a:rPr lang="en-US" smtClean="0"/>
              <a:t>10</a:t>
            </a:fld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889856" y="3466251"/>
            <a:ext cx="2568812" cy="735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370181" y="3479952"/>
            <a:ext cx="3281944" cy="7796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4"/>
          <p:cNvSpPr/>
          <p:nvPr/>
        </p:nvSpPr>
        <p:spPr>
          <a:xfrm>
            <a:off x="454786" y="4059878"/>
            <a:ext cx="1651698" cy="1015663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smtClean="0"/>
              <a:t>1.2.3.4:1234</a:t>
            </a:r>
          </a:p>
          <a:p>
            <a:pPr algn="ctr"/>
            <a:r>
              <a:rPr lang="en-US" sz="20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pt-BR" sz="2000" dirty="0">
                <a:solidFill>
                  <a:srgbClr val="FF0000"/>
                </a:solidFill>
              </a:rPr>
              <a:t>20.0.0.1:80</a:t>
            </a:r>
            <a:r>
              <a:rPr lang="pt-BR" sz="2000" dirty="0"/>
              <a:t> TCP</a:t>
            </a:r>
          </a:p>
        </p:txBody>
      </p:sp>
      <p:sp>
        <p:nvSpPr>
          <p:cNvPr id="61" name="Rectangle 4"/>
          <p:cNvSpPr/>
          <p:nvPr/>
        </p:nvSpPr>
        <p:spPr>
          <a:xfrm>
            <a:off x="9961988" y="3989991"/>
            <a:ext cx="1639535" cy="1015663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1.2.3.4:1234</a:t>
            </a:r>
            <a:r>
              <a:rPr lang="pt-BR" sz="2000" dirty="0">
                <a:sym typeface="Wingdings"/>
              </a:rPr>
              <a:t> </a:t>
            </a:r>
            <a:r>
              <a:rPr lang="en-US" sz="20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000" dirty="0">
                <a:solidFill>
                  <a:srgbClr val="0700FF"/>
                </a:solidFill>
              </a:rPr>
              <a:t>10.0.0.2:20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84169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22222E-6 L 0.78177 0.0016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8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22222E-6 C 0.0944 0.02153 0.1888 0.04375 0.23359 0.00625 C 0.27799 -0.03055 0.18724 -0.1787 0.26719 -0.22546 C 0.347 -0.27129 0.62643 -0.30787 0.71224 -0.27129 C 0.79791 -0.23495 0.75495 -0.05069 0.78177 -0.00671 " pathEditMode="relative" rAng="0" ptsTypes="AAAAA">
                                      <p:cBhvr>
                                        <p:cTn id="9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89" y="-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xit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xit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  <p:bldP spid="44" grpId="0"/>
      <p:bldP spid="44" grpId="1"/>
      <p:bldP spid="34" grpId="0" animBg="1"/>
      <p:bldP spid="36" grpId="0" animBg="1"/>
      <p:bldP spid="60" grpId="0" animBg="1"/>
      <p:bldP spid="60" grpId="1" animBg="1"/>
      <p:bldP spid="60" grpId="2" animBg="1"/>
      <p:bldP spid="60" grpId="3" animBg="1"/>
      <p:bldP spid="60" grpId="4" animBg="1"/>
      <p:bldP spid="60" grpId="5" animBg="1"/>
      <p:bldP spid="61" grpId="0" animBg="1"/>
      <p:bldP spid="61" grpId="3" animBg="1"/>
      <p:bldP spid="61" grpId="4" animBg="1"/>
      <p:bldP spid="61" grpId="5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949615"/>
          </a:xfrm>
        </p:spPr>
        <p:txBody>
          <a:bodyPr/>
          <a:lstStyle/>
          <a:p>
            <a:r>
              <a:rPr lang="en-US" dirty="0" smtClean="0"/>
              <a:t>Design challenges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058400" y="6492875"/>
            <a:ext cx="2133600" cy="365125"/>
          </a:xfrm>
        </p:spPr>
        <p:txBody>
          <a:bodyPr/>
          <a:lstStyle/>
          <a:p>
            <a:fld id="{A5A23A7D-4891-5A47-9441-98D2A72CF2F6}" type="slidenum">
              <a:rPr lang="en-US" smtClean="0"/>
              <a:t>11</a:t>
            </a:fld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572613" y="3566694"/>
            <a:ext cx="10972083" cy="1569660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33CC"/>
                </a:solidFill>
                <a:latin typeface="Verdana" charset="0"/>
                <a:ea typeface="Verdana" charset="0"/>
                <a:cs typeface="Verdana" charset="0"/>
              </a:rPr>
              <a:t>Challenge 2</a:t>
            </a:r>
            <a:r>
              <a:rPr lang="en-US" sz="2400" dirty="0">
                <a:solidFill>
                  <a:srgbClr val="0033CC"/>
                </a:solidFill>
                <a:latin typeface="Verdana" charset="0"/>
                <a:ea typeface="Verdana" charset="0"/>
                <a:cs typeface="Verdana" charset="0"/>
              </a:rPr>
              <a:t>: </a:t>
            </a:r>
            <a:r>
              <a:rPr lang="en-US" sz="2400" dirty="0" smtClean="0">
                <a:solidFill>
                  <a:srgbClr val="0033CC"/>
                </a:solidFill>
                <a:latin typeface="Verdana" charset="0"/>
                <a:ea typeface="Verdana" charset="0"/>
                <a:cs typeface="Verdana" charset="0"/>
              </a:rPr>
              <a:t>do all the operations (e.g., PCC) in a few nanoseconds</a:t>
            </a:r>
          </a:p>
          <a:p>
            <a:endParaRPr lang="en-US" sz="2400" dirty="0" smtClean="0">
              <a:solidFill>
                <a:srgbClr val="0033CC"/>
              </a:solidFill>
              <a:latin typeface="Verdana" charset="0"/>
              <a:ea typeface="Verdana" charset="0"/>
              <a:cs typeface="Verdana" charset="0"/>
            </a:endParaRPr>
          </a:p>
          <a:p>
            <a:r>
              <a:rPr lang="en-US" sz="2400" dirty="0" smtClean="0">
                <a:solidFill>
                  <a:srgbClr val="0033CC"/>
                </a:solidFill>
                <a:latin typeface="Verdana" charset="0"/>
                <a:ea typeface="Verdana" charset="0"/>
                <a:cs typeface="Verdana" charset="0"/>
              </a:rPr>
              <a:t>Approach: use hardware primitives to handle connection state and its dynamics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2613" y="1401902"/>
            <a:ext cx="10972083" cy="1200329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33CC"/>
                </a:solidFill>
                <a:latin typeface="Verdana" charset="0"/>
                <a:ea typeface="Verdana" charset="0"/>
                <a:cs typeface="Verdana" charset="0"/>
              </a:rPr>
              <a:t>Challenge 1: store millions of connections in </a:t>
            </a:r>
            <a:r>
              <a:rPr lang="en-US" sz="2400" dirty="0" err="1" smtClean="0">
                <a:solidFill>
                  <a:srgbClr val="0033CC"/>
                </a:solidFill>
                <a:latin typeface="Verdana" charset="0"/>
                <a:ea typeface="Verdana" charset="0"/>
                <a:cs typeface="Verdana" charset="0"/>
              </a:rPr>
              <a:t>ConnTable</a:t>
            </a:r>
            <a:endParaRPr lang="en-US" sz="2400" dirty="0" smtClean="0">
              <a:solidFill>
                <a:srgbClr val="0033CC"/>
              </a:solidFill>
              <a:latin typeface="Verdana" charset="0"/>
              <a:ea typeface="Verdana" charset="0"/>
              <a:cs typeface="Verdana" charset="0"/>
            </a:endParaRPr>
          </a:p>
          <a:p>
            <a:endParaRPr lang="en-US" sz="2400" dirty="0" smtClean="0">
              <a:solidFill>
                <a:srgbClr val="0033CC"/>
              </a:solidFill>
              <a:latin typeface="Verdana" charset="0"/>
              <a:ea typeface="Verdana" charset="0"/>
              <a:cs typeface="Verdana" charset="0"/>
            </a:endParaRPr>
          </a:p>
          <a:p>
            <a:r>
              <a:rPr lang="en-US" sz="2400" dirty="0" smtClean="0">
                <a:solidFill>
                  <a:srgbClr val="0033CC"/>
                </a:solidFill>
                <a:latin typeface="Verdana" charset="0"/>
                <a:ea typeface="Verdana" charset="0"/>
                <a:cs typeface="Verdana" charset="0"/>
              </a:rPr>
              <a:t>Approach: </a:t>
            </a:r>
            <a:r>
              <a:rPr lang="en-US" sz="2400" dirty="0">
                <a:solidFill>
                  <a:srgbClr val="0033CC"/>
                </a:solidFill>
                <a:latin typeface="Verdana" charset="0"/>
                <a:ea typeface="Verdana" charset="0"/>
                <a:cs typeface="Verdana" charset="0"/>
              </a:rPr>
              <a:t>novel hashing design to compress </a:t>
            </a:r>
            <a:r>
              <a:rPr lang="en-US" sz="2400" dirty="0" err="1" smtClean="0">
                <a:solidFill>
                  <a:srgbClr val="0033CC"/>
                </a:solidFill>
                <a:latin typeface="Verdana" charset="0"/>
                <a:ea typeface="Verdana" charset="0"/>
                <a:cs typeface="Verdana" charset="0"/>
              </a:rPr>
              <a:t>ConnTable</a:t>
            </a:r>
            <a:endParaRPr lang="en-US" sz="2400" dirty="0">
              <a:solidFill>
                <a:srgbClr val="0033CC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6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 to </a:t>
            </a:r>
            <a:r>
              <a:rPr lang="en-US" dirty="0" smtClean="0"/>
              <a:t>10 million </a:t>
            </a:r>
            <a:r>
              <a:rPr lang="en-US" dirty="0"/>
              <a:t>active connections per rack in Facebook traffic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naïve approach: 10M * (37-byte 5-tuple + 18-byte DIP) = 550 MB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ASIC </a:t>
            </a:r>
            <a:r>
              <a:rPr lang="en-US" dirty="0"/>
              <a:t>features: storing all connection states just become possible </a:t>
            </a:r>
            <a:endParaRPr lang="en-US" dirty="0" smtClean="0"/>
          </a:p>
          <a:p>
            <a:pPr lvl="1"/>
            <a:r>
              <a:rPr lang="en-US" dirty="0" smtClean="0"/>
              <a:t>increasing </a:t>
            </a:r>
            <a:r>
              <a:rPr lang="en-US" dirty="0"/>
              <a:t>SRAM size </a:t>
            </a:r>
            <a:endParaRPr lang="en-US" dirty="0" smtClean="0"/>
          </a:p>
          <a:p>
            <a:pPr lvl="1"/>
            <a:r>
              <a:rPr lang="en-US" dirty="0" smtClean="0"/>
              <a:t>emerging </a:t>
            </a:r>
            <a:r>
              <a:rPr lang="en-US" dirty="0"/>
              <a:t>programmability allows to use SRAM flexibly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active </a:t>
            </a:r>
            <a:r>
              <a:rPr lang="en-US" dirty="0" smtClean="0"/>
              <a:t>connections in </a:t>
            </a:r>
            <a:r>
              <a:rPr lang="en-US" dirty="0" err="1" smtClean="0"/>
              <a:t>ConnTable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23A7D-4891-5A47-9441-98D2A72CF2F6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003829"/>
              </p:ext>
            </p:extLst>
          </p:nvPr>
        </p:nvGraphicFramePr>
        <p:xfrm>
          <a:off x="3283008" y="4416879"/>
          <a:ext cx="4638358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2105"/>
                <a:gridCol w="960755"/>
                <a:gridCol w="960755"/>
                <a:gridCol w="111474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2012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2014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2016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SRAM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(MB)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10-20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30-60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50-100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810691" y="4850804"/>
            <a:ext cx="1210689" cy="522801"/>
          </a:xfrm>
          <a:prstGeom prst="ellipse">
            <a:avLst/>
          </a:prstGeom>
          <a:noFill/>
          <a:ln w="38100">
            <a:solidFill>
              <a:srgbClr val="941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4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49616"/>
            <a:ext cx="12192000" cy="18854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Compact connection match key by hash digests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alse positives caused by hash digests</a:t>
            </a:r>
          </a:p>
          <a:p>
            <a:pPr lvl="1"/>
            <a:r>
              <a:rPr lang="en-US" dirty="0" smtClean="0"/>
              <a:t>the chance is </a:t>
            </a:r>
            <a:r>
              <a:rPr lang="en-US" dirty="0"/>
              <a:t>small (&lt;0.01%) </a:t>
            </a:r>
          </a:p>
          <a:p>
            <a:pPr lvl="1"/>
            <a:r>
              <a:rPr lang="en-US" dirty="0" smtClean="0"/>
              <a:t>resolved via switch CPU (details in the paper)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novel hashing design to compress </a:t>
            </a:r>
            <a:r>
              <a:rPr lang="en-US" dirty="0" err="1" smtClean="0"/>
              <a:t>ConnTable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23A7D-4891-5A47-9441-98D2A72CF2F6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328911"/>
              </p:ext>
            </p:extLst>
          </p:nvPr>
        </p:nvGraphicFramePr>
        <p:xfrm>
          <a:off x="4765696" y="5243196"/>
          <a:ext cx="3599181" cy="1249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1153"/>
                <a:gridCol w="1998028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Connection</a:t>
                      </a:r>
                    </a:p>
                  </a:txBody>
                  <a:tcPr marL="45720" marR="4572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DIP</a:t>
                      </a:r>
                      <a:endParaRPr lang="en-US" sz="2400" b="1" dirty="0">
                        <a:solidFill>
                          <a:srgbClr val="0432FF"/>
                        </a:solidFill>
                      </a:endParaRP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0xEF1</a:t>
                      </a:r>
                      <a:r>
                        <a:rPr lang="is-IS" sz="2000" dirty="0" smtClean="0"/>
                        <a:t>C</a:t>
                      </a:r>
                      <a:endParaRPr lang="is-I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[1002:</a:t>
                      </a:r>
                      <a:r>
                        <a:rPr lang="is-IS" sz="2000" dirty="0" smtClean="0"/>
                        <a:t>200C</a:t>
                      </a:r>
                      <a:r>
                        <a:rPr lang="en-US" sz="2000" dirty="0" smtClean="0"/>
                        <a:t>::1]:80</a:t>
                      </a:r>
                      <a:endParaRPr lang="en-US" sz="2000" dirty="0">
                        <a:solidFill>
                          <a:srgbClr val="0432FF"/>
                        </a:solidFill>
                      </a:endParaRP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ym typeface="Wingdings"/>
                        </a:rPr>
                        <a:t></a:t>
                      </a:r>
                      <a:endParaRPr lang="en-US" sz="2000" dirty="0" smtClean="0"/>
                    </a:p>
                  </a:txBody>
                  <a:tcPr marL="45720" marR="4572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ym typeface="Wingdings"/>
                        </a:rPr>
                        <a:t></a:t>
                      </a:r>
                      <a:endParaRPr lang="en-US" sz="2000" dirty="0" smtClean="0">
                        <a:solidFill>
                          <a:srgbClr val="0432FF"/>
                        </a:solidFill>
                      </a:endParaRP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956280"/>
              </p:ext>
            </p:extLst>
          </p:nvPr>
        </p:nvGraphicFramePr>
        <p:xfrm>
          <a:off x="2172888" y="3383986"/>
          <a:ext cx="6800851" cy="1249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802823"/>
                <a:gridCol w="1998028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Connection</a:t>
                      </a:r>
                      <a:endParaRPr lang="en-US" sz="2400" b="1" dirty="0" smtClean="0">
                        <a:solidFill>
                          <a:srgbClr val="1E497D"/>
                        </a:solidFill>
                      </a:endParaRPr>
                    </a:p>
                  </a:txBody>
                  <a:tcPr marL="45720" marR="4572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DIP</a:t>
                      </a:r>
                      <a:endParaRPr lang="en-US" sz="2400" b="1" dirty="0">
                        <a:solidFill>
                          <a:srgbClr val="1E497D"/>
                        </a:solidFill>
                      </a:endParaRP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[2001:0db8::2]:1234</a:t>
                      </a:r>
                      <a:r>
                        <a:rPr lang="en-US" sz="2000" dirty="0" smtClean="0">
                          <a:sym typeface="Wingdings"/>
                        </a:rPr>
                        <a:t>[</a:t>
                      </a:r>
                      <a:r>
                        <a:rPr lang="en-US" sz="2000" dirty="0" smtClean="0"/>
                        <a:t>2001:0db8::1]:80 TCP</a:t>
                      </a: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[1002:</a:t>
                      </a:r>
                      <a:r>
                        <a:rPr lang="is-IS" sz="2000" dirty="0" smtClean="0"/>
                        <a:t>200C</a:t>
                      </a:r>
                      <a:r>
                        <a:rPr lang="en-US" sz="2000" dirty="0" smtClean="0"/>
                        <a:t>::1]:80</a:t>
                      </a:r>
                      <a:endParaRPr lang="en-US" sz="2000" dirty="0">
                        <a:solidFill>
                          <a:srgbClr val="0432FF"/>
                        </a:solidFill>
                      </a:endParaRP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ym typeface="Wingdings"/>
                        </a:rPr>
                        <a:t></a:t>
                      </a:r>
                      <a:endParaRPr lang="en-US" sz="2000" dirty="0" smtClean="0"/>
                    </a:p>
                  </a:txBody>
                  <a:tcPr marL="45720" marR="4572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ym typeface="Wingdings"/>
                        </a:rPr>
                        <a:t></a:t>
                      </a:r>
                      <a:endParaRPr lang="en-US" sz="2000" dirty="0" smtClean="0">
                        <a:solidFill>
                          <a:srgbClr val="0432FF"/>
                        </a:solidFill>
                      </a:endParaRP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>
            <a:off x="2172888" y="4659446"/>
            <a:ext cx="2592808" cy="59063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353458" y="4633666"/>
            <a:ext cx="615379" cy="61641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Bent Arrow 72"/>
          <p:cNvSpPr/>
          <p:nvPr/>
        </p:nvSpPr>
        <p:spPr>
          <a:xfrm rot="10800000" flipH="1">
            <a:off x="617533" y="4527281"/>
            <a:ext cx="1077355" cy="1304228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228090" y="2908088"/>
            <a:ext cx="1520929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</a:rPr>
              <a:t>ConnTable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0" y="3337421"/>
            <a:ext cx="6968837" cy="969390"/>
            <a:chOff x="0" y="3337421"/>
            <a:chExt cx="6968837" cy="969390"/>
          </a:xfrm>
        </p:grpSpPr>
        <p:grpSp>
          <p:nvGrpSpPr>
            <p:cNvPr id="64" name="Group 63"/>
            <p:cNvGrpSpPr/>
            <p:nvPr/>
          </p:nvGrpSpPr>
          <p:grpSpPr>
            <a:xfrm>
              <a:off x="0" y="3337421"/>
              <a:ext cx="2069433" cy="830997"/>
              <a:chOff x="0" y="3337421"/>
              <a:chExt cx="2069433" cy="830997"/>
            </a:xfrm>
          </p:grpSpPr>
          <p:cxnSp>
            <p:nvCxnSpPr>
              <p:cNvPr id="50" name="Straight Arrow Connector 49"/>
              <p:cNvCxnSpPr>
                <a:stCxn id="51" idx="3"/>
              </p:cNvCxnSpPr>
              <p:nvPr/>
            </p:nvCxnSpPr>
            <p:spPr>
              <a:xfrm>
                <a:off x="1433535" y="3752920"/>
                <a:ext cx="635898" cy="245643"/>
              </a:xfrm>
              <a:prstGeom prst="straightConnector1">
                <a:avLst/>
              </a:prstGeom>
              <a:ln w="38100">
                <a:solidFill>
                  <a:srgbClr val="BD0A1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0" y="3337421"/>
                <a:ext cx="14335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BD0A12"/>
                    </a:solidFill>
                  </a:rPr>
                  <a:t>5-tuple</a:t>
                </a:r>
              </a:p>
              <a:p>
                <a:pPr algn="ctr"/>
                <a:r>
                  <a:rPr lang="en-US" sz="2400" b="1" dirty="0" smtClean="0">
                    <a:solidFill>
                      <a:srgbClr val="BD0A12"/>
                    </a:solidFill>
                  </a:rPr>
                  <a:t>(37-byte)</a:t>
                </a:r>
              </a:p>
            </p:txBody>
          </p:sp>
        </p:grpSp>
        <p:sp>
          <p:nvSpPr>
            <p:cNvPr id="77" name="Rounded Rectangle 76"/>
            <p:cNvSpPr/>
            <p:nvPr/>
          </p:nvSpPr>
          <p:spPr>
            <a:xfrm>
              <a:off x="2069433" y="3874118"/>
              <a:ext cx="4899404" cy="432693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021305" y="5288256"/>
            <a:ext cx="4203963" cy="830997"/>
            <a:chOff x="2021305" y="5288256"/>
            <a:chExt cx="4203963" cy="830997"/>
          </a:xfrm>
        </p:grpSpPr>
        <p:grpSp>
          <p:nvGrpSpPr>
            <p:cNvPr id="65" name="Group 64"/>
            <p:cNvGrpSpPr/>
            <p:nvPr/>
          </p:nvGrpSpPr>
          <p:grpSpPr>
            <a:xfrm>
              <a:off x="2021305" y="5288256"/>
              <a:ext cx="2653903" cy="830997"/>
              <a:chOff x="2021305" y="5288256"/>
              <a:chExt cx="2653903" cy="830997"/>
            </a:xfrm>
          </p:grpSpPr>
          <p:cxnSp>
            <p:nvCxnSpPr>
              <p:cNvPr id="57" name="Straight Arrow Connector 56"/>
              <p:cNvCxnSpPr>
                <a:endCxn id="80" idx="1"/>
              </p:cNvCxnSpPr>
              <p:nvPr/>
            </p:nvCxnSpPr>
            <p:spPr>
              <a:xfrm>
                <a:off x="3749019" y="5724016"/>
                <a:ext cx="926189" cy="173977"/>
              </a:xfrm>
              <a:prstGeom prst="straightConnector1">
                <a:avLst/>
              </a:prstGeom>
              <a:ln w="38100">
                <a:solidFill>
                  <a:srgbClr val="0033C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2021305" y="5288256"/>
                <a:ext cx="194080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0033CC"/>
                    </a:solidFill>
                  </a:rPr>
                  <a:t>hash digest </a:t>
                </a:r>
                <a:endParaRPr lang="en-US" sz="2400" b="1" dirty="0" smtClean="0">
                  <a:solidFill>
                    <a:srgbClr val="0033CC"/>
                  </a:solidFill>
                </a:endParaRPr>
              </a:p>
              <a:p>
                <a:pPr algn="ctr"/>
                <a:r>
                  <a:rPr lang="en-US" sz="2400" b="1" dirty="0" smtClean="0">
                    <a:solidFill>
                      <a:srgbClr val="0033CC"/>
                    </a:solidFill>
                  </a:rPr>
                  <a:t>(16-bit)</a:t>
                </a:r>
                <a:endParaRPr lang="en-US" sz="2400" b="1" dirty="0">
                  <a:solidFill>
                    <a:srgbClr val="0033CC"/>
                  </a:solidFill>
                </a:endParaRPr>
              </a:p>
            </p:txBody>
          </p:sp>
        </p:grpSp>
        <p:sp>
          <p:nvSpPr>
            <p:cNvPr id="80" name="Rounded Rectangle 79"/>
            <p:cNvSpPr/>
            <p:nvPr/>
          </p:nvSpPr>
          <p:spPr>
            <a:xfrm>
              <a:off x="4675208" y="5676732"/>
              <a:ext cx="1550060" cy="442521"/>
            </a:xfrm>
            <a:prstGeom prst="roundRect">
              <a:avLst/>
            </a:prstGeom>
            <a:noFill/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637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49616"/>
            <a:ext cx="12192000" cy="14348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Compact action data with DIP pool </a:t>
            </a:r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compress </a:t>
            </a:r>
            <a:r>
              <a:rPr lang="en-US" dirty="0" err="1" smtClean="0"/>
              <a:t>ConnTable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23A7D-4891-5A47-9441-98D2A72CF2F6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91403"/>
              </p:ext>
            </p:extLst>
          </p:nvPr>
        </p:nvGraphicFramePr>
        <p:xfrm>
          <a:off x="5951071" y="3983976"/>
          <a:ext cx="5158505" cy="20421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1203"/>
                <a:gridCol w="1159274"/>
                <a:gridCol w="1998028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VIP</a:t>
                      </a:r>
                      <a:endParaRPr lang="en-US" sz="2400" b="0" dirty="0" smtClean="0"/>
                    </a:p>
                  </a:txBody>
                  <a:tcPr marL="45720" marR="4572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DIP pool</a:t>
                      </a:r>
                      <a:endParaRPr lang="en-US" sz="2400" b="0" dirty="0">
                        <a:solidFill>
                          <a:srgbClr val="0432FF"/>
                        </a:solidFill>
                      </a:endParaRP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[2001:0db8::1]:80</a:t>
                      </a: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49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100000</a:t>
                      </a: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49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[1002:</a:t>
                      </a:r>
                      <a:r>
                        <a:rPr lang="is-IS" sz="2000" dirty="0" smtClean="0"/>
                        <a:t>200C</a:t>
                      </a:r>
                      <a:r>
                        <a:rPr lang="en-US" sz="2000" dirty="0" smtClean="0"/>
                        <a:t>::1]:80</a:t>
                      </a:r>
                      <a:endParaRPr lang="en-US" sz="2000" dirty="0">
                        <a:solidFill>
                          <a:srgbClr val="0432FF"/>
                        </a:solidFill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[1002:</a:t>
                      </a:r>
                      <a:r>
                        <a:rPr lang="is-IS" sz="2000" dirty="0" smtClean="0"/>
                        <a:t>200C</a:t>
                      </a:r>
                      <a:r>
                        <a:rPr lang="en-US" sz="2000" dirty="0" smtClean="0"/>
                        <a:t>::2]:80</a:t>
                      </a:r>
                      <a:endParaRPr lang="en-US" sz="2000" dirty="0" smtClean="0">
                        <a:solidFill>
                          <a:srgbClr val="0432FF"/>
                        </a:solidFill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49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[2001:0db8::1]:80</a:t>
                      </a: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9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100001</a:t>
                      </a: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9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[1002:</a:t>
                      </a:r>
                      <a:r>
                        <a:rPr lang="is-IS" sz="2000" dirty="0" smtClean="0"/>
                        <a:t>200C</a:t>
                      </a:r>
                      <a:r>
                        <a:rPr lang="en-US" sz="2000" dirty="0" smtClean="0"/>
                        <a:t>::1]:80</a:t>
                      </a:r>
                      <a:endParaRPr lang="en-US" sz="2000" dirty="0" smtClean="0">
                        <a:solidFill>
                          <a:srgbClr val="0432FF"/>
                        </a:solidFill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49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ym typeface="Wingdings"/>
                        </a:rPr>
                        <a:t></a:t>
                      </a:r>
                      <a:endParaRPr lang="en-US" sz="2000" b="0" dirty="0" smtClean="0"/>
                    </a:p>
                  </a:txBody>
                  <a:tcPr marL="45720" marR="4572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ym typeface="Wingdings"/>
                        </a:rPr>
                        <a:t></a:t>
                      </a: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ym typeface="Wingdings"/>
                        </a:rPr>
                        <a:t></a:t>
                      </a:r>
                      <a:endParaRPr lang="en-US" sz="2000" b="0" dirty="0" smtClean="0">
                        <a:solidFill>
                          <a:srgbClr val="0432FF"/>
                        </a:solidFill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5951071" y="3028658"/>
            <a:ext cx="1865446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</a:rPr>
              <a:t>DIPPoolTable</a:t>
            </a:r>
            <a:endParaRPr lang="en-US" sz="2400" b="1" dirty="0">
              <a:solidFill>
                <a:schemeClr val="tx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027928" y="4842933"/>
            <a:ext cx="923143" cy="18718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90495"/>
              </p:ext>
            </p:extLst>
          </p:nvPr>
        </p:nvGraphicFramePr>
        <p:xfrm>
          <a:off x="2117597" y="1882564"/>
          <a:ext cx="3599181" cy="1249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1153"/>
                <a:gridCol w="1998028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Connection</a:t>
                      </a:r>
                    </a:p>
                  </a:txBody>
                  <a:tcPr marL="45720" marR="4572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DIP</a:t>
                      </a:r>
                      <a:endParaRPr lang="en-US" sz="2400" b="1" dirty="0">
                        <a:solidFill>
                          <a:srgbClr val="0432FF"/>
                        </a:solidFill>
                      </a:endParaRP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0xEF1</a:t>
                      </a:r>
                      <a:r>
                        <a:rPr lang="is-IS" sz="2000" dirty="0" smtClean="0"/>
                        <a:t>C</a:t>
                      </a:r>
                      <a:endParaRPr lang="is-I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[1002:</a:t>
                      </a:r>
                      <a:r>
                        <a:rPr lang="is-IS" sz="2000" dirty="0" smtClean="0"/>
                        <a:t>200C</a:t>
                      </a:r>
                      <a:r>
                        <a:rPr lang="en-US" sz="2000" dirty="0" smtClean="0"/>
                        <a:t>::1]:80</a:t>
                      </a:r>
                      <a:endParaRPr lang="en-US" sz="2000" dirty="0">
                        <a:solidFill>
                          <a:srgbClr val="0432FF"/>
                        </a:solidFill>
                      </a:endParaRP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ym typeface="Wingdings"/>
                        </a:rPr>
                        <a:t></a:t>
                      </a:r>
                      <a:endParaRPr lang="en-US" sz="2000" dirty="0" smtClean="0"/>
                    </a:p>
                  </a:txBody>
                  <a:tcPr marL="45720" marR="4572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ym typeface="Wingdings"/>
                        </a:rPr>
                        <a:t></a:t>
                      </a:r>
                      <a:endParaRPr lang="en-US" sz="2000" dirty="0" smtClean="0">
                        <a:solidFill>
                          <a:srgbClr val="0432FF"/>
                        </a:solidFill>
                      </a:endParaRP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845929"/>
              </p:ext>
            </p:extLst>
          </p:nvPr>
        </p:nvGraphicFramePr>
        <p:xfrm>
          <a:off x="2152266" y="4397025"/>
          <a:ext cx="2875662" cy="1645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68412"/>
                <a:gridCol w="1107250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Connection</a:t>
                      </a:r>
                    </a:p>
                  </a:txBody>
                  <a:tcPr marL="45720" marR="4572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0xEF1</a:t>
                      </a:r>
                      <a:r>
                        <a:rPr lang="is-IS" sz="2000" dirty="0" smtClean="0"/>
                        <a:t>C</a:t>
                      </a:r>
                      <a:endParaRPr lang="is-I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100000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0x100</a:t>
                      </a:r>
                      <a:r>
                        <a:rPr lang="is-IS" sz="2000" dirty="0" smtClean="0"/>
                        <a:t>2</a:t>
                      </a:r>
                      <a:endParaRPr lang="is-I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100001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ym typeface="Wingdings"/>
                        </a:rPr>
                        <a:t></a:t>
                      </a:r>
                      <a:endParaRPr lang="en-US" sz="2000" dirty="0" smtClean="0"/>
                    </a:p>
                  </a:txBody>
                  <a:tcPr marL="45720" marR="4572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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>
            <a:off x="3712843" y="3132244"/>
            <a:ext cx="167684" cy="125676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977947" y="3140262"/>
            <a:ext cx="733601" cy="126920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952344" y="5250027"/>
            <a:ext cx="5157232" cy="3664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Down Arrow 74"/>
          <p:cNvSpPr/>
          <p:nvPr/>
        </p:nvSpPr>
        <p:spPr>
          <a:xfrm>
            <a:off x="797364" y="2788975"/>
            <a:ext cx="445626" cy="124967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117597" y="3946532"/>
            <a:ext cx="1520929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</a:rPr>
              <a:t>ConnTable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83621" y="1734824"/>
            <a:ext cx="5633157" cy="1000267"/>
            <a:chOff x="-624302" y="1865232"/>
            <a:chExt cx="5633157" cy="1000267"/>
          </a:xfrm>
        </p:grpSpPr>
        <p:grpSp>
          <p:nvGrpSpPr>
            <p:cNvPr id="37" name="Group 36"/>
            <p:cNvGrpSpPr/>
            <p:nvPr/>
          </p:nvGrpSpPr>
          <p:grpSpPr>
            <a:xfrm>
              <a:off x="-624302" y="1865232"/>
              <a:ext cx="3599181" cy="697859"/>
              <a:chOff x="-523898" y="2100301"/>
              <a:chExt cx="3599181" cy="697859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>
                <a:off x="1257940" y="2579873"/>
                <a:ext cx="1817343" cy="218287"/>
              </a:xfrm>
              <a:prstGeom prst="straightConnector1">
                <a:avLst/>
              </a:prstGeom>
              <a:ln w="38100">
                <a:solidFill>
                  <a:srgbClr val="BD0A1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-523898" y="2100301"/>
                <a:ext cx="19778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BD0A12"/>
                    </a:solidFill>
                  </a:rPr>
                  <a:t>18 bytes</a:t>
                </a:r>
              </a:p>
            </p:txBody>
          </p:sp>
        </p:grpSp>
        <p:sp>
          <p:nvSpPr>
            <p:cNvPr id="83" name="Rounded Rectangle 82"/>
            <p:cNvSpPr/>
            <p:nvPr/>
          </p:nvSpPr>
          <p:spPr>
            <a:xfrm>
              <a:off x="2951018" y="2449065"/>
              <a:ext cx="2057837" cy="416434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774" y="4199119"/>
            <a:ext cx="3663069" cy="830997"/>
            <a:chOff x="-557745" y="4564595"/>
            <a:chExt cx="3775501" cy="895219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882068" y="5081503"/>
              <a:ext cx="2335688" cy="193636"/>
            </a:xfrm>
            <a:prstGeom prst="straightConnector1">
              <a:avLst/>
            </a:prstGeom>
            <a:ln w="38100">
              <a:solidFill>
                <a:srgbClr val="07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557745" y="4564595"/>
              <a:ext cx="1940806" cy="895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700FF"/>
                  </a:solidFill>
                </a:rPr>
                <a:t>version</a:t>
              </a:r>
            </a:p>
            <a:p>
              <a:pPr algn="ctr"/>
              <a:r>
                <a:rPr lang="en-US" sz="2400" b="1" dirty="0" smtClean="0">
                  <a:solidFill>
                    <a:srgbClr val="0700FF"/>
                  </a:solidFill>
                </a:rPr>
                <a:t>(6-bit)</a:t>
              </a:r>
              <a:endParaRPr lang="en-US" sz="2400" b="1" dirty="0">
                <a:solidFill>
                  <a:srgbClr val="0700FF"/>
                </a:solidFill>
              </a:endParaRPr>
            </a:p>
          </p:txBody>
        </p:sp>
      </p:grpSp>
      <p:sp>
        <p:nvSpPr>
          <p:cNvPr id="100" name="Rectangle 99"/>
          <p:cNvSpPr/>
          <p:nvPr/>
        </p:nvSpPr>
        <p:spPr>
          <a:xfrm>
            <a:off x="2061492" y="1456099"/>
            <a:ext cx="1520929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</a:rPr>
              <a:t>ConnTable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51071" y="3339551"/>
            <a:ext cx="3953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store VIP-to-DIP pool mapping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7969244" y="3994914"/>
            <a:ext cx="1203844" cy="2053902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6362" y="2153671"/>
            <a:ext cx="1932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BD0A12"/>
                </a:solidFill>
              </a:rPr>
              <a:t>x 10M entries</a:t>
            </a:r>
            <a:endParaRPr lang="en-US" sz="2400" b="1" dirty="0">
              <a:solidFill>
                <a:srgbClr val="BD0A12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8968308" y="4405779"/>
            <a:ext cx="2212451" cy="844248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2159" y="4303329"/>
            <a:ext cx="457200" cy="457200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7934924" y="3823854"/>
            <a:ext cx="1202572" cy="2478681"/>
          </a:xfrm>
          <a:prstGeom prst="roundRect">
            <a:avLst/>
          </a:prstGeom>
          <a:noFill/>
          <a:ln w="38100">
            <a:solidFill>
              <a:srgbClr val="07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154159" y="5250390"/>
            <a:ext cx="2875662" cy="39742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5027928" y="5427788"/>
            <a:ext cx="923143" cy="3579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3756561" y="4065192"/>
            <a:ext cx="1389402" cy="2073141"/>
          </a:xfrm>
          <a:prstGeom prst="roundRect">
            <a:avLst/>
          </a:prstGeom>
          <a:noFill/>
          <a:ln w="38100">
            <a:solidFill>
              <a:srgbClr val="07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707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0" grpId="0" animBg="1"/>
      <p:bldP spid="75" grpId="0" animBg="1"/>
      <p:bldP spid="76" grpId="0"/>
      <p:bldP spid="5" grpId="0"/>
      <p:bldP spid="7" grpId="1" animBg="1"/>
      <p:bldP spid="7" grpId="2" animBg="1"/>
      <p:bldP spid="8" grpId="0"/>
      <p:bldP spid="91" grpId="0" animBg="1"/>
      <p:bldP spid="45" grpId="0" animBg="1"/>
      <p:bldP spid="36" grpId="1" animBg="1"/>
      <p:bldP spid="36" grpId="2" animBg="1"/>
      <p:bldP spid="8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949615"/>
          </a:xfrm>
        </p:spPr>
        <p:txBody>
          <a:bodyPr/>
          <a:lstStyle/>
          <a:p>
            <a:r>
              <a:rPr lang="en-US" dirty="0"/>
              <a:t>Design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058400" y="6492875"/>
            <a:ext cx="2133600" cy="365125"/>
          </a:xfrm>
        </p:spPr>
        <p:txBody>
          <a:bodyPr/>
          <a:lstStyle/>
          <a:p>
            <a:fld id="{A5A23A7D-4891-5A47-9441-98D2A72CF2F6}" type="slidenum">
              <a:rPr lang="en-US" smtClean="0"/>
              <a:t>15</a:t>
            </a:fld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572613" y="3566694"/>
            <a:ext cx="10972083" cy="1569660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33CC"/>
                </a:solidFill>
                <a:latin typeface="Verdana" charset="0"/>
                <a:ea typeface="Verdana" charset="0"/>
                <a:cs typeface="Verdana" charset="0"/>
              </a:rPr>
              <a:t>Challenge 2</a:t>
            </a:r>
            <a:r>
              <a:rPr lang="en-US" sz="2400" dirty="0">
                <a:solidFill>
                  <a:srgbClr val="0033CC"/>
                </a:solidFill>
                <a:latin typeface="Verdana" charset="0"/>
                <a:ea typeface="Verdana" charset="0"/>
                <a:cs typeface="Verdana" charset="0"/>
              </a:rPr>
              <a:t>: </a:t>
            </a:r>
            <a:r>
              <a:rPr lang="en-US" sz="2400" dirty="0" smtClean="0">
                <a:solidFill>
                  <a:srgbClr val="0033CC"/>
                </a:solidFill>
                <a:latin typeface="Verdana" charset="0"/>
                <a:ea typeface="Verdana" charset="0"/>
                <a:cs typeface="Verdana" charset="0"/>
              </a:rPr>
              <a:t>do all the operations (e.g., PCC) in a few nanoseconds</a:t>
            </a:r>
          </a:p>
          <a:p>
            <a:endParaRPr lang="en-US" sz="2400" dirty="0" smtClean="0">
              <a:solidFill>
                <a:srgbClr val="0033CC"/>
              </a:solidFill>
              <a:latin typeface="Verdana" charset="0"/>
              <a:ea typeface="Verdana" charset="0"/>
              <a:cs typeface="Verdana" charset="0"/>
            </a:endParaRPr>
          </a:p>
          <a:p>
            <a:r>
              <a:rPr lang="en-US" sz="2400" dirty="0" smtClean="0">
                <a:solidFill>
                  <a:srgbClr val="0033CC"/>
                </a:solidFill>
                <a:latin typeface="Verdana" charset="0"/>
                <a:ea typeface="Verdana" charset="0"/>
                <a:cs typeface="Verdana" charset="0"/>
              </a:rPr>
              <a:t>Approach: use hardware primitives to handle connection state and its dynamics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2613" y="1401902"/>
            <a:ext cx="10972083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33CC"/>
                </a:solidFill>
                <a:latin typeface="Verdana" charset="0"/>
                <a:ea typeface="Verdana" charset="0"/>
                <a:cs typeface="Verdana" charset="0"/>
              </a:rPr>
              <a:t>Challenge 1: store millions of connections in </a:t>
            </a:r>
            <a:r>
              <a:rPr lang="en-US" sz="2400" dirty="0" err="1" smtClean="0">
                <a:solidFill>
                  <a:srgbClr val="0033CC"/>
                </a:solidFill>
                <a:latin typeface="Verdana" charset="0"/>
                <a:ea typeface="Verdana" charset="0"/>
                <a:cs typeface="Verdana" charset="0"/>
              </a:rPr>
              <a:t>ConnTable</a:t>
            </a:r>
            <a:endParaRPr lang="en-US" sz="2400" dirty="0" smtClean="0">
              <a:solidFill>
                <a:srgbClr val="0033CC"/>
              </a:solidFill>
              <a:latin typeface="Verdana" charset="0"/>
              <a:ea typeface="Verdana" charset="0"/>
              <a:cs typeface="Verdana" charset="0"/>
            </a:endParaRPr>
          </a:p>
          <a:p>
            <a:endParaRPr lang="en-US" sz="2400" dirty="0" smtClean="0">
              <a:solidFill>
                <a:srgbClr val="0033CC"/>
              </a:solidFill>
              <a:latin typeface="Verdana" charset="0"/>
              <a:ea typeface="Verdana" charset="0"/>
              <a:cs typeface="Verdana" charset="0"/>
            </a:endParaRPr>
          </a:p>
          <a:p>
            <a:r>
              <a:rPr lang="en-US" sz="2400" dirty="0" smtClean="0">
                <a:solidFill>
                  <a:srgbClr val="0033CC"/>
                </a:solidFill>
                <a:latin typeface="Verdana" charset="0"/>
                <a:ea typeface="Verdana" charset="0"/>
                <a:cs typeface="Verdana" charset="0"/>
              </a:rPr>
              <a:t>Approach: </a:t>
            </a:r>
            <a:r>
              <a:rPr lang="en-US" sz="2400" dirty="0">
                <a:solidFill>
                  <a:srgbClr val="0033CC"/>
                </a:solidFill>
                <a:latin typeface="Verdana" charset="0"/>
                <a:ea typeface="Verdana" charset="0"/>
                <a:cs typeface="Verdana" charset="0"/>
              </a:rPr>
              <a:t>novel hashing design to compress </a:t>
            </a:r>
            <a:r>
              <a:rPr lang="en-US" sz="2400" dirty="0" err="1" smtClean="0">
                <a:solidFill>
                  <a:srgbClr val="0033CC"/>
                </a:solidFill>
                <a:latin typeface="Verdana" charset="0"/>
                <a:ea typeface="Verdana" charset="0"/>
                <a:cs typeface="Verdana" charset="0"/>
              </a:rPr>
              <a:t>ConnTable</a:t>
            </a:r>
            <a:endParaRPr lang="en-US" sz="2400" dirty="0">
              <a:solidFill>
                <a:srgbClr val="0033CC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19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49617"/>
            <a:ext cx="12192000" cy="3252526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ASIC </a:t>
            </a:r>
            <a:r>
              <a:rPr lang="en-US" sz="2800" dirty="0">
                <a:solidFill>
                  <a:srgbClr val="0000FF"/>
                </a:solidFill>
              </a:rPr>
              <a:t>feature: ASICs </a:t>
            </a:r>
            <a:r>
              <a:rPr lang="en-US" sz="2800" dirty="0" smtClean="0">
                <a:solidFill>
                  <a:srgbClr val="0000FF"/>
                </a:solidFill>
              </a:rPr>
              <a:t>use highly efficient hash tables</a:t>
            </a:r>
            <a:endParaRPr lang="en-US" sz="2800" dirty="0">
              <a:solidFill>
                <a:srgbClr val="0000FF"/>
              </a:solidFill>
            </a:endParaRPr>
          </a:p>
          <a:p>
            <a:pPr marL="761238" lvl="1" indent="-304038"/>
            <a:r>
              <a:rPr lang="en-US" dirty="0" smtClean="0"/>
              <a:t>fast lookup by connections (content-addressable) </a:t>
            </a:r>
          </a:p>
          <a:p>
            <a:pPr marL="761238" lvl="1" indent="-304038"/>
            <a:r>
              <a:rPr lang="en-US" dirty="0" smtClean="0"/>
              <a:t>high memory efficiency</a:t>
            </a:r>
          </a:p>
          <a:p>
            <a:pPr marL="761238" lvl="1" indent="-304038"/>
            <a:r>
              <a:rPr lang="en-US" dirty="0" smtClean="0"/>
              <a:t>but, require switch CPU for entry insertion, which is not atomic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ntry insertion is not atomic in 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23A7D-4891-5A47-9441-98D2A72CF2F6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844049" y="4510895"/>
            <a:ext cx="5104259" cy="1822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21341" y="4676199"/>
            <a:ext cx="1497489" cy="461647"/>
          </a:xfrm>
          <a:prstGeom prst="rect">
            <a:avLst/>
          </a:prstGeom>
          <a:noFill/>
          <a:ln w="38100" cmpd="sng">
            <a:noFill/>
          </a:ln>
        </p:spPr>
        <p:txBody>
          <a:bodyPr wrap="none" lIns="91422" tIns="45711" rIns="91422" bIns="45711" rtlCol="0">
            <a:spAutoFit/>
          </a:bodyPr>
          <a:lstStyle/>
          <a:p>
            <a:r>
              <a:rPr lang="en-US" sz="2400" i="1" dirty="0"/>
              <a:t>t1: Arrived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20498" y="4680508"/>
            <a:ext cx="1608224" cy="461647"/>
          </a:xfrm>
          <a:prstGeom prst="rect">
            <a:avLst/>
          </a:prstGeom>
          <a:noFill/>
          <a:ln w="38100" cmpd="sng">
            <a:noFill/>
          </a:ln>
        </p:spPr>
        <p:txBody>
          <a:bodyPr wrap="none" lIns="91422" tIns="45711" rIns="91422" bIns="45711" rtlCol="0">
            <a:spAutoFit/>
          </a:bodyPr>
          <a:lstStyle/>
          <a:p>
            <a:r>
              <a:rPr lang="en-US" sz="2400" i="1" dirty="0"/>
              <a:t>t2: Inserted</a:t>
            </a:r>
          </a:p>
        </p:txBody>
      </p:sp>
      <p:sp>
        <p:nvSpPr>
          <p:cNvPr id="9" name="Oval 8"/>
          <p:cNvSpPr/>
          <p:nvPr/>
        </p:nvSpPr>
        <p:spPr>
          <a:xfrm>
            <a:off x="2718011" y="4418762"/>
            <a:ext cx="252075" cy="220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8"/>
          <p:cNvSpPr/>
          <p:nvPr/>
        </p:nvSpPr>
        <p:spPr>
          <a:xfrm>
            <a:off x="4640126" y="4404506"/>
            <a:ext cx="250884" cy="220717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78419" y="4299133"/>
            <a:ext cx="503628" cy="461647"/>
          </a:xfrm>
          <a:prstGeom prst="rect">
            <a:avLst/>
          </a:prstGeom>
          <a:noFill/>
          <a:ln w="38100" cmpd="sng">
            <a:noFill/>
          </a:ln>
        </p:spPr>
        <p:txBody>
          <a:bodyPr wrap="none" lIns="91422" tIns="45711" rIns="91422" bIns="45711" rtlCol="0">
            <a:spAutoFit/>
          </a:bodyPr>
          <a:lstStyle/>
          <a:p>
            <a:r>
              <a:rPr lang="en-US" sz="2400" dirty="0"/>
              <a:t>C1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844048" y="5142155"/>
            <a:ext cx="1927977" cy="579947"/>
            <a:chOff x="1128798" y="4081887"/>
            <a:chExt cx="1992141" cy="579947"/>
          </a:xfrm>
        </p:grpSpPr>
        <p:sp>
          <p:nvSpPr>
            <p:cNvPr id="25" name="Left Brace 24"/>
            <p:cNvSpPr/>
            <p:nvPr/>
          </p:nvSpPr>
          <p:spPr>
            <a:xfrm rot="16200000" flipV="1">
              <a:off x="2023326" y="3187359"/>
              <a:ext cx="203086" cy="1992141"/>
            </a:xfrm>
            <a:prstGeom prst="leftBrac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14846" y="4200169"/>
              <a:ext cx="800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 </a:t>
              </a:r>
              <a:r>
                <a:rPr lang="en-US" sz="2400" dirty="0" err="1" smtClean="0"/>
                <a:t>ms</a:t>
              </a:r>
              <a:endParaRPr lang="en-US" sz="24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11191" y="4021070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2757517" y="4032752"/>
            <a:ext cx="263967" cy="17116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3590379" y="4014697"/>
            <a:ext cx="788211" cy="268005"/>
            <a:chOff x="3424425" y="5411685"/>
            <a:chExt cx="788211" cy="268005"/>
          </a:xfrm>
        </p:grpSpPr>
        <p:sp>
          <p:nvSpPr>
            <p:cNvPr id="16" name="Rectangle 15"/>
            <p:cNvSpPr/>
            <p:nvPr/>
          </p:nvSpPr>
          <p:spPr>
            <a:xfrm rot="5400000">
              <a:off x="3378025" y="5458086"/>
              <a:ext cx="263967" cy="17116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3995068" y="5458085"/>
              <a:ext cx="263967" cy="17116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rot="5400000">
              <a:off x="3755416" y="5462123"/>
              <a:ext cx="263967" cy="17116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085881" y="4014010"/>
            <a:ext cx="2143575" cy="271027"/>
            <a:chOff x="5085881" y="3705258"/>
            <a:chExt cx="2143575" cy="271027"/>
          </a:xfrm>
        </p:grpSpPr>
        <p:sp>
          <p:nvSpPr>
            <p:cNvPr id="18" name="Rectangle 17"/>
            <p:cNvSpPr/>
            <p:nvPr/>
          </p:nvSpPr>
          <p:spPr>
            <a:xfrm rot="5400000">
              <a:off x="5039481" y="3752346"/>
              <a:ext cx="263967" cy="17116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5400000">
              <a:off x="5742022" y="3758718"/>
              <a:ext cx="263967" cy="17116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5400000">
              <a:off x="6415599" y="3757701"/>
              <a:ext cx="263967" cy="17116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5400000">
              <a:off x="7011888" y="3751658"/>
              <a:ext cx="263967" cy="17116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197139" y="5823042"/>
            <a:ext cx="9797721" cy="58477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00FF"/>
                </a:solidFill>
                <a:latin typeface="Verdana" charset="0"/>
                <a:ea typeface="Verdana" charset="0"/>
                <a:cs typeface="Verdana" charset="0"/>
              </a:rPr>
              <a:t>C1 is </a:t>
            </a:r>
            <a:r>
              <a:rPr lang="en-US" sz="3200" dirty="0" smtClean="0">
                <a:solidFill>
                  <a:srgbClr val="0000FF"/>
                </a:solidFill>
                <a:latin typeface="Verdana" charset="0"/>
                <a:ea typeface="Verdana" charset="0"/>
                <a:cs typeface="Verdana" charset="0"/>
              </a:rPr>
              <a:t>a </a:t>
            </a:r>
            <a:r>
              <a:rPr lang="en-US" sz="3200" dirty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rPr>
              <a:t>pending connection </a:t>
            </a:r>
            <a:r>
              <a:rPr lang="en-US" sz="3200" dirty="0">
                <a:solidFill>
                  <a:srgbClr val="0000FF"/>
                </a:solidFill>
                <a:latin typeface="Verdana" charset="0"/>
                <a:ea typeface="Verdana" charset="0"/>
                <a:cs typeface="Verdana" charset="0"/>
              </a:rPr>
              <a:t>between t1 and t2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4990457" y="2941233"/>
            <a:ext cx="5179662" cy="1451380"/>
            <a:chOff x="4948893" y="2974246"/>
            <a:chExt cx="5179662" cy="1451380"/>
          </a:xfrm>
        </p:grpSpPr>
        <p:grpSp>
          <p:nvGrpSpPr>
            <p:cNvPr id="54" name="Group 53"/>
            <p:cNvGrpSpPr/>
            <p:nvPr/>
          </p:nvGrpSpPr>
          <p:grpSpPr>
            <a:xfrm>
              <a:off x="5764098" y="2974246"/>
              <a:ext cx="4364457" cy="890724"/>
              <a:chOff x="5639708" y="4338221"/>
              <a:chExt cx="4364457" cy="890724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 flipH="1">
                <a:off x="6480630" y="4878265"/>
                <a:ext cx="251925" cy="350680"/>
              </a:xfrm>
              <a:prstGeom prst="straightConnector1">
                <a:avLst/>
              </a:prstGeom>
              <a:ln w="38100">
                <a:solidFill>
                  <a:srgbClr val="0433C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5639708" y="4338221"/>
                <a:ext cx="43644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0033CC"/>
                    </a:solidFill>
                  </a:rPr>
                  <a:t>m</a:t>
                </a:r>
                <a:r>
                  <a:rPr lang="en-US" sz="2400" b="1" dirty="0" smtClean="0">
                    <a:solidFill>
                      <a:srgbClr val="0033CC"/>
                    </a:solidFill>
                  </a:rPr>
                  <a:t>atch on </a:t>
                </a:r>
                <a:r>
                  <a:rPr lang="en-US" sz="2400" b="1" dirty="0" err="1" smtClean="0">
                    <a:solidFill>
                      <a:srgbClr val="0033CC"/>
                    </a:solidFill>
                  </a:rPr>
                  <a:t>ConnTable</a:t>
                </a:r>
                <a:endParaRPr lang="en-US" sz="2400" b="1" dirty="0" smtClean="0">
                  <a:solidFill>
                    <a:srgbClr val="0033CC"/>
                  </a:solidFill>
                </a:endParaRPr>
              </a:p>
              <a:p>
                <a:pPr algn="ctr"/>
                <a:r>
                  <a:rPr lang="en-US" sz="2400" b="1" dirty="0" smtClean="0">
                    <a:solidFill>
                      <a:srgbClr val="0033CC"/>
                    </a:solidFill>
                  </a:rPr>
                  <a:t>to select DIP1</a:t>
                </a:r>
              </a:p>
            </p:txBody>
          </p:sp>
        </p:grpSp>
        <p:sp>
          <p:nvSpPr>
            <p:cNvPr id="64" name="Rounded Rectangle 63"/>
            <p:cNvSpPr/>
            <p:nvPr/>
          </p:nvSpPr>
          <p:spPr>
            <a:xfrm>
              <a:off x="4948893" y="3947221"/>
              <a:ext cx="2415851" cy="478405"/>
            </a:xfrm>
            <a:prstGeom prst="roundRect">
              <a:avLst/>
            </a:prstGeom>
            <a:noFill/>
            <a:ln w="38100">
              <a:solidFill>
                <a:srgbClr val="0033CC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244242" y="3033100"/>
            <a:ext cx="4467600" cy="1336219"/>
            <a:chOff x="2244242" y="2910092"/>
            <a:chExt cx="4467600" cy="1336219"/>
          </a:xfrm>
          <a:effectLst/>
        </p:grpSpPr>
        <p:grpSp>
          <p:nvGrpSpPr>
            <p:cNvPr id="42" name="Group 41"/>
            <p:cNvGrpSpPr/>
            <p:nvPr/>
          </p:nvGrpSpPr>
          <p:grpSpPr>
            <a:xfrm>
              <a:off x="2244242" y="2910092"/>
              <a:ext cx="4467600" cy="889533"/>
              <a:chOff x="2078288" y="4430088"/>
              <a:chExt cx="4467600" cy="889533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3801817" y="4899307"/>
                <a:ext cx="125718" cy="420314"/>
              </a:xfrm>
              <a:prstGeom prst="straightConnector1">
                <a:avLst/>
              </a:prstGeom>
              <a:ln w="38100">
                <a:solidFill>
                  <a:srgbClr val="BD0A1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078288" y="4430088"/>
                <a:ext cx="4467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BD0A12"/>
                    </a:solidFill>
                  </a:rPr>
                  <a:t>c</a:t>
                </a:r>
                <a:r>
                  <a:rPr lang="en-US" sz="2400" b="1" dirty="0" smtClean="0">
                    <a:solidFill>
                      <a:srgbClr val="BD0A12"/>
                    </a:solidFill>
                  </a:rPr>
                  <a:t>annot see entry in </a:t>
                </a:r>
                <a:r>
                  <a:rPr lang="en-US" sz="2400" b="1" dirty="0" err="1" smtClean="0">
                    <a:solidFill>
                      <a:srgbClr val="BD0A12"/>
                    </a:solidFill>
                  </a:rPr>
                  <a:t>ConnTable</a:t>
                </a:r>
                <a:endParaRPr lang="en-US" sz="2400" b="1" dirty="0" smtClean="0">
                  <a:solidFill>
                    <a:srgbClr val="BD0A12"/>
                  </a:solidFill>
                </a:endParaRPr>
              </a:p>
            </p:txBody>
          </p:sp>
        </p:grpSp>
        <p:sp>
          <p:nvSpPr>
            <p:cNvPr id="67" name="Rounded Rectangle 66"/>
            <p:cNvSpPr/>
            <p:nvPr/>
          </p:nvSpPr>
          <p:spPr>
            <a:xfrm>
              <a:off x="3457525" y="3799625"/>
              <a:ext cx="1125947" cy="446686"/>
            </a:xfrm>
            <a:prstGeom prst="roundRect">
              <a:avLst/>
            </a:prstGeom>
            <a:noFill/>
            <a:ln w="38100">
              <a:solidFill>
                <a:srgbClr val="BD0A12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95504" y="3045012"/>
            <a:ext cx="2620366" cy="1324306"/>
            <a:chOff x="595504" y="2922004"/>
            <a:chExt cx="2620366" cy="1324306"/>
          </a:xfrm>
          <a:effectLst/>
        </p:grpSpPr>
        <p:grpSp>
          <p:nvGrpSpPr>
            <p:cNvPr id="41" name="Group 40"/>
            <p:cNvGrpSpPr/>
            <p:nvPr/>
          </p:nvGrpSpPr>
          <p:grpSpPr>
            <a:xfrm>
              <a:off x="595504" y="2922004"/>
              <a:ext cx="2122507" cy="926523"/>
              <a:chOff x="429550" y="4442000"/>
              <a:chExt cx="2122507" cy="926523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>
                <a:off x="1993637" y="4938119"/>
                <a:ext cx="479996" cy="430404"/>
              </a:xfrm>
              <a:prstGeom prst="straightConnector1">
                <a:avLst/>
              </a:prstGeom>
              <a:ln w="38100">
                <a:solidFill>
                  <a:srgbClr val="0033C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429550" y="4442000"/>
                <a:ext cx="21225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0033CC"/>
                    </a:solidFill>
                  </a:rPr>
                  <a:t>s</a:t>
                </a:r>
                <a:r>
                  <a:rPr lang="en-US" sz="2400" b="1" dirty="0" smtClean="0">
                    <a:solidFill>
                      <a:srgbClr val="0033CC"/>
                    </a:solidFill>
                  </a:rPr>
                  <a:t>elect DIP1</a:t>
                </a:r>
              </a:p>
            </p:txBody>
          </p:sp>
        </p:grpSp>
        <p:sp>
          <p:nvSpPr>
            <p:cNvPr id="68" name="Rounded Rectangle 67"/>
            <p:cNvSpPr/>
            <p:nvPr/>
          </p:nvSpPr>
          <p:spPr>
            <a:xfrm>
              <a:off x="2639587" y="3791199"/>
              <a:ext cx="576283" cy="455111"/>
            </a:xfrm>
            <a:prstGeom prst="roundRect">
              <a:avLst/>
            </a:prstGeom>
            <a:noFill/>
            <a:ln w="38100">
              <a:solidFill>
                <a:srgbClr val="0033CC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380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9" grpId="0"/>
      <p:bldP spid="29" grpId="0"/>
      <p:bldP spid="15" grpId="0" animBg="1"/>
      <p:bldP spid="6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62976"/>
            <a:ext cx="12192000" cy="12790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DIP pool update breaks PCC for pending connections</a:t>
            </a:r>
          </a:p>
          <a:p>
            <a:pPr marL="0" indent="0">
              <a:buNone/>
            </a:pPr>
            <a:r>
              <a:rPr lang="en-US" dirty="0" smtClean="0"/>
              <a:t>Frequent </a:t>
            </a:r>
            <a:r>
              <a:rPr lang="en-US" dirty="0"/>
              <a:t>DIP pool updates</a:t>
            </a:r>
          </a:p>
          <a:p>
            <a:pPr lvl="1"/>
            <a:r>
              <a:rPr lang="en-US" dirty="0"/>
              <a:t>a cluster has up to 100 updates per minute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broken connections under DIP pool updates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23A7D-4891-5A47-9441-98D2A72CF2F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02226" y="5032345"/>
            <a:ext cx="1088723" cy="461647"/>
          </a:xfrm>
          <a:prstGeom prst="rect">
            <a:avLst/>
          </a:prstGeom>
          <a:noFill/>
          <a:ln w="38100" cmpd="sng">
            <a:noFill/>
          </a:ln>
        </p:spPr>
        <p:txBody>
          <a:bodyPr wrap="none" lIns="91422" tIns="45711" rIns="91422" bIns="45711" rtlCol="0">
            <a:spAutoFit/>
          </a:bodyPr>
          <a:lstStyle/>
          <a:p>
            <a:r>
              <a:rPr lang="en-US" sz="2400" i="1" dirty="0" smtClean="0"/>
              <a:t>Arrived</a:t>
            </a:r>
            <a:endParaRPr lang="en-US" sz="2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723859" y="5050410"/>
            <a:ext cx="1199459" cy="461647"/>
          </a:xfrm>
          <a:prstGeom prst="rect">
            <a:avLst/>
          </a:prstGeom>
          <a:noFill/>
          <a:ln w="38100" cmpd="sng">
            <a:noFill/>
          </a:ln>
        </p:spPr>
        <p:txBody>
          <a:bodyPr wrap="none" lIns="91422" tIns="45711" rIns="91422" bIns="45711" rtlCol="0">
            <a:spAutoFit/>
          </a:bodyPr>
          <a:lstStyle/>
          <a:p>
            <a:r>
              <a:rPr lang="en-US" sz="2400" i="1" dirty="0" smtClean="0"/>
              <a:t>Inserted</a:t>
            </a:r>
            <a:endParaRPr lang="en-US" sz="2400" i="1" dirty="0"/>
          </a:p>
        </p:txBody>
      </p:sp>
      <p:grpSp>
        <p:nvGrpSpPr>
          <p:cNvPr id="42" name="Group 41"/>
          <p:cNvGrpSpPr/>
          <p:nvPr/>
        </p:nvGrpSpPr>
        <p:grpSpPr>
          <a:xfrm>
            <a:off x="4879600" y="3379634"/>
            <a:ext cx="4467600" cy="856661"/>
            <a:chOff x="3189893" y="4437819"/>
            <a:chExt cx="4467600" cy="856661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4128991" y="5065926"/>
              <a:ext cx="288527" cy="228554"/>
            </a:xfrm>
            <a:prstGeom prst="straightConnector1">
              <a:avLst/>
            </a:prstGeom>
            <a:ln w="38100">
              <a:solidFill>
                <a:srgbClr val="BD0A1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189893" y="4437819"/>
              <a:ext cx="4467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BD0A12"/>
                  </a:solidFill>
                </a:rPr>
                <a:t>u</a:t>
              </a:r>
              <a:r>
                <a:rPr lang="en-US" sz="2400" b="1" dirty="0" smtClean="0">
                  <a:solidFill>
                    <a:srgbClr val="BD0A12"/>
                  </a:solidFill>
                </a:rPr>
                <a:t>se new version</a:t>
              </a:r>
            </a:p>
            <a:p>
              <a:pPr algn="ctr"/>
              <a:r>
                <a:rPr lang="en-US" sz="2400" b="1" dirty="0">
                  <a:solidFill>
                    <a:srgbClr val="BD0A12"/>
                  </a:solidFill>
                </a:rPr>
                <a:t>a</a:t>
              </a:r>
              <a:r>
                <a:rPr lang="en-US" sz="2400" b="1" dirty="0" smtClean="0">
                  <a:solidFill>
                    <a:srgbClr val="BD0A12"/>
                  </a:solidFill>
                </a:rPr>
                <a:t>nd violate PCC</a:t>
              </a:r>
            </a:p>
          </p:txBody>
        </p:sp>
      </p:grpSp>
      <p:sp>
        <p:nvSpPr>
          <p:cNvPr id="67" name="Rounded Rectangle 66"/>
          <p:cNvSpPr/>
          <p:nvPr/>
        </p:nvSpPr>
        <p:spPr>
          <a:xfrm>
            <a:off x="5435045" y="4261436"/>
            <a:ext cx="672180" cy="446686"/>
          </a:xfrm>
          <a:prstGeom prst="roundRect">
            <a:avLst/>
          </a:prstGeom>
          <a:noFill/>
          <a:ln w="38100">
            <a:solidFill>
              <a:srgbClr val="BD0A1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499284" y="3492155"/>
            <a:ext cx="2122507" cy="760855"/>
            <a:chOff x="809577" y="4550340"/>
            <a:chExt cx="2122507" cy="760855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2473633" y="5050648"/>
              <a:ext cx="330499" cy="260547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09577" y="4550340"/>
              <a:ext cx="21225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33CC"/>
                  </a:solidFill>
                </a:rPr>
                <a:t>u</a:t>
              </a:r>
              <a:r>
                <a:rPr lang="en-US" sz="2400" b="1" dirty="0" smtClean="0">
                  <a:solidFill>
                    <a:srgbClr val="0033CC"/>
                  </a:solidFill>
                </a:rPr>
                <a:t>se old version</a:t>
              </a:r>
            </a:p>
          </p:txBody>
        </p:sp>
      </p:grpSp>
      <p:sp>
        <p:nvSpPr>
          <p:cNvPr id="68" name="Rounded Rectangle 67"/>
          <p:cNvSpPr/>
          <p:nvPr/>
        </p:nvSpPr>
        <p:spPr>
          <a:xfrm>
            <a:off x="4163340" y="4253010"/>
            <a:ext cx="1061180" cy="455111"/>
          </a:xfrm>
          <a:prstGeom prst="roundRect">
            <a:avLst/>
          </a:prstGeom>
          <a:noFill/>
          <a:ln w="38100">
            <a:solidFill>
              <a:srgbClr val="0033CC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350093" y="3248055"/>
            <a:ext cx="6443" cy="342961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073152" y="2689107"/>
            <a:ext cx="2723786" cy="523202"/>
          </a:xfrm>
          <a:prstGeom prst="rect">
            <a:avLst/>
          </a:prstGeom>
          <a:noFill/>
          <a:ln w="38100" cmpd="sng">
            <a:noFill/>
          </a:ln>
        </p:spPr>
        <p:txBody>
          <a:bodyPr wrap="none" lIns="91422" tIns="45711" rIns="91422" bIns="45711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Garamond" charset="0"/>
                <a:ea typeface="Garamond" charset="0"/>
                <a:cs typeface="Garamond" charset="0"/>
              </a:rPr>
              <a:t>DIP pool update</a:t>
            </a:r>
          </a:p>
        </p:txBody>
      </p:sp>
      <p:sp>
        <p:nvSpPr>
          <p:cNvPr id="76" name="Rectangle 75"/>
          <p:cNvSpPr/>
          <p:nvPr/>
        </p:nvSpPr>
        <p:spPr>
          <a:xfrm rot="5400000">
            <a:off x="4540535" y="5612665"/>
            <a:ext cx="979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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 rot="5400000">
            <a:off x="4212966" y="4049000"/>
            <a:ext cx="979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</a:t>
            </a:r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 rot="5400000">
            <a:off x="940537" y="3737910"/>
            <a:ext cx="2467401" cy="2398005"/>
            <a:chOff x="1175802" y="4234414"/>
            <a:chExt cx="1992141" cy="1974708"/>
          </a:xfrm>
        </p:grpSpPr>
        <p:sp>
          <p:nvSpPr>
            <p:cNvPr id="82" name="Left Brace 81"/>
            <p:cNvSpPr/>
            <p:nvPr/>
          </p:nvSpPr>
          <p:spPr>
            <a:xfrm rot="16200000" flipV="1">
              <a:off x="2070330" y="3339886"/>
              <a:ext cx="203086" cy="1992141"/>
            </a:xfrm>
            <a:prstGeom prst="leftBrac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 rot="16200000">
              <a:off x="1258651" y="5164936"/>
              <a:ext cx="1715630" cy="372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1K connections</a:t>
              </a:r>
              <a:endParaRPr lang="en-US" sz="240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181789" y="4360223"/>
            <a:ext cx="5230297" cy="664809"/>
            <a:chOff x="2718011" y="3665918"/>
            <a:chExt cx="5230297" cy="664809"/>
          </a:xfrm>
        </p:grpSpPr>
        <p:cxnSp>
          <p:nvCxnSpPr>
            <p:cNvPr id="85" name="Straight Arrow Connector 84"/>
            <p:cNvCxnSpPr/>
            <p:nvPr/>
          </p:nvCxnSpPr>
          <p:spPr>
            <a:xfrm flipV="1">
              <a:off x="2844049" y="4202143"/>
              <a:ext cx="5104259" cy="18227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2718011" y="4110010"/>
              <a:ext cx="252075" cy="22071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riangle 8"/>
            <p:cNvSpPr/>
            <p:nvPr/>
          </p:nvSpPr>
          <p:spPr>
            <a:xfrm>
              <a:off x="4640126" y="4095754"/>
              <a:ext cx="250884" cy="220717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611191" y="3712318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t</a:t>
              </a:r>
            </a:p>
          </p:txBody>
        </p:sp>
        <p:sp>
          <p:nvSpPr>
            <p:cNvPr id="89" name="Rectangle 88"/>
            <p:cNvSpPr/>
            <p:nvPr/>
          </p:nvSpPr>
          <p:spPr>
            <a:xfrm rot="5400000">
              <a:off x="2757517" y="3724000"/>
              <a:ext cx="263967" cy="17116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3457065" y="3665918"/>
              <a:ext cx="1085790" cy="270044"/>
              <a:chOff x="3291111" y="5371658"/>
              <a:chExt cx="1085790" cy="270044"/>
            </a:xfrm>
          </p:grpSpPr>
          <p:sp>
            <p:nvSpPr>
              <p:cNvPr id="96" name="Rectangle 95"/>
              <p:cNvSpPr/>
              <p:nvPr/>
            </p:nvSpPr>
            <p:spPr>
              <a:xfrm rot="5400000">
                <a:off x="3244711" y="5424135"/>
                <a:ext cx="263967" cy="17116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 rot="5400000">
                <a:off x="4159333" y="5418058"/>
                <a:ext cx="263967" cy="17116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 rot="5400000">
                <a:off x="3876559" y="5423361"/>
                <a:ext cx="263967" cy="17116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5107211" y="3665918"/>
              <a:ext cx="2154737" cy="270765"/>
              <a:chOff x="5107211" y="3665918"/>
              <a:chExt cx="2154737" cy="270765"/>
            </a:xfrm>
          </p:grpSpPr>
          <p:sp>
            <p:nvSpPr>
              <p:cNvPr id="92" name="Rectangle 91"/>
              <p:cNvSpPr/>
              <p:nvPr/>
            </p:nvSpPr>
            <p:spPr>
              <a:xfrm rot="5400000">
                <a:off x="5060811" y="3719115"/>
                <a:ext cx="263967" cy="17116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 rot="5400000">
                <a:off x="5766717" y="3719116"/>
                <a:ext cx="263967" cy="17116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 rot="5400000">
                <a:off x="6414944" y="3712319"/>
                <a:ext cx="263967" cy="17116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 rot="5400000">
                <a:off x="7044380" y="3712318"/>
                <a:ext cx="263967" cy="17116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  <p:grpSp>
        <p:nvGrpSpPr>
          <p:cNvPr id="99" name="Group 98"/>
          <p:cNvGrpSpPr/>
          <p:nvPr/>
        </p:nvGrpSpPr>
        <p:grpSpPr>
          <a:xfrm>
            <a:off x="5092011" y="5584070"/>
            <a:ext cx="4320075" cy="586544"/>
            <a:chOff x="2718011" y="3744183"/>
            <a:chExt cx="4320075" cy="586544"/>
          </a:xfrm>
        </p:grpSpPr>
        <p:cxnSp>
          <p:nvCxnSpPr>
            <p:cNvPr id="100" name="Straight Arrow Connector 99"/>
            <p:cNvCxnSpPr/>
            <p:nvPr/>
          </p:nvCxnSpPr>
          <p:spPr>
            <a:xfrm flipV="1">
              <a:off x="2844049" y="4206111"/>
              <a:ext cx="4194037" cy="1426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718011" y="4110010"/>
              <a:ext cx="252075" cy="22071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riangle 8"/>
            <p:cNvSpPr/>
            <p:nvPr/>
          </p:nvSpPr>
          <p:spPr>
            <a:xfrm>
              <a:off x="4640126" y="4095754"/>
              <a:ext cx="250884" cy="220717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0969" y="3744183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t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495429" y="3282156"/>
            <a:ext cx="5916657" cy="552261"/>
            <a:chOff x="2718011" y="3778466"/>
            <a:chExt cx="5916657" cy="552261"/>
          </a:xfrm>
        </p:grpSpPr>
        <p:cxnSp>
          <p:nvCxnSpPr>
            <p:cNvPr id="115" name="Straight Arrow Connector 114"/>
            <p:cNvCxnSpPr/>
            <p:nvPr/>
          </p:nvCxnSpPr>
          <p:spPr>
            <a:xfrm flipV="1">
              <a:off x="2844049" y="4216350"/>
              <a:ext cx="5790619" cy="402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718011" y="4110010"/>
              <a:ext cx="252075" cy="22071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riangle 8"/>
            <p:cNvSpPr/>
            <p:nvPr/>
          </p:nvSpPr>
          <p:spPr>
            <a:xfrm>
              <a:off x="4640126" y="4095754"/>
              <a:ext cx="250884" cy="220717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297551" y="377846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t</a:t>
              </a: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3477614" y="4622970"/>
            <a:ext cx="838141" cy="461647"/>
          </a:xfrm>
          <a:prstGeom prst="rect">
            <a:avLst/>
          </a:prstGeom>
          <a:noFill/>
          <a:ln w="38100" cmpd="sng">
            <a:noFill/>
          </a:ln>
        </p:spPr>
        <p:txBody>
          <a:bodyPr wrap="square" lIns="91422" tIns="45711" rIns="91422" bIns="45711" rtlCol="0">
            <a:spAutoFit/>
          </a:bodyPr>
          <a:lstStyle/>
          <a:p>
            <a:r>
              <a:rPr lang="en-US" sz="2400" dirty="0"/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123582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44" grpId="0"/>
      <p:bldP spid="76" grpId="0"/>
      <p:bldP spid="7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49615"/>
            <a:ext cx="12192000" cy="5183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ASIC </a:t>
            </a:r>
            <a:r>
              <a:rPr lang="en-US" dirty="0"/>
              <a:t>feature: </a:t>
            </a:r>
            <a:r>
              <a:rPr lang="en-US" dirty="0" smtClean="0"/>
              <a:t>registers</a:t>
            </a:r>
          </a:p>
          <a:p>
            <a:pPr lvl="1"/>
            <a:r>
              <a:rPr lang="en-US" dirty="0"/>
              <a:t>support atomic </a:t>
            </a:r>
            <a:r>
              <a:rPr lang="en-US" dirty="0" smtClean="0"/>
              <a:t>update directly in ASICs</a:t>
            </a:r>
          </a:p>
          <a:p>
            <a:pPr lvl="1"/>
            <a:r>
              <a:rPr lang="en-US" dirty="0" smtClean="0"/>
              <a:t>store pending connections in registers</a:t>
            </a:r>
          </a:p>
          <a:p>
            <a:pPr lvl="1"/>
            <a:endParaRPr lang="en-US" dirty="0" smtClean="0"/>
          </a:p>
          <a:p>
            <a:pPr lvl="1"/>
            <a:endParaRPr lang="en-US" dirty="0" smtClean="0">
              <a:solidFill>
                <a:srgbClr val="0432FF"/>
              </a:solidFill>
            </a:endParaRPr>
          </a:p>
          <a:p>
            <a:pPr lvl="1"/>
            <a:endParaRPr lang="en-US" dirty="0" smtClean="0">
              <a:solidFill>
                <a:srgbClr val="0432FF"/>
              </a:solidFill>
            </a:endParaRPr>
          </a:p>
          <a:p>
            <a:pPr lvl="1"/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Approach: </a:t>
            </a:r>
            <a:r>
              <a:rPr lang="en-US" dirty="0" smtClean="0"/>
              <a:t>registers to </a:t>
            </a:r>
            <a:r>
              <a:rPr lang="en-US" dirty="0"/>
              <a:t>store pending connections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23A7D-4891-5A47-9441-98D2A72CF2F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76501" y="4492687"/>
            <a:ext cx="1088723" cy="461647"/>
          </a:xfrm>
          <a:prstGeom prst="rect">
            <a:avLst/>
          </a:prstGeom>
          <a:noFill/>
          <a:ln w="38100" cmpd="sng">
            <a:noFill/>
          </a:ln>
        </p:spPr>
        <p:txBody>
          <a:bodyPr wrap="none" lIns="91422" tIns="45711" rIns="91422" bIns="45711" rtlCol="0">
            <a:spAutoFit/>
          </a:bodyPr>
          <a:lstStyle/>
          <a:p>
            <a:r>
              <a:rPr lang="en-US" sz="2400" i="1" dirty="0" smtClean="0"/>
              <a:t>Arrived</a:t>
            </a:r>
            <a:endParaRPr lang="en-US" sz="2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757302" y="4470669"/>
            <a:ext cx="1199459" cy="461647"/>
          </a:xfrm>
          <a:prstGeom prst="rect">
            <a:avLst/>
          </a:prstGeom>
          <a:noFill/>
          <a:ln w="38100" cmpd="sng">
            <a:noFill/>
          </a:ln>
        </p:spPr>
        <p:txBody>
          <a:bodyPr wrap="none" lIns="91422" tIns="45711" rIns="91422" bIns="45711" rtlCol="0">
            <a:spAutoFit/>
          </a:bodyPr>
          <a:lstStyle/>
          <a:p>
            <a:r>
              <a:rPr lang="en-US" sz="2400" i="1" dirty="0" smtClean="0"/>
              <a:t>Inserted</a:t>
            </a:r>
            <a:endParaRPr lang="en-US" sz="2400" i="1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350093" y="3248055"/>
            <a:ext cx="6443" cy="342961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73152" y="2689107"/>
            <a:ext cx="2723786" cy="523202"/>
          </a:xfrm>
          <a:prstGeom prst="rect">
            <a:avLst/>
          </a:prstGeom>
          <a:noFill/>
          <a:ln w="38100" cmpd="sng">
            <a:noFill/>
          </a:ln>
        </p:spPr>
        <p:txBody>
          <a:bodyPr wrap="none" lIns="91422" tIns="45711" rIns="91422" bIns="45711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Garamond" charset="0"/>
                <a:ea typeface="Garamond" charset="0"/>
                <a:cs typeface="Garamond" charset="0"/>
              </a:rPr>
              <a:t>DIP pool update</a:t>
            </a:r>
          </a:p>
        </p:txBody>
      </p:sp>
      <p:sp>
        <p:nvSpPr>
          <p:cNvPr id="18" name="Rectangle 17"/>
          <p:cNvSpPr/>
          <p:nvPr/>
        </p:nvSpPr>
        <p:spPr>
          <a:xfrm rot="5400000">
            <a:off x="4599853" y="5095837"/>
            <a:ext cx="979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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5400000">
            <a:off x="4212966" y="4104983"/>
            <a:ext cx="979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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246587" y="3898840"/>
            <a:ext cx="5230297" cy="603534"/>
            <a:chOff x="2718011" y="3727193"/>
            <a:chExt cx="5230297" cy="603534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2844049" y="4202143"/>
              <a:ext cx="5104259" cy="18227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2718011" y="4110010"/>
              <a:ext cx="252075" cy="22071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le 8"/>
            <p:cNvSpPr/>
            <p:nvPr/>
          </p:nvSpPr>
          <p:spPr>
            <a:xfrm>
              <a:off x="4640126" y="4095754"/>
              <a:ext cx="250884" cy="220717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31366" y="3727193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t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958391" y="4954334"/>
            <a:ext cx="4567114" cy="549577"/>
            <a:chOff x="2718011" y="3781150"/>
            <a:chExt cx="4567114" cy="549577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2844049" y="4220368"/>
              <a:ext cx="4441076" cy="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2718011" y="4110010"/>
              <a:ext cx="252075" cy="22071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riangle 8"/>
            <p:cNvSpPr/>
            <p:nvPr/>
          </p:nvSpPr>
          <p:spPr>
            <a:xfrm>
              <a:off x="4640126" y="4095754"/>
              <a:ext cx="250884" cy="220717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19562" y="3781150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495429" y="3203720"/>
            <a:ext cx="5931596" cy="630697"/>
            <a:chOff x="2718011" y="3700030"/>
            <a:chExt cx="5931596" cy="630697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2844049" y="4220371"/>
              <a:ext cx="5805558" cy="15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718011" y="4110010"/>
              <a:ext cx="252075" cy="22071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iangle 8"/>
            <p:cNvSpPr/>
            <p:nvPr/>
          </p:nvSpPr>
          <p:spPr>
            <a:xfrm>
              <a:off x="4640126" y="4095754"/>
              <a:ext cx="250884" cy="220717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82524" y="3700030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t</a:t>
              </a:r>
            </a:p>
          </p:txBody>
        </p:sp>
      </p:grpSp>
      <p:sp>
        <p:nvSpPr>
          <p:cNvPr id="49" name="Rounded Rectangle 48"/>
          <p:cNvSpPr/>
          <p:nvPr/>
        </p:nvSpPr>
        <p:spPr>
          <a:xfrm>
            <a:off x="3311035" y="3378631"/>
            <a:ext cx="1963329" cy="2391717"/>
          </a:xfrm>
          <a:prstGeom prst="roundRect">
            <a:avLst/>
          </a:prstGeom>
          <a:noFill/>
          <a:ln w="38100">
            <a:solidFill>
              <a:srgbClr val="0033CC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841281" y="2787075"/>
            <a:ext cx="2279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33CC"/>
                </a:solidFill>
              </a:rPr>
              <a:t>Store in registers</a:t>
            </a:r>
            <a:endParaRPr lang="en-US" sz="2400" dirty="0">
              <a:solidFill>
                <a:srgbClr val="0033CC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2540394" y="3270724"/>
            <a:ext cx="745928" cy="482538"/>
          </a:xfrm>
          <a:prstGeom prst="straightConnector1">
            <a:avLst/>
          </a:prstGeom>
          <a:ln w="38100">
            <a:solidFill>
              <a:srgbClr val="0033C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95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49615"/>
            <a:ext cx="12192000" cy="5183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Strawman</a:t>
            </a:r>
            <a:r>
              <a:rPr lang="en-US" dirty="0"/>
              <a:t>: store connection-to-DIP </a:t>
            </a:r>
            <a:r>
              <a:rPr lang="en-US" dirty="0" smtClean="0"/>
              <a:t>mapping</a:t>
            </a:r>
            <a:endParaRPr lang="en-US" dirty="0"/>
          </a:p>
          <a:p>
            <a:pPr lvl="1"/>
            <a:r>
              <a:rPr lang="en-US" dirty="0" smtClean="0"/>
              <a:t>to look up connections, need </a:t>
            </a:r>
            <a:r>
              <a:rPr lang="en-US" i="1" dirty="0" smtClean="0">
                <a:solidFill>
                  <a:srgbClr val="953735"/>
                </a:solidFill>
              </a:rPr>
              <a:t>content </a:t>
            </a:r>
            <a:r>
              <a:rPr lang="en-US" i="1" dirty="0">
                <a:solidFill>
                  <a:srgbClr val="953735"/>
                </a:solidFill>
              </a:rPr>
              <a:t>addressable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but, registers are only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index-addressable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Key </a:t>
            </a:r>
            <a:r>
              <a:rPr lang="en-US" dirty="0"/>
              <a:t>idea: use </a:t>
            </a:r>
            <a:r>
              <a:rPr lang="en-US" dirty="0" smtClean="0"/>
              <a:t>Bloom </a:t>
            </a:r>
            <a:r>
              <a:rPr lang="en-US" dirty="0"/>
              <a:t>filters to separate old and new DIP pool </a:t>
            </a:r>
            <a:r>
              <a:rPr lang="en-US" dirty="0" smtClean="0"/>
              <a:t>versions</a:t>
            </a:r>
            <a:endParaRPr lang="en-US" dirty="0"/>
          </a:p>
          <a:p>
            <a:pPr lvl="1"/>
            <a:r>
              <a:rPr lang="en-US" dirty="0" smtClean="0"/>
              <a:t>store pending connections with old DIP pool version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ther connections choose new DIP pool version</a:t>
            </a:r>
          </a:p>
          <a:p>
            <a:pPr lvl="1"/>
            <a:r>
              <a:rPr lang="en-US" dirty="0"/>
              <a:t>this is a membership checking, and only need index addressable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>
              <a:solidFill>
                <a:srgbClr val="0432FF"/>
              </a:solidFill>
            </a:endParaRPr>
          </a:p>
          <a:p>
            <a:pPr lvl="1"/>
            <a:endParaRPr lang="en-US" dirty="0" smtClean="0">
              <a:solidFill>
                <a:srgbClr val="0432FF"/>
              </a:solidFill>
            </a:endParaRPr>
          </a:p>
          <a:p>
            <a:pPr lvl="1"/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Approach: </a:t>
            </a:r>
            <a:r>
              <a:rPr lang="en-US" dirty="0" smtClean="0"/>
              <a:t>registers to </a:t>
            </a:r>
            <a:r>
              <a:rPr lang="en-US" dirty="0"/>
              <a:t>store pending connections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23A7D-4891-5A47-9441-98D2A72CF2F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68291" y="5521244"/>
            <a:ext cx="3104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0070C0"/>
                </a:solidFill>
              </a:rPr>
              <a:t>Details in the paper</a:t>
            </a:r>
            <a:endParaRPr lang="en-US" sz="28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88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9615"/>
          </a:xfrm>
        </p:spPr>
        <p:txBody>
          <a:bodyPr>
            <a:normAutofit/>
          </a:bodyPr>
          <a:lstStyle/>
          <a:p>
            <a:r>
              <a:rPr lang="en-US" dirty="0" smtClean="0"/>
              <a:t>Layer-4 Load Balancing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68" idx="2"/>
            <a:endCxn id="64" idx="0"/>
          </p:cNvCxnSpPr>
          <p:nvPr/>
        </p:nvCxnSpPr>
        <p:spPr>
          <a:xfrm>
            <a:off x="5413738" y="2116443"/>
            <a:ext cx="2046691" cy="1083389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4148212" y="2970895"/>
            <a:ext cx="4948163" cy="1239743"/>
          </a:xfrm>
          <a:prstGeom prst="roundRect">
            <a:avLst/>
          </a:prstGeom>
          <a:noFill/>
          <a:ln w="38100" cmpd="sng">
            <a:solidFill>
              <a:srgbClr val="7030A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093095" y="2505802"/>
            <a:ext cx="75052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VIP1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0" y="4920265"/>
            <a:ext cx="12192000" cy="15657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Layer-4 load balancing is a critical function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andle </a:t>
            </a:r>
            <a:r>
              <a:rPr lang="en-US" dirty="0"/>
              <a:t>both inbound and inter-service traffic</a:t>
            </a:r>
          </a:p>
          <a:p>
            <a:pPr lvl="1"/>
            <a:r>
              <a:rPr lang="en-US" dirty="0"/>
              <a:t>&gt;40%* of cloud traffic needs load </a:t>
            </a:r>
            <a:r>
              <a:rPr lang="en-US" dirty="0" smtClean="0"/>
              <a:t>balancing</a:t>
            </a:r>
            <a:r>
              <a:rPr lang="en-US" dirty="0"/>
              <a:t> </a:t>
            </a:r>
            <a:r>
              <a:rPr lang="en-US" dirty="0" smtClean="0"/>
              <a:t>(Ananta [SIGCOMM’13])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23A7D-4891-5A47-9441-98D2A72CF2F6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2527" y="3199286"/>
            <a:ext cx="902065" cy="90206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800755" y="4217494"/>
            <a:ext cx="146149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400" dirty="0"/>
              <a:t>– Direct IP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827591" y="2514780"/>
            <a:ext cx="1547218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400"/>
              <a:t>– Virtual </a:t>
            </a:r>
            <a:r>
              <a:rPr lang="en-US" sz="2400" dirty="0"/>
              <a:t>IP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endCxn id="68" idx="0"/>
          </p:cNvCxnSpPr>
          <p:nvPr/>
        </p:nvCxnSpPr>
        <p:spPr>
          <a:xfrm>
            <a:off x="5413738" y="1205985"/>
            <a:ext cx="0" cy="453258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4148213" y="3199832"/>
            <a:ext cx="4721087" cy="914400"/>
            <a:chOff x="2624212" y="3199832"/>
            <a:chExt cx="4721087" cy="91440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9228" y="3199832"/>
              <a:ext cx="914400" cy="914400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5884" y="3199832"/>
              <a:ext cx="914400" cy="914400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4212" y="3199832"/>
              <a:ext cx="914400" cy="91440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7556" y="3199832"/>
              <a:ext cx="914400" cy="91440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0899" y="3199832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4248583" y="4247346"/>
            <a:ext cx="4545992" cy="461665"/>
            <a:chOff x="2724583" y="4247345"/>
            <a:chExt cx="4545992" cy="461665"/>
          </a:xfrm>
        </p:grpSpPr>
        <p:sp>
          <p:nvSpPr>
            <p:cNvPr id="148" name="TextBox 147"/>
            <p:cNvSpPr txBox="1"/>
            <p:nvPr/>
          </p:nvSpPr>
          <p:spPr>
            <a:xfrm>
              <a:off x="2724583" y="4247345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</a:rPr>
                <a:t>DIP1</a:t>
              </a:r>
              <a:endParaRPr lang="en-US" sz="2400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669843" y="4247345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</a:rPr>
                <a:t>DIP2</a:t>
              </a:r>
              <a:endParaRPr lang="en-US" sz="2400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4615103" y="4247345"/>
              <a:ext cx="76495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</a:rPr>
                <a:t>DIP3</a:t>
              </a:r>
              <a:endParaRPr lang="en-US" sz="24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60363" y="4247345"/>
              <a:ext cx="76495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</a:rPr>
                <a:t>DIP</a:t>
              </a:r>
              <a:r>
                <a:rPr lang="en-US" altLang="zh-CN" sz="2400" dirty="0">
                  <a:solidFill>
                    <a:srgbClr val="7030A0"/>
                  </a:solidFill>
                </a:rPr>
                <a:t>4</a:t>
              </a:r>
              <a:endParaRPr lang="en-US" sz="24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505622" y="4247345"/>
              <a:ext cx="76495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</a:rPr>
                <a:t>DIP</a:t>
              </a:r>
              <a:r>
                <a:rPr lang="en-US" altLang="zh-CN" sz="2400" dirty="0">
                  <a:solidFill>
                    <a:srgbClr val="7030A0"/>
                  </a:solidFill>
                </a:rPr>
                <a:t>5</a:t>
              </a:r>
              <a:endParaRPr lang="en-US" sz="24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656812" y="1001185"/>
            <a:ext cx="750526" cy="461665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VIP1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56812" y="1004613"/>
            <a:ext cx="764953" cy="461665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DIP4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14021" y="2977751"/>
            <a:ext cx="2355758" cy="1239743"/>
          </a:xfrm>
          <a:prstGeom prst="roundRect">
            <a:avLst/>
          </a:prstGeom>
          <a:noFill/>
          <a:ln w="38100" cmpd="sng">
            <a:solidFill>
              <a:schemeClr val="accent6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19253" y="2474947"/>
            <a:ext cx="75052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VIP2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148212" y="1659243"/>
            <a:ext cx="2531052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L4 Load Balancer</a:t>
            </a:r>
          </a:p>
        </p:txBody>
      </p:sp>
      <p:cxnSp>
        <p:nvCxnSpPr>
          <p:cNvPr id="47" name="Straight Arrow Connector 46"/>
          <p:cNvCxnSpPr>
            <a:stCxn id="29" idx="0"/>
            <a:endCxn id="68" idx="0"/>
          </p:cNvCxnSpPr>
          <p:nvPr/>
        </p:nvCxnSpPr>
        <p:spPr>
          <a:xfrm rot="5400000" flipH="1" flipV="1">
            <a:off x="2893565" y="457578"/>
            <a:ext cx="1318508" cy="3721838"/>
          </a:xfrm>
          <a:prstGeom prst="curvedConnector3">
            <a:avLst>
              <a:gd name="adj1" fmla="val 117338"/>
            </a:avLst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8" idx="2"/>
            <a:endCxn id="65" idx="0"/>
          </p:cNvCxnSpPr>
          <p:nvPr/>
        </p:nvCxnSpPr>
        <p:spPr>
          <a:xfrm>
            <a:off x="5413738" y="2116443"/>
            <a:ext cx="143347" cy="1083389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24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439 L -0.21042 0.06597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95" y="307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2.59259E-6 C -0.00937 0.02361 -0.01797 0.04722 -0.00065 0.08102 C 0.0168 0.11482 0.0763 0.17222 0.10443 0.20324 " pathEditMode="relative" rAng="0" ptsTypes="AAA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3" y="1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91" grpId="0" animBg="1"/>
      <p:bldP spid="17" grpId="0" animBg="1"/>
      <p:bldP spid="43" grpId="0" animBg="1"/>
      <p:bldP spid="22" grpId="0" animBg="1"/>
      <p:bldP spid="22" grpId="1" animBg="1"/>
      <p:bldP spid="23" grpId="0" animBg="1"/>
      <p:bldP spid="23" grpId="1" animBg="1"/>
      <p:bldP spid="29" grpId="0" animBg="1"/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49616"/>
            <a:ext cx="12192000" cy="5908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plane in </a:t>
            </a:r>
            <a:r>
              <a:rPr lang="en-US" dirty="0" smtClean="0"/>
              <a:t>a programmable switching ASIC</a:t>
            </a:r>
            <a:endParaRPr lang="en-US" dirty="0"/>
          </a:p>
          <a:p>
            <a:pPr lvl="1"/>
            <a:r>
              <a:rPr lang="en-US" dirty="0"/>
              <a:t>400 lines of P4 code</a:t>
            </a:r>
          </a:p>
          <a:p>
            <a:pPr lvl="1"/>
            <a:r>
              <a:rPr lang="en-US" dirty="0" err="1"/>
              <a:t>ConnTable</a:t>
            </a:r>
            <a:r>
              <a:rPr lang="en-US" dirty="0"/>
              <a:t>, </a:t>
            </a:r>
            <a:r>
              <a:rPr lang="en-US" dirty="0" err="1"/>
              <a:t>VIPTable</a:t>
            </a:r>
            <a:r>
              <a:rPr lang="en-US" dirty="0"/>
              <a:t>, </a:t>
            </a:r>
            <a:r>
              <a:rPr lang="en-US" dirty="0" err="1"/>
              <a:t>DIPPoolTable</a:t>
            </a:r>
            <a:r>
              <a:rPr lang="en-US" dirty="0"/>
              <a:t>, Bloom filter,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Control </a:t>
            </a:r>
            <a:r>
              <a:rPr lang="en-US" dirty="0"/>
              <a:t>plane functions in switch software</a:t>
            </a:r>
            <a:endParaRPr lang="en-US" sz="2400" dirty="0"/>
          </a:p>
          <a:p>
            <a:pPr lvl="1"/>
            <a:r>
              <a:rPr lang="en-US" dirty="0"/>
              <a:t>1000 lines of C </a:t>
            </a:r>
            <a:r>
              <a:rPr lang="en-US" dirty="0" smtClean="0"/>
              <a:t>code on top of switch driver software</a:t>
            </a:r>
            <a:endParaRPr lang="en-US" dirty="0"/>
          </a:p>
          <a:p>
            <a:pPr lvl="1"/>
            <a:r>
              <a:rPr lang="en-US" dirty="0"/>
              <a:t>connection manager, DIP pool manager, etc.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</a:t>
            </a:r>
            <a:r>
              <a:rPr lang="en-US" dirty="0"/>
              <a:t>i</a:t>
            </a:r>
            <a:r>
              <a:rPr lang="en-US" dirty="0" smtClean="0"/>
              <a:t>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23A7D-4891-5A47-9441-98D2A72CF2F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Throughput</a:t>
            </a:r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a full line rate of </a:t>
            </a:r>
            <a:r>
              <a:rPr lang="en-US" dirty="0" smtClean="0">
                <a:sym typeface="Wingdings"/>
              </a:rPr>
              <a:t>6.5 </a:t>
            </a:r>
            <a:r>
              <a:rPr lang="en-US" dirty="0" err="1" smtClean="0">
                <a:sym typeface="Wingdings"/>
              </a:rPr>
              <a:t>Tbps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/>
              <a:t>one SilkRoad can replace up to 100s of software load balancers</a:t>
            </a:r>
          </a:p>
          <a:p>
            <a:pPr lvl="1"/>
            <a:r>
              <a:rPr lang="en-US" dirty="0"/>
              <a:t>save power by </a:t>
            </a:r>
            <a:r>
              <a:rPr lang="en-US" dirty="0" smtClean="0"/>
              <a:t>500x and </a:t>
            </a:r>
            <a:r>
              <a:rPr lang="en-US" dirty="0"/>
              <a:t>capital cost by </a:t>
            </a:r>
            <a:r>
              <a:rPr lang="en-US" dirty="0" smtClean="0"/>
              <a:t>250x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dirty="0" smtClean="0"/>
              <a:t>Latency</a:t>
            </a:r>
            <a:endParaRPr lang="en-US" dirty="0"/>
          </a:p>
          <a:p>
            <a:pPr lvl="1"/>
            <a:r>
              <a:rPr lang="en-US" dirty="0"/>
              <a:t>sub-microsecond </a:t>
            </a:r>
            <a:r>
              <a:rPr lang="en-US" dirty="0" smtClean="0"/>
              <a:t>ingress-to-egress processing latency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dirty="0" smtClean="0"/>
              <a:t>Robustness </a:t>
            </a:r>
            <a:r>
              <a:rPr lang="en-US" dirty="0"/>
              <a:t>against </a:t>
            </a:r>
            <a:r>
              <a:rPr lang="en-US" dirty="0" smtClean="0"/>
              <a:t>attacks and </a:t>
            </a:r>
            <a:r>
              <a:rPr lang="en-US" dirty="0"/>
              <a:t>performance </a:t>
            </a:r>
            <a:r>
              <a:rPr lang="en-US" dirty="0" smtClean="0"/>
              <a:t>isolation</a:t>
            </a:r>
            <a:endParaRPr lang="en-US" dirty="0"/>
          </a:p>
          <a:p>
            <a:pPr lvl="1"/>
            <a:r>
              <a:rPr lang="en-US" dirty="0"/>
              <a:t>h</a:t>
            </a:r>
            <a:r>
              <a:rPr lang="en-US" dirty="0" smtClean="0"/>
              <a:t>igh capacity to handle attacks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hardware </a:t>
            </a:r>
            <a:r>
              <a:rPr lang="en-US" dirty="0" smtClean="0"/>
              <a:t>rate-limiters for performance isolation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dirty="0" smtClean="0"/>
              <a:t>PCC guarantee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altLang="zh-CN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23A7D-4891-5A47-9441-98D2A72CF2F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2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from Facebook clusters</a:t>
            </a:r>
          </a:p>
          <a:p>
            <a:pPr lvl="1"/>
            <a:r>
              <a:rPr lang="en-US" dirty="0"/>
              <a:t>about a hundred </a:t>
            </a:r>
            <a:r>
              <a:rPr lang="en-US" dirty="0" smtClean="0"/>
              <a:t>clusters from </a:t>
            </a:r>
            <a:r>
              <a:rPr lang="en-US" dirty="0" err="1" smtClean="0"/>
              <a:t>PoP</a:t>
            </a:r>
            <a:r>
              <a:rPr lang="en-US" dirty="0"/>
              <a:t>, </a:t>
            </a:r>
            <a:r>
              <a:rPr lang="en-US" dirty="0" smtClean="0"/>
              <a:t>Frontend</a:t>
            </a:r>
            <a:r>
              <a:rPr lang="en-US" dirty="0"/>
              <a:t>, and B</a:t>
            </a:r>
            <a:r>
              <a:rPr lang="en-US" dirty="0" smtClean="0"/>
              <a:t>ackend</a:t>
            </a:r>
            <a:endParaRPr lang="en-US" sz="1400" dirty="0"/>
          </a:p>
          <a:p>
            <a:pPr lvl="1"/>
            <a:r>
              <a:rPr lang="en-US" dirty="0"/>
              <a:t>One month of traffic trace </a:t>
            </a:r>
            <a:r>
              <a:rPr lang="en-US" dirty="0" smtClean="0"/>
              <a:t>with around 600 billion connections</a:t>
            </a:r>
            <a:endParaRPr lang="en-US" dirty="0"/>
          </a:p>
          <a:p>
            <a:pPr lvl="1"/>
            <a:r>
              <a:rPr lang="en-US" dirty="0" smtClean="0"/>
              <a:t>One month of DIP </a:t>
            </a:r>
            <a:r>
              <a:rPr lang="en-US" dirty="0"/>
              <a:t>pool update </a:t>
            </a:r>
            <a:r>
              <a:rPr lang="en-US" dirty="0" smtClean="0"/>
              <a:t>trace with around three millions update 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Flow-level simulation</a:t>
            </a:r>
            <a:endParaRPr lang="en-US" sz="2400" dirty="0"/>
          </a:p>
          <a:p>
            <a:pPr lvl="1"/>
            <a:r>
              <a:rPr lang="en-US" dirty="0"/>
              <a:t>run SilkRoad on all </a:t>
            </a:r>
            <a:r>
              <a:rPr lang="en-US" dirty="0" err="1"/>
              <a:t>ToR</a:t>
            </a:r>
            <a:r>
              <a:rPr lang="en-US" dirty="0"/>
              <a:t> switches</a:t>
            </a:r>
          </a:p>
          <a:p>
            <a:pPr lvl="1"/>
            <a:r>
              <a:rPr lang="en-US" dirty="0"/>
              <a:t>16-bit digest and 6-bit version in </a:t>
            </a:r>
            <a:r>
              <a:rPr lang="en-US" dirty="0" err="1"/>
              <a:t>ConnTable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23A7D-4891-5A47-9441-98D2A72CF2F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0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SilkRoad can fit into switch memory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3A7D-4891-5A47-9441-98D2A72CF2F6}" type="slidenum">
              <a:rPr lang="en-US" smtClean="0"/>
              <a:t>23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285" y="2344976"/>
            <a:ext cx="5680398" cy="351113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760710" y="3490413"/>
            <a:ext cx="6371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s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witching ASICs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have 50-100 MB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SRAM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303831" y="1573683"/>
            <a:ext cx="4723937" cy="1292662"/>
            <a:chOff x="5319329" y="863903"/>
            <a:chExt cx="4723937" cy="1292662"/>
          </a:xfrm>
        </p:grpSpPr>
        <p:cxnSp>
          <p:nvCxnSpPr>
            <p:cNvPr id="7" name="Straight Arrow Connector 6"/>
            <p:cNvCxnSpPr>
              <a:stCxn id="15" idx="1"/>
              <a:endCxn id="10" idx="7"/>
            </p:cNvCxnSpPr>
            <p:nvPr/>
          </p:nvCxnSpPr>
          <p:spPr>
            <a:xfrm flipH="1">
              <a:off x="5597130" y="1279402"/>
              <a:ext cx="358157" cy="405594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319329" y="1604087"/>
              <a:ext cx="325464" cy="552478"/>
            </a:xfrm>
            <a:prstGeom prst="ellips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55287" y="863903"/>
              <a:ext cx="408797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  <a:latin typeface="Verdana" charset="0"/>
                  <a:ea typeface="Verdana" charset="0"/>
                  <a:cs typeface="Verdana" charset="0"/>
                </a:rPr>
                <a:t>u</a:t>
              </a:r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  <a:latin typeface="Verdana" charset="0"/>
                  <a:ea typeface="Verdana" charset="0"/>
                  <a:cs typeface="Verdana" charset="0"/>
                </a:rPr>
                <a:t>se </a:t>
              </a:r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  <a:latin typeface="Verdana" charset="0"/>
                  <a:ea typeface="Verdana" charset="0"/>
                  <a:cs typeface="Verdana" charset="0"/>
                </a:rPr>
                <a:t>up to 58MB </a:t>
              </a:r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  <a:latin typeface="Verdana" charset="0"/>
                  <a:ea typeface="Verdana" charset="0"/>
                  <a:cs typeface="Verdana" charset="0"/>
                </a:rPr>
                <a:t>SRAM</a:t>
              </a:r>
            </a:p>
            <a:p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  <a:latin typeface="Verdana" charset="0"/>
                  <a:ea typeface="Verdana" charset="0"/>
                  <a:cs typeface="Verdana" charset="0"/>
                </a:rPr>
                <a:t>to </a:t>
              </a:r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  <a:latin typeface="Verdana" charset="0"/>
                  <a:ea typeface="Verdana" charset="0"/>
                  <a:cs typeface="Verdana" charset="0"/>
                </a:rPr>
                <a:t>store 15M connections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569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96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23A7D-4891-5A47-9441-98D2A72CF2F6}" type="slidenum">
              <a:rPr lang="en-US" smtClean="0"/>
              <a:t>24</a:t>
            </a:fld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18" y="4585643"/>
            <a:ext cx="1321668" cy="1527885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7590599" y="5199274"/>
            <a:ext cx="2269013" cy="914400"/>
            <a:chOff x="5706903" y="5250398"/>
            <a:chExt cx="2269013" cy="91440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6903" y="5250398"/>
              <a:ext cx="914400" cy="914400"/>
            </a:xfrm>
            <a:prstGeom prst="rect">
              <a:avLst/>
            </a:prstGeom>
            <a:effectLst/>
          </p:spPr>
        </p:pic>
        <p:grpSp>
          <p:nvGrpSpPr>
            <p:cNvPr id="26" name="Group 25"/>
            <p:cNvGrpSpPr/>
            <p:nvPr/>
          </p:nvGrpSpPr>
          <p:grpSpPr>
            <a:xfrm>
              <a:off x="5940098" y="5250398"/>
              <a:ext cx="2035818" cy="914400"/>
              <a:chOff x="5940098" y="5250398"/>
              <a:chExt cx="2035818" cy="91440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61516" y="5250398"/>
                <a:ext cx="914400" cy="914400"/>
              </a:xfrm>
              <a:prstGeom prst="rect">
                <a:avLst/>
              </a:prstGeom>
              <a:effectLst/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4209" y="5250398"/>
                <a:ext cx="914400" cy="914400"/>
              </a:xfrm>
              <a:prstGeom prst="rect">
                <a:avLst/>
              </a:prstGeom>
              <a:effectLst/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940098" y="5517316"/>
                <a:ext cx="640080" cy="640080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570322" y="5517316"/>
                <a:ext cx="640080" cy="640080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270930" y="5517316"/>
                <a:ext cx="640080" cy="640080"/>
              </a:xfrm>
              <a:prstGeom prst="rect">
                <a:avLst/>
              </a:prstGeom>
            </p:spPr>
          </p:pic>
        </p:grpSp>
      </p:grpSp>
      <p:cxnSp>
        <p:nvCxnSpPr>
          <p:cNvPr id="32" name="Straight Arrow Connector 31"/>
          <p:cNvCxnSpPr/>
          <p:nvPr/>
        </p:nvCxnSpPr>
        <p:spPr>
          <a:xfrm>
            <a:off x="3785589" y="5648389"/>
            <a:ext cx="3582955" cy="12483"/>
          </a:xfrm>
          <a:prstGeom prst="straightConnector1">
            <a:avLst/>
          </a:prstGeom>
          <a:ln w="762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23060" y="6095434"/>
            <a:ext cx="2888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charset="0"/>
                <a:ea typeface="Verdana" charset="0"/>
                <a:cs typeface="Verdana" charset="0"/>
              </a:rPr>
              <a:t>Application traffic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41064" y="6162649"/>
            <a:ext cx="3122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charset="0"/>
                <a:ea typeface="Verdana" charset="0"/>
                <a:cs typeface="Verdana" charset="0"/>
              </a:rPr>
              <a:t>Application servers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637993" y="5144763"/>
            <a:ext cx="914400" cy="914400"/>
            <a:chOff x="1818754" y="5254862"/>
            <a:chExt cx="914400" cy="91440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8754" y="5254862"/>
              <a:ext cx="914400" cy="914400"/>
            </a:xfrm>
            <a:prstGeom prst="rect">
              <a:avLst/>
            </a:prstGeom>
            <a:effectLst/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18754" y="5513579"/>
              <a:ext cx="640080" cy="640080"/>
            </a:xfrm>
            <a:prstGeom prst="rect">
              <a:avLst/>
            </a:prstGeom>
          </p:spPr>
        </p:pic>
      </p:grpSp>
      <p:sp>
        <p:nvSpPr>
          <p:cNvPr id="38" name="Rectangle 37"/>
          <p:cNvSpPr/>
          <p:nvPr/>
        </p:nvSpPr>
        <p:spPr>
          <a:xfrm>
            <a:off x="5186142" y="4668652"/>
            <a:ext cx="41098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rPr>
              <a:t>SilkRoad: direct path </a:t>
            </a:r>
          </a:p>
        </p:txBody>
      </p:sp>
      <p:sp>
        <p:nvSpPr>
          <p:cNvPr id="40" name="Content Placeholder 1"/>
          <p:cNvSpPr txBox="1">
            <a:spLocks/>
          </p:cNvSpPr>
          <p:nvPr/>
        </p:nvSpPr>
        <p:spPr>
          <a:xfrm>
            <a:off x="0" y="949616"/>
            <a:ext cx="12192000" cy="5908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6032" indent="-256032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000FF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Scale to traffic growth with switching ASICs</a:t>
            </a:r>
            <a:endParaRPr lang="en-US" dirty="0" smtClean="0"/>
          </a:p>
          <a:p>
            <a:pPr marL="0" indent="0">
              <a:buNone/>
            </a:pPr>
            <a:r>
              <a:rPr lang="en-US" sz="2800" dirty="0"/>
              <a:t>H</a:t>
            </a:r>
            <a:r>
              <a:rPr lang="en-US" sz="2800" dirty="0" smtClean="0"/>
              <a:t>igh-speed ASICs make it challenging to ensure PCC</a:t>
            </a:r>
            <a:endParaRPr lang="en-US" sz="2800" dirty="0"/>
          </a:p>
          <a:p>
            <a:pPr lvl="1"/>
            <a:r>
              <a:rPr lang="en-US" sz="2400" dirty="0"/>
              <a:t>limited </a:t>
            </a:r>
            <a:r>
              <a:rPr lang="en-US" sz="2400" dirty="0" smtClean="0"/>
              <a:t>SRAM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en-US" sz="2400" dirty="0"/>
              <a:t>l</a:t>
            </a:r>
            <a:r>
              <a:rPr lang="en-US" sz="2400" dirty="0" smtClean="0"/>
              <a:t>imited per-packet processing time</a:t>
            </a:r>
            <a:endParaRPr lang="en-US" sz="2400" dirty="0"/>
          </a:p>
          <a:p>
            <a:pPr marL="0" indent="0">
              <a:buNone/>
            </a:pPr>
            <a:r>
              <a:rPr lang="en-US" sz="2800" dirty="0" smtClean="0"/>
              <a:t>SilkRoad: layer-4 load balancing on high-speed ASICs</a:t>
            </a:r>
          </a:p>
          <a:p>
            <a:pPr lvl="1"/>
            <a:r>
              <a:rPr lang="en-US" sz="2400" dirty="0" smtClean="0"/>
              <a:t>a line rate of multi-</a:t>
            </a:r>
            <a:r>
              <a:rPr lang="en-US" sz="2400" dirty="0" err="1" smtClean="0"/>
              <a:t>Tbps</a:t>
            </a:r>
            <a:endParaRPr lang="en-US" sz="2400" dirty="0" smtClean="0"/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nsure PCC under frequent DIP pool updates</a:t>
            </a:r>
          </a:p>
          <a:p>
            <a:pPr lvl="1"/>
            <a:r>
              <a:rPr lang="en-US" sz="2400" dirty="0" smtClean="0"/>
              <a:t>100-1000x saving in power and capital cost</a:t>
            </a:r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0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557338"/>
            <a:ext cx="12192000" cy="5300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Thank </a:t>
            </a:r>
            <a:r>
              <a:rPr lang="en-US" sz="4000" dirty="0" smtClean="0"/>
              <a:t>You!</a:t>
            </a:r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4000" dirty="0" smtClean="0"/>
              <a:t>Please come and see </a:t>
            </a:r>
            <a:r>
              <a:rPr lang="en-US" sz="4000" dirty="0"/>
              <a:t>our </a:t>
            </a:r>
            <a:r>
              <a:rPr lang="en-US" sz="4000" dirty="0" smtClean="0"/>
              <a:t>demo</a:t>
            </a:r>
            <a:endParaRPr lang="en-US" sz="3600" dirty="0" smtClean="0"/>
          </a:p>
          <a:p>
            <a:pPr lvl="1">
              <a:buFont typeface="Wingdings" charset="2"/>
              <a:buChar char="Ø"/>
            </a:pPr>
            <a:r>
              <a:rPr lang="en-US" sz="2800" dirty="0" smtClean="0"/>
              <a:t>Implemented using P4 on Barefoot Tofino ASIC</a:t>
            </a:r>
          </a:p>
          <a:p>
            <a:pPr lvl="1">
              <a:buFont typeface="Wingdings" charset="2"/>
              <a:buChar char="Ø"/>
            </a:pPr>
            <a:endParaRPr lang="en-US" sz="2800" dirty="0" smtClean="0"/>
          </a:p>
          <a:p>
            <a:pPr lvl="1">
              <a:buFont typeface="Wingdings" charset="2"/>
              <a:buChar char="Ø"/>
            </a:pPr>
            <a:r>
              <a:rPr lang="en-US" sz="2800" dirty="0" smtClean="0"/>
              <a:t>Time: Tuesday (August 22), </a:t>
            </a:r>
            <a:r>
              <a:rPr lang="mr-IN" sz="2800" dirty="0" smtClean="0"/>
              <a:t>10:45am </a:t>
            </a:r>
            <a:r>
              <a:rPr lang="mr-IN" sz="2800" dirty="0"/>
              <a:t>- </a:t>
            </a:r>
            <a:r>
              <a:rPr lang="mr-IN" sz="2800" dirty="0" smtClean="0"/>
              <a:t>6:00pm</a:t>
            </a:r>
            <a:r>
              <a:rPr lang="en-US" sz="2800" dirty="0" smtClean="0"/>
              <a:t> </a:t>
            </a:r>
          </a:p>
          <a:p>
            <a:pPr lvl="1">
              <a:buFont typeface="Wingdings" charset="2"/>
              <a:buChar char="Ø"/>
            </a:pPr>
            <a:r>
              <a:rPr lang="en-US" sz="2800" dirty="0" smtClean="0"/>
              <a:t>Location: Legacy </a:t>
            </a:r>
            <a:r>
              <a:rPr lang="en-US" sz="2800" dirty="0"/>
              <a:t>Room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23A7D-4891-5A47-9441-98D2A72CF2F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95739" y="3414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5" y="185937"/>
            <a:ext cx="1789980" cy="206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7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3A7D-4891-5A47-9441-98D2A72CF2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3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Network-wide deployment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23A7D-4891-5A47-9441-98D2A72CF2F6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42" name="Picture 7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3452" y="4986206"/>
            <a:ext cx="693202" cy="54864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7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65560" y="4986206"/>
            <a:ext cx="693202" cy="54864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7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7668" y="4986206"/>
            <a:ext cx="693202" cy="54864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7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09775" y="4986206"/>
            <a:ext cx="693202" cy="54864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7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3452" y="4135306"/>
            <a:ext cx="693202" cy="54864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7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65560" y="4135306"/>
            <a:ext cx="693202" cy="54864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7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7668" y="4135306"/>
            <a:ext cx="693202" cy="54864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7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09775" y="4135306"/>
            <a:ext cx="693202" cy="54864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7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3452" y="3284406"/>
            <a:ext cx="693202" cy="54864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7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65560" y="3284406"/>
            <a:ext cx="693202" cy="54864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7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7668" y="3284406"/>
            <a:ext cx="693202" cy="54864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7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09775" y="3284406"/>
            <a:ext cx="693202" cy="54864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2345" y="6084962"/>
            <a:ext cx="638814" cy="640080"/>
          </a:xfrm>
          <a:prstGeom prst="rect">
            <a:avLst/>
          </a:prstGeom>
        </p:spPr>
      </p:pic>
      <p:cxnSp>
        <p:nvCxnSpPr>
          <p:cNvPr id="62" name="Straight Connector 61"/>
          <p:cNvCxnSpPr>
            <a:stCxn id="59" idx="0"/>
            <a:endCxn id="42" idx="2"/>
          </p:cNvCxnSpPr>
          <p:nvPr/>
        </p:nvCxnSpPr>
        <p:spPr>
          <a:xfrm flipV="1">
            <a:off x="3929245" y="5534846"/>
            <a:ext cx="310808" cy="550116"/>
          </a:xfrm>
          <a:prstGeom prst="line">
            <a:avLst/>
          </a:prstGeom>
          <a:ln w="41275">
            <a:solidFill>
              <a:srgbClr val="0033CC"/>
            </a:solidFill>
            <a:prstDash val="sysDash"/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0" idx="0"/>
            <a:endCxn id="42" idx="2"/>
          </p:cNvCxnSpPr>
          <p:nvPr/>
        </p:nvCxnSpPr>
        <p:spPr>
          <a:xfrm flipH="1" flipV="1">
            <a:off x="4240053" y="5534846"/>
            <a:ext cx="121699" cy="55011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9838" y="6084962"/>
            <a:ext cx="638814" cy="64008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6935" y="6084962"/>
            <a:ext cx="638814" cy="640080"/>
          </a:xfrm>
          <a:prstGeom prst="rect">
            <a:avLst/>
          </a:prstGeom>
        </p:spPr>
      </p:pic>
      <p:cxnSp>
        <p:nvCxnSpPr>
          <p:cNvPr id="80" name="Straight Connector 79"/>
          <p:cNvCxnSpPr>
            <a:endCxn id="44" idx="2"/>
          </p:cNvCxnSpPr>
          <p:nvPr/>
        </p:nvCxnSpPr>
        <p:spPr>
          <a:xfrm flipV="1">
            <a:off x="5103835" y="5534846"/>
            <a:ext cx="308326" cy="55011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44" idx="2"/>
          </p:cNvCxnSpPr>
          <p:nvPr/>
        </p:nvCxnSpPr>
        <p:spPr>
          <a:xfrm flipH="1" flipV="1">
            <a:off x="5412161" y="5534846"/>
            <a:ext cx="124182" cy="550116"/>
          </a:xfrm>
          <a:prstGeom prst="line">
            <a:avLst/>
          </a:prstGeom>
          <a:ln w="44450">
            <a:solidFill>
              <a:srgbClr val="0033CC"/>
            </a:solidFill>
            <a:prstDash val="sysDash"/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4428" y="6084962"/>
            <a:ext cx="638814" cy="64008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1316" y="6084962"/>
            <a:ext cx="638814" cy="640080"/>
          </a:xfrm>
          <a:prstGeom prst="rect">
            <a:avLst/>
          </a:prstGeom>
        </p:spPr>
      </p:pic>
      <p:cxnSp>
        <p:nvCxnSpPr>
          <p:cNvPr id="84" name="Straight Connector 83"/>
          <p:cNvCxnSpPr>
            <a:endCxn id="47" idx="2"/>
          </p:cNvCxnSpPr>
          <p:nvPr/>
        </p:nvCxnSpPr>
        <p:spPr>
          <a:xfrm flipV="1">
            <a:off x="6278216" y="5534846"/>
            <a:ext cx="306053" cy="55011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7" idx="0"/>
            <a:endCxn id="48" idx="2"/>
          </p:cNvCxnSpPr>
          <p:nvPr/>
        </p:nvCxnSpPr>
        <p:spPr>
          <a:xfrm flipH="1" flipV="1">
            <a:off x="7756376" y="5534846"/>
            <a:ext cx="134692" cy="550116"/>
          </a:xfrm>
          <a:prstGeom prst="line">
            <a:avLst/>
          </a:prstGeom>
          <a:ln w="41275">
            <a:solidFill>
              <a:srgbClr val="941100"/>
            </a:solidFill>
            <a:prstDash val="sysDash"/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8809" y="6084962"/>
            <a:ext cx="638814" cy="64008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1661" y="6084962"/>
            <a:ext cx="638814" cy="640080"/>
          </a:xfrm>
          <a:prstGeom prst="rect">
            <a:avLst/>
          </a:prstGeom>
        </p:spPr>
      </p:pic>
      <p:cxnSp>
        <p:nvCxnSpPr>
          <p:cNvPr id="88" name="Straight Connector 87"/>
          <p:cNvCxnSpPr>
            <a:endCxn id="48" idx="2"/>
          </p:cNvCxnSpPr>
          <p:nvPr/>
        </p:nvCxnSpPr>
        <p:spPr>
          <a:xfrm flipV="1">
            <a:off x="7458561" y="5534846"/>
            <a:ext cx="297815" cy="55011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3" idx="0"/>
            <a:endCxn id="47" idx="2"/>
          </p:cNvCxnSpPr>
          <p:nvPr/>
        </p:nvCxnSpPr>
        <p:spPr>
          <a:xfrm flipH="1" flipV="1">
            <a:off x="6584269" y="5534846"/>
            <a:ext cx="126454" cy="550116"/>
          </a:xfrm>
          <a:prstGeom prst="line">
            <a:avLst/>
          </a:prstGeom>
          <a:ln w="57150">
            <a:solidFill>
              <a:srgbClr val="9411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54" y="6084962"/>
            <a:ext cx="638814" cy="640080"/>
          </a:xfrm>
          <a:prstGeom prst="rect">
            <a:avLst/>
          </a:prstGeom>
        </p:spPr>
      </p:pic>
      <p:cxnSp>
        <p:nvCxnSpPr>
          <p:cNvPr id="91" name="Straight Connector 90"/>
          <p:cNvCxnSpPr>
            <a:stCxn id="42" idx="0"/>
            <a:endCxn id="51" idx="2"/>
          </p:cNvCxnSpPr>
          <p:nvPr/>
        </p:nvCxnSpPr>
        <p:spPr>
          <a:xfrm flipV="1">
            <a:off x="4240053" y="4683946"/>
            <a:ext cx="0" cy="302260"/>
          </a:xfrm>
          <a:prstGeom prst="line">
            <a:avLst/>
          </a:prstGeom>
          <a:ln w="44450">
            <a:solidFill>
              <a:srgbClr val="0033CC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2" idx="0"/>
            <a:endCxn id="52" idx="2"/>
          </p:cNvCxnSpPr>
          <p:nvPr/>
        </p:nvCxnSpPr>
        <p:spPr>
          <a:xfrm flipV="1">
            <a:off x="4240053" y="4683946"/>
            <a:ext cx="1172108" cy="30226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4" idx="0"/>
            <a:endCxn id="51" idx="2"/>
          </p:cNvCxnSpPr>
          <p:nvPr/>
        </p:nvCxnSpPr>
        <p:spPr>
          <a:xfrm flipH="1" flipV="1">
            <a:off x="4240053" y="4683946"/>
            <a:ext cx="1172108" cy="302260"/>
          </a:xfrm>
          <a:prstGeom prst="line">
            <a:avLst/>
          </a:prstGeom>
          <a:ln w="41275">
            <a:solidFill>
              <a:srgbClr val="0033CC"/>
            </a:solidFill>
            <a:prstDash val="sysDash"/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4" idx="0"/>
            <a:endCxn id="52" idx="2"/>
          </p:cNvCxnSpPr>
          <p:nvPr/>
        </p:nvCxnSpPr>
        <p:spPr>
          <a:xfrm flipV="1">
            <a:off x="5412161" y="4683946"/>
            <a:ext cx="0" cy="30226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47" idx="0"/>
            <a:endCxn id="53" idx="2"/>
          </p:cNvCxnSpPr>
          <p:nvPr/>
        </p:nvCxnSpPr>
        <p:spPr>
          <a:xfrm flipV="1">
            <a:off x="6584269" y="4683946"/>
            <a:ext cx="0" cy="302260"/>
          </a:xfrm>
          <a:prstGeom prst="line">
            <a:avLst/>
          </a:prstGeom>
          <a:ln w="44450">
            <a:solidFill>
              <a:srgbClr val="9411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48" idx="0"/>
            <a:endCxn id="54" idx="2"/>
          </p:cNvCxnSpPr>
          <p:nvPr/>
        </p:nvCxnSpPr>
        <p:spPr>
          <a:xfrm flipV="1">
            <a:off x="7756376" y="4683946"/>
            <a:ext cx="0" cy="302260"/>
          </a:xfrm>
          <a:prstGeom prst="line">
            <a:avLst/>
          </a:prstGeom>
          <a:ln w="41275">
            <a:solidFill>
              <a:srgbClr val="941100"/>
            </a:solidFill>
            <a:prstDash val="sysDash"/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47" idx="0"/>
            <a:endCxn id="54" idx="2"/>
          </p:cNvCxnSpPr>
          <p:nvPr/>
        </p:nvCxnSpPr>
        <p:spPr>
          <a:xfrm flipV="1">
            <a:off x="6584269" y="4683946"/>
            <a:ext cx="1172107" cy="302260"/>
          </a:xfrm>
          <a:prstGeom prst="line">
            <a:avLst/>
          </a:prstGeom>
          <a:ln w="44450">
            <a:solidFill>
              <a:srgbClr val="9411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48" idx="0"/>
            <a:endCxn id="53" idx="2"/>
          </p:cNvCxnSpPr>
          <p:nvPr/>
        </p:nvCxnSpPr>
        <p:spPr>
          <a:xfrm flipH="1" flipV="1">
            <a:off x="6584269" y="4683946"/>
            <a:ext cx="1172107" cy="302260"/>
          </a:xfrm>
          <a:prstGeom prst="line">
            <a:avLst/>
          </a:prstGeom>
          <a:ln w="41275">
            <a:solidFill>
              <a:srgbClr val="941100"/>
            </a:solidFill>
            <a:prstDash val="sysDash"/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4" idx="0"/>
            <a:endCxn id="57" idx="2"/>
          </p:cNvCxnSpPr>
          <p:nvPr/>
        </p:nvCxnSpPr>
        <p:spPr>
          <a:xfrm flipH="1" flipV="1">
            <a:off x="6584269" y="3833046"/>
            <a:ext cx="1172107" cy="30226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54" idx="0"/>
            <a:endCxn id="58" idx="2"/>
          </p:cNvCxnSpPr>
          <p:nvPr/>
        </p:nvCxnSpPr>
        <p:spPr>
          <a:xfrm flipV="1">
            <a:off x="7756376" y="3833046"/>
            <a:ext cx="0" cy="30226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3" idx="0"/>
            <a:endCxn id="56" idx="2"/>
          </p:cNvCxnSpPr>
          <p:nvPr/>
        </p:nvCxnSpPr>
        <p:spPr>
          <a:xfrm flipH="1" flipV="1">
            <a:off x="5412161" y="3833046"/>
            <a:ext cx="1172108" cy="30226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53" idx="0"/>
            <a:endCxn id="55" idx="2"/>
          </p:cNvCxnSpPr>
          <p:nvPr/>
        </p:nvCxnSpPr>
        <p:spPr>
          <a:xfrm flipH="1" flipV="1">
            <a:off x="4240053" y="3833046"/>
            <a:ext cx="2344216" cy="30226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51" idx="0"/>
            <a:endCxn id="55" idx="2"/>
          </p:cNvCxnSpPr>
          <p:nvPr/>
        </p:nvCxnSpPr>
        <p:spPr>
          <a:xfrm flipV="1">
            <a:off x="4240053" y="3833046"/>
            <a:ext cx="0" cy="30226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51" idx="0"/>
            <a:endCxn id="56" idx="2"/>
          </p:cNvCxnSpPr>
          <p:nvPr/>
        </p:nvCxnSpPr>
        <p:spPr>
          <a:xfrm flipV="1">
            <a:off x="4240053" y="3833046"/>
            <a:ext cx="1172108" cy="302260"/>
          </a:xfrm>
          <a:prstGeom prst="line">
            <a:avLst/>
          </a:prstGeom>
          <a:ln w="44450">
            <a:solidFill>
              <a:srgbClr val="0033CC"/>
            </a:solidFill>
            <a:prstDash val="sysDash"/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52" idx="0"/>
            <a:endCxn id="57" idx="2"/>
          </p:cNvCxnSpPr>
          <p:nvPr/>
        </p:nvCxnSpPr>
        <p:spPr>
          <a:xfrm flipV="1">
            <a:off x="5412161" y="3833046"/>
            <a:ext cx="1172108" cy="30226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52" idx="0"/>
            <a:endCxn id="58" idx="2"/>
          </p:cNvCxnSpPr>
          <p:nvPr/>
        </p:nvCxnSpPr>
        <p:spPr>
          <a:xfrm flipV="1">
            <a:off x="5412161" y="3833046"/>
            <a:ext cx="2344215" cy="30226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0" name="Picture 13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4843" y="5057104"/>
            <a:ext cx="426752" cy="493432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1013" y="5057104"/>
            <a:ext cx="426752" cy="493432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1298" y="5105213"/>
            <a:ext cx="426752" cy="493432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4909" y="5057104"/>
            <a:ext cx="426752" cy="493432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5119" y="3300071"/>
            <a:ext cx="426752" cy="493432"/>
          </a:xfrm>
          <a:prstGeom prst="rect">
            <a:avLst/>
          </a:prstGeom>
        </p:spPr>
      </p:pic>
      <p:pic>
        <p:nvPicPr>
          <p:cNvPr id="157" name="Picture 15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1289" y="3300071"/>
            <a:ext cx="426752" cy="493432"/>
          </a:xfrm>
          <a:prstGeom prst="rect">
            <a:avLst/>
          </a:prstGeom>
        </p:spPr>
      </p:pic>
      <p:pic>
        <p:nvPicPr>
          <p:cNvPr id="158" name="Picture 15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1574" y="3348180"/>
            <a:ext cx="426752" cy="493432"/>
          </a:xfrm>
          <a:prstGeom prst="rect">
            <a:avLst/>
          </a:prstGeom>
        </p:spPr>
      </p:pic>
      <p:pic>
        <p:nvPicPr>
          <p:cNvPr id="159" name="Picture 15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5185" y="3300071"/>
            <a:ext cx="426752" cy="493432"/>
          </a:xfrm>
          <a:prstGeom prst="rect">
            <a:avLst/>
          </a:prstGeom>
        </p:spPr>
      </p:pic>
      <p:sp>
        <p:nvSpPr>
          <p:cNvPr id="160" name="Content Placeholder 1"/>
          <p:cNvSpPr>
            <a:spLocks noGrp="1"/>
          </p:cNvSpPr>
          <p:nvPr>
            <p:ph idx="1"/>
          </p:nvPr>
        </p:nvSpPr>
        <p:spPr>
          <a:xfrm>
            <a:off x="0" y="949616"/>
            <a:ext cx="12192000" cy="16325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Simple scenario: at all the </a:t>
            </a:r>
            <a:r>
              <a:rPr lang="en-US" dirty="0" err="1"/>
              <a:t>ToR</a:t>
            </a:r>
            <a:r>
              <a:rPr lang="en-US" dirty="0"/>
              <a:t> switches and core </a:t>
            </a:r>
            <a:r>
              <a:rPr lang="en-US" dirty="0" smtClean="0"/>
              <a:t>switches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SilkRoad switch announces routes </a:t>
            </a:r>
            <a:r>
              <a:rPr lang="en-US" dirty="0"/>
              <a:t>for all the </a:t>
            </a:r>
            <a:r>
              <a:rPr lang="en-US" dirty="0" smtClean="0"/>
              <a:t>VIPs</a:t>
            </a:r>
          </a:p>
          <a:p>
            <a:pPr lvl="1"/>
            <a:r>
              <a:rPr lang="en-US" dirty="0" smtClean="0"/>
              <a:t>all inbound </a:t>
            </a:r>
            <a:r>
              <a:rPr lang="en-US" dirty="0"/>
              <a:t>and </a:t>
            </a:r>
            <a:r>
              <a:rPr lang="en-US" dirty="0" smtClean="0"/>
              <a:t>intra-datacenter </a:t>
            </a:r>
            <a:r>
              <a:rPr lang="en-US" dirty="0"/>
              <a:t>traffic </a:t>
            </a:r>
            <a:r>
              <a:rPr lang="en-US" dirty="0" smtClean="0"/>
              <a:t>is load-balanced at </a:t>
            </a:r>
            <a:r>
              <a:rPr lang="en-US" dirty="0"/>
              <a:t>its first </a:t>
            </a:r>
            <a:r>
              <a:rPr lang="en-US" dirty="0" smtClean="0"/>
              <a:t>hop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6631458" y="5688459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n w="0"/>
                <a:solidFill>
                  <a:srgbClr val="9411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VIP2</a:t>
            </a:r>
            <a:endParaRPr lang="en-US" sz="2400">
              <a:ln w="0"/>
              <a:solidFill>
                <a:srgbClr val="9411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5487142" y="2779254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rgbClr val="00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VIP1</a:t>
            </a:r>
            <a:endParaRPr lang="en-US" sz="2400" dirty="0">
              <a:ln w="0"/>
              <a:solidFill>
                <a:srgbClr val="0033C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0" name="Straight Connector 169"/>
          <p:cNvCxnSpPr>
            <a:stCxn id="56" idx="0"/>
          </p:cNvCxnSpPr>
          <p:nvPr/>
        </p:nvCxnSpPr>
        <p:spPr>
          <a:xfrm flipV="1">
            <a:off x="5412161" y="2812152"/>
            <a:ext cx="0" cy="472254"/>
          </a:xfrm>
          <a:prstGeom prst="line">
            <a:avLst/>
          </a:prstGeom>
          <a:ln w="57150">
            <a:solidFill>
              <a:srgbClr val="0033CC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3266461" y="5598645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n w="0"/>
                <a:solidFill>
                  <a:srgbClr val="00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DIP1</a:t>
            </a:r>
            <a:endParaRPr lang="en-US" sz="2400" dirty="0">
              <a:ln w="0"/>
              <a:solidFill>
                <a:srgbClr val="0033C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3591660" y="6034204"/>
            <a:ext cx="644858" cy="696764"/>
          </a:xfrm>
          <a:prstGeom prst="rect">
            <a:avLst/>
          </a:prstGeom>
          <a:noFill/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5451681" y="5532093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rgbClr val="00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DIP2</a:t>
            </a:r>
            <a:endParaRPr lang="en-US" sz="2400" dirty="0">
              <a:ln w="0"/>
              <a:solidFill>
                <a:srgbClr val="0033C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5286126" y="6056620"/>
            <a:ext cx="644858" cy="696764"/>
          </a:xfrm>
          <a:prstGeom prst="rect">
            <a:avLst/>
          </a:prstGeom>
          <a:noFill/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7627917" y="6034204"/>
            <a:ext cx="644858" cy="696764"/>
          </a:xfrm>
          <a:prstGeom prst="rect">
            <a:avLst/>
          </a:prstGeom>
          <a:noFill/>
          <a:ln w="38100">
            <a:solidFill>
              <a:srgbClr val="941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7855686" y="5674055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rgbClr val="9411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DIP3</a:t>
            </a:r>
            <a:endParaRPr lang="en-US" sz="2400" dirty="0">
              <a:ln w="0"/>
              <a:solidFill>
                <a:srgbClr val="9411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9131247" y="6597193"/>
            <a:ext cx="640080" cy="12138"/>
          </a:xfrm>
          <a:prstGeom prst="line">
            <a:avLst/>
          </a:prstGeom>
          <a:ln w="41275">
            <a:solidFill>
              <a:schemeClr val="tx1"/>
            </a:solidFill>
            <a:prstDash val="sysDash"/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46090" y="6378499"/>
            <a:ext cx="1414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DIP traffic</a:t>
            </a:r>
            <a:endParaRPr lang="en-US" sz="2400" dirty="0"/>
          </a:p>
        </p:txBody>
      </p:sp>
      <p:cxnSp>
        <p:nvCxnSpPr>
          <p:cNvPr id="69" name="Straight Connector 68"/>
          <p:cNvCxnSpPr/>
          <p:nvPr/>
        </p:nvCxnSpPr>
        <p:spPr>
          <a:xfrm flipH="1" flipV="1">
            <a:off x="9169339" y="6138380"/>
            <a:ext cx="574983" cy="3936"/>
          </a:xfrm>
          <a:prstGeom prst="line">
            <a:avLst/>
          </a:prstGeom>
          <a:ln w="41275">
            <a:solidFill>
              <a:schemeClr val="tx1"/>
            </a:solidFill>
            <a:prstDash val="solid"/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746090" y="5904887"/>
            <a:ext cx="140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VIP traffic</a:t>
            </a:r>
            <a:endParaRPr 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2863439" y="3374060"/>
            <a:ext cx="836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Core </a:t>
            </a:r>
            <a:endParaRPr lang="en-US" sz="2400"/>
          </a:p>
        </p:txBody>
      </p:sp>
      <p:sp>
        <p:nvSpPr>
          <p:cNvPr id="92" name="TextBox 91"/>
          <p:cNvSpPr txBox="1"/>
          <p:nvPr/>
        </p:nvSpPr>
        <p:spPr>
          <a:xfrm>
            <a:off x="2887011" y="4230850"/>
            <a:ext cx="722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Agg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93" name="TextBox 92"/>
          <p:cNvSpPr txBox="1"/>
          <p:nvPr/>
        </p:nvSpPr>
        <p:spPr>
          <a:xfrm>
            <a:off x="2866186" y="5029693"/>
            <a:ext cx="636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530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Network-wide deployment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744771" y="6492875"/>
            <a:ext cx="2844800" cy="365125"/>
          </a:xfrm>
        </p:spPr>
        <p:txBody>
          <a:bodyPr/>
          <a:lstStyle/>
          <a:p>
            <a:fld id="{A5A23A7D-4891-5A47-9441-98D2A72CF2F6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42" name="Picture 7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18033" y="4874900"/>
            <a:ext cx="693202" cy="54864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7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90141" y="4874900"/>
            <a:ext cx="693202" cy="54864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7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62249" y="4874900"/>
            <a:ext cx="693202" cy="54864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7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4356" y="4874900"/>
            <a:ext cx="693202" cy="54864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7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18033" y="4024000"/>
            <a:ext cx="693202" cy="54864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7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90141" y="4024000"/>
            <a:ext cx="693202" cy="54864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7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62249" y="4024000"/>
            <a:ext cx="693202" cy="54864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7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4356" y="4024000"/>
            <a:ext cx="693202" cy="54864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7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18033" y="3173100"/>
            <a:ext cx="693202" cy="54864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7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90141" y="3173100"/>
            <a:ext cx="693202" cy="54864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7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62249" y="3173100"/>
            <a:ext cx="693202" cy="54864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7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4356" y="3173100"/>
            <a:ext cx="693202" cy="54864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6926" y="5973656"/>
            <a:ext cx="638814" cy="640080"/>
          </a:xfrm>
          <a:prstGeom prst="rect">
            <a:avLst/>
          </a:prstGeom>
        </p:spPr>
      </p:pic>
      <p:cxnSp>
        <p:nvCxnSpPr>
          <p:cNvPr id="62" name="Straight Connector 61"/>
          <p:cNvCxnSpPr>
            <a:stCxn id="59" idx="0"/>
            <a:endCxn id="42" idx="2"/>
          </p:cNvCxnSpPr>
          <p:nvPr/>
        </p:nvCxnSpPr>
        <p:spPr>
          <a:xfrm flipV="1">
            <a:off x="3753826" y="5423540"/>
            <a:ext cx="310808" cy="550116"/>
          </a:xfrm>
          <a:prstGeom prst="line">
            <a:avLst/>
          </a:prstGeom>
          <a:ln w="41275">
            <a:solidFill>
              <a:srgbClr val="0033CC"/>
            </a:solidFill>
            <a:prstDash val="sysDash"/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0" idx="0"/>
            <a:endCxn id="42" idx="2"/>
          </p:cNvCxnSpPr>
          <p:nvPr/>
        </p:nvCxnSpPr>
        <p:spPr>
          <a:xfrm flipH="1" flipV="1">
            <a:off x="4064634" y="5423540"/>
            <a:ext cx="121699" cy="55011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4419" y="5973656"/>
            <a:ext cx="638814" cy="64008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1516" y="5973656"/>
            <a:ext cx="638814" cy="640080"/>
          </a:xfrm>
          <a:prstGeom prst="rect">
            <a:avLst/>
          </a:prstGeom>
        </p:spPr>
      </p:pic>
      <p:cxnSp>
        <p:nvCxnSpPr>
          <p:cNvPr id="80" name="Straight Connector 79"/>
          <p:cNvCxnSpPr>
            <a:endCxn id="44" idx="2"/>
          </p:cNvCxnSpPr>
          <p:nvPr/>
        </p:nvCxnSpPr>
        <p:spPr>
          <a:xfrm flipV="1">
            <a:off x="4928416" y="5423540"/>
            <a:ext cx="308326" cy="55011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44" idx="2"/>
          </p:cNvCxnSpPr>
          <p:nvPr/>
        </p:nvCxnSpPr>
        <p:spPr>
          <a:xfrm flipH="1" flipV="1">
            <a:off x="5236742" y="5423540"/>
            <a:ext cx="124182" cy="550116"/>
          </a:xfrm>
          <a:prstGeom prst="line">
            <a:avLst/>
          </a:prstGeom>
          <a:ln w="44450">
            <a:solidFill>
              <a:srgbClr val="0033CC"/>
            </a:solidFill>
            <a:prstDash val="sysDash"/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9009" y="5973656"/>
            <a:ext cx="638814" cy="64008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5897" y="5973656"/>
            <a:ext cx="638814" cy="640080"/>
          </a:xfrm>
          <a:prstGeom prst="rect">
            <a:avLst/>
          </a:prstGeom>
        </p:spPr>
      </p:pic>
      <p:cxnSp>
        <p:nvCxnSpPr>
          <p:cNvPr id="84" name="Straight Connector 83"/>
          <p:cNvCxnSpPr>
            <a:endCxn id="47" idx="2"/>
          </p:cNvCxnSpPr>
          <p:nvPr/>
        </p:nvCxnSpPr>
        <p:spPr>
          <a:xfrm flipV="1">
            <a:off x="6102797" y="5423540"/>
            <a:ext cx="306053" cy="55011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7" idx="0"/>
            <a:endCxn id="48" idx="2"/>
          </p:cNvCxnSpPr>
          <p:nvPr/>
        </p:nvCxnSpPr>
        <p:spPr>
          <a:xfrm flipH="1" flipV="1">
            <a:off x="7580957" y="5423540"/>
            <a:ext cx="134692" cy="55011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3390" y="5973656"/>
            <a:ext cx="638814" cy="64008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6242" y="5973656"/>
            <a:ext cx="638814" cy="640080"/>
          </a:xfrm>
          <a:prstGeom prst="rect">
            <a:avLst/>
          </a:prstGeom>
        </p:spPr>
      </p:pic>
      <p:cxnSp>
        <p:nvCxnSpPr>
          <p:cNvPr id="88" name="Straight Connector 87"/>
          <p:cNvCxnSpPr>
            <a:endCxn id="48" idx="2"/>
          </p:cNvCxnSpPr>
          <p:nvPr/>
        </p:nvCxnSpPr>
        <p:spPr>
          <a:xfrm flipV="1">
            <a:off x="7283142" y="5423540"/>
            <a:ext cx="297815" cy="55011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3" idx="0"/>
            <a:endCxn id="47" idx="2"/>
          </p:cNvCxnSpPr>
          <p:nvPr/>
        </p:nvCxnSpPr>
        <p:spPr>
          <a:xfrm flipH="1" flipV="1">
            <a:off x="6408850" y="5423540"/>
            <a:ext cx="126454" cy="55011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3735" y="5973656"/>
            <a:ext cx="638814" cy="640080"/>
          </a:xfrm>
          <a:prstGeom prst="rect">
            <a:avLst/>
          </a:prstGeom>
        </p:spPr>
      </p:pic>
      <p:cxnSp>
        <p:nvCxnSpPr>
          <p:cNvPr id="91" name="Straight Connector 90"/>
          <p:cNvCxnSpPr>
            <a:stCxn id="42" idx="0"/>
            <a:endCxn id="51" idx="2"/>
          </p:cNvCxnSpPr>
          <p:nvPr/>
        </p:nvCxnSpPr>
        <p:spPr>
          <a:xfrm flipV="1">
            <a:off x="4064634" y="4572640"/>
            <a:ext cx="0" cy="302260"/>
          </a:xfrm>
          <a:prstGeom prst="line">
            <a:avLst/>
          </a:prstGeom>
          <a:ln w="44450">
            <a:solidFill>
              <a:srgbClr val="0033CC"/>
            </a:solidFill>
            <a:prstDash val="sysDash"/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2" idx="0"/>
            <a:endCxn id="52" idx="2"/>
          </p:cNvCxnSpPr>
          <p:nvPr/>
        </p:nvCxnSpPr>
        <p:spPr>
          <a:xfrm flipV="1">
            <a:off x="4064634" y="4572640"/>
            <a:ext cx="1172108" cy="30226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4" idx="0"/>
            <a:endCxn id="51" idx="2"/>
          </p:cNvCxnSpPr>
          <p:nvPr/>
        </p:nvCxnSpPr>
        <p:spPr>
          <a:xfrm flipH="1" flipV="1">
            <a:off x="4064634" y="4572640"/>
            <a:ext cx="1172108" cy="302260"/>
          </a:xfrm>
          <a:prstGeom prst="line">
            <a:avLst/>
          </a:prstGeom>
          <a:ln w="41275">
            <a:solidFill>
              <a:srgbClr val="0033CC"/>
            </a:solidFill>
            <a:prstDash val="sysDash"/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4" idx="0"/>
            <a:endCxn id="52" idx="2"/>
          </p:cNvCxnSpPr>
          <p:nvPr/>
        </p:nvCxnSpPr>
        <p:spPr>
          <a:xfrm flipV="1">
            <a:off x="5236742" y="4572640"/>
            <a:ext cx="0" cy="30226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47" idx="0"/>
            <a:endCxn id="53" idx="2"/>
          </p:cNvCxnSpPr>
          <p:nvPr/>
        </p:nvCxnSpPr>
        <p:spPr>
          <a:xfrm flipV="1">
            <a:off x="6408850" y="4572640"/>
            <a:ext cx="0" cy="30226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47" idx="0"/>
            <a:endCxn id="54" idx="2"/>
          </p:cNvCxnSpPr>
          <p:nvPr/>
        </p:nvCxnSpPr>
        <p:spPr>
          <a:xfrm flipV="1">
            <a:off x="6408850" y="4572640"/>
            <a:ext cx="1172107" cy="30226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48" idx="0"/>
            <a:endCxn id="53" idx="2"/>
          </p:cNvCxnSpPr>
          <p:nvPr/>
        </p:nvCxnSpPr>
        <p:spPr>
          <a:xfrm flipH="1" flipV="1">
            <a:off x="6408850" y="4572640"/>
            <a:ext cx="1172107" cy="30226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4" idx="0"/>
            <a:endCxn id="57" idx="2"/>
          </p:cNvCxnSpPr>
          <p:nvPr/>
        </p:nvCxnSpPr>
        <p:spPr>
          <a:xfrm flipH="1" flipV="1">
            <a:off x="6408850" y="3721740"/>
            <a:ext cx="1172107" cy="30226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54" idx="0"/>
            <a:endCxn id="58" idx="2"/>
          </p:cNvCxnSpPr>
          <p:nvPr/>
        </p:nvCxnSpPr>
        <p:spPr>
          <a:xfrm flipV="1">
            <a:off x="7580957" y="3721740"/>
            <a:ext cx="0" cy="30226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endCxn id="55" idx="2"/>
          </p:cNvCxnSpPr>
          <p:nvPr/>
        </p:nvCxnSpPr>
        <p:spPr>
          <a:xfrm flipH="1" flipV="1">
            <a:off x="4064634" y="3721740"/>
            <a:ext cx="2198001" cy="302260"/>
          </a:xfrm>
          <a:prstGeom prst="straightConnector1">
            <a:avLst/>
          </a:prstGeom>
          <a:ln w="41275">
            <a:solidFill>
              <a:srgbClr val="0033CC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51" idx="0"/>
            <a:endCxn id="55" idx="2"/>
          </p:cNvCxnSpPr>
          <p:nvPr/>
        </p:nvCxnSpPr>
        <p:spPr>
          <a:xfrm flipV="1">
            <a:off x="4064634" y="3721740"/>
            <a:ext cx="0" cy="302260"/>
          </a:xfrm>
          <a:prstGeom prst="line">
            <a:avLst/>
          </a:prstGeom>
          <a:ln w="44450">
            <a:solidFill>
              <a:srgbClr val="0033CC"/>
            </a:solidFill>
            <a:prstDash val="sysDash"/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51" idx="0"/>
            <a:endCxn id="56" idx="2"/>
          </p:cNvCxnSpPr>
          <p:nvPr/>
        </p:nvCxnSpPr>
        <p:spPr>
          <a:xfrm flipV="1">
            <a:off x="4064634" y="3721740"/>
            <a:ext cx="1172108" cy="302260"/>
          </a:xfrm>
          <a:prstGeom prst="line">
            <a:avLst/>
          </a:prstGeom>
          <a:ln w="44450">
            <a:solidFill>
              <a:srgbClr val="0033CC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52" idx="0"/>
            <a:endCxn id="57" idx="2"/>
          </p:cNvCxnSpPr>
          <p:nvPr/>
        </p:nvCxnSpPr>
        <p:spPr>
          <a:xfrm flipV="1">
            <a:off x="5236742" y="3721740"/>
            <a:ext cx="1172108" cy="30226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52" idx="0"/>
            <a:endCxn id="58" idx="2"/>
          </p:cNvCxnSpPr>
          <p:nvPr/>
        </p:nvCxnSpPr>
        <p:spPr>
          <a:xfrm flipV="1">
            <a:off x="5236742" y="3721740"/>
            <a:ext cx="2344215" cy="30226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0" name="Picture 13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9424" y="4945798"/>
            <a:ext cx="426752" cy="493432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5594" y="4945798"/>
            <a:ext cx="426752" cy="493432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5879" y="4993907"/>
            <a:ext cx="426752" cy="493432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9490" y="4945798"/>
            <a:ext cx="426752" cy="493432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9700" y="3188765"/>
            <a:ext cx="426752" cy="493432"/>
          </a:xfrm>
          <a:prstGeom prst="rect">
            <a:avLst/>
          </a:prstGeom>
        </p:spPr>
      </p:pic>
      <p:pic>
        <p:nvPicPr>
          <p:cNvPr id="158" name="Picture 15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36155" y="3236874"/>
            <a:ext cx="426752" cy="493432"/>
          </a:xfrm>
          <a:prstGeom prst="rect">
            <a:avLst/>
          </a:prstGeom>
        </p:spPr>
      </p:pic>
      <p:pic>
        <p:nvPicPr>
          <p:cNvPr id="159" name="Picture 15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9766" y="3188765"/>
            <a:ext cx="426752" cy="493432"/>
          </a:xfrm>
          <a:prstGeom prst="rect">
            <a:avLst/>
          </a:prstGeom>
        </p:spPr>
      </p:pic>
      <p:sp>
        <p:nvSpPr>
          <p:cNvPr id="160" name="Content Placeholder 1"/>
          <p:cNvSpPr>
            <a:spLocks noGrp="1"/>
          </p:cNvSpPr>
          <p:nvPr>
            <p:ph idx="1"/>
          </p:nvPr>
        </p:nvSpPr>
        <p:spPr>
          <a:xfrm>
            <a:off x="0" y="949617"/>
            <a:ext cx="12192000" cy="287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Harder scenarios: network-wide load imbalance, limited SRAM budget, incremental deployment, etc.</a:t>
            </a:r>
          </a:p>
          <a:p>
            <a:pPr marL="0" indent="0">
              <a:buNone/>
            </a:pPr>
            <a:r>
              <a:rPr lang="en-US" dirty="0" smtClean="0"/>
              <a:t>Approach: assign VIPs to different switch layers to split traffic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311723" y="2667948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rgbClr val="00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VIP1</a:t>
            </a:r>
            <a:endParaRPr lang="en-US" sz="2400" dirty="0">
              <a:ln w="0"/>
              <a:solidFill>
                <a:srgbClr val="0033C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0" name="Straight Connector 169"/>
          <p:cNvCxnSpPr>
            <a:stCxn id="56" idx="0"/>
          </p:cNvCxnSpPr>
          <p:nvPr/>
        </p:nvCxnSpPr>
        <p:spPr>
          <a:xfrm flipV="1">
            <a:off x="5236742" y="2700846"/>
            <a:ext cx="0" cy="472254"/>
          </a:xfrm>
          <a:prstGeom prst="line">
            <a:avLst/>
          </a:prstGeom>
          <a:ln w="57150">
            <a:solidFill>
              <a:srgbClr val="0033CC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3091042" y="548733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n w="0"/>
                <a:solidFill>
                  <a:srgbClr val="00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DIP1</a:t>
            </a:r>
            <a:endParaRPr lang="en-US" sz="2400" dirty="0">
              <a:ln w="0"/>
              <a:solidFill>
                <a:srgbClr val="0033C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3416241" y="5922898"/>
            <a:ext cx="644858" cy="696764"/>
          </a:xfrm>
          <a:prstGeom prst="rect">
            <a:avLst/>
          </a:prstGeom>
          <a:noFill/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5276262" y="5420787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rgbClr val="00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DIP2</a:t>
            </a:r>
            <a:endParaRPr lang="en-US" sz="2400" dirty="0">
              <a:ln w="0"/>
              <a:solidFill>
                <a:srgbClr val="0033C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5110707" y="5945314"/>
            <a:ext cx="644858" cy="696764"/>
          </a:xfrm>
          <a:prstGeom prst="rect">
            <a:avLst/>
          </a:prstGeom>
          <a:noFill/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7" name="Picture 186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6869" y="3167581"/>
            <a:ext cx="593919" cy="593919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3231960" y="380871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rgbClr val="00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VIP1</a:t>
            </a:r>
            <a:endParaRPr lang="en-US" sz="2400" dirty="0">
              <a:ln w="0"/>
              <a:solidFill>
                <a:srgbClr val="0033C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0" name="Straight Connector 189"/>
          <p:cNvCxnSpPr/>
          <p:nvPr/>
        </p:nvCxnSpPr>
        <p:spPr>
          <a:xfrm flipH="1">
            <a:off x="8528818" y="6597192"/>
            <a:ext cx="640080" cy="12138"/>
          </a:xfrm>
          <a:prstGeom prst="line">
            <a:avLst/>
          </a:prstGeom>
          <a:ln w="41275">
            <a:solidFill>
              <a:schemeClr val="tx1"/>
            </a:solidFill>
            <a:prstDash val="sysDash"/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9143661" y="6378498"/>
            <a:ext cx="1414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DIP traffic</a:t>
            </a:r>
            <a:endParaRPr lang="en-US" sz="2400" dirty="0"/>
          </a:p>
        </p:txBody>
      </p:sp>
      <p:cxnSp>
        <p:nvCxnSpPr>
          <p:cNvPr id="192" name="Straight Connector 191"/>
          <p:cNvCxnSpPr/>
          <p:nvPr/>
        </p:nvCxnSpPr>
        <p:spPr>
          <a:xfrm flipH="1" flipV="1">
            <a:off x="8566910" y="6138379"/>
            <a:ext cx="574983" cy="3936"/>
          </a:xfrm>
          <a:prstGeom prst="line">
            <a:avLst/>
          </a:prstGeom>
          <a:ln w="41275">
            <a:solidFill>
              <a:schemeClr val="tx1"/>
            </a:solidFill>
            <a:prstDash val="solid"/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9143661" y="5904886"/>
            <a:ext cx="140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VIP traffic</a:t>
            </a:r>
            <a:endParaRPr lang="en-US" sz="2400"/>
          </a:p>
        </p:txBody>
      </p:sp>
      <p:cxnSp>
        <p:nvCxnSpPr>
          <p:cNvPr id="194" name="Straight Connector 193"/>
          <p:cNvCxnSpPr>
            <a:stCxn id="48" idx="0"/>
            <a:endCxn id="54" idx="2"/>
          </p:cNvCxnSpPr>
          <p:nvPr/>
        </p:nvCxnSpPr>
        <p:spPr>
          <a:xfrm flipV="1">
            <a:off x="7580957" y="4572640"/>
            <a:ext cx="0" cy="30226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53" idx="0"/>
          </p:cNvCxnSpPr>
          <p:nvPr/>
        </p:nvCxnSpPr>
        <p:spPr>
          <a:xfrm flipH="1" flipV="1">
            <a:off x="5311725" y="3721740"/>
            <a:ext cx="1097125" cy="302260"/>
          </a:xfrm>
          <a:prstGeom prst="line">
            <a:avLst/>
          </a:prstGeom>
          <a:ln w="44450">
            <a:solidFill>
              <a:srgbClr val="0033CC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6389611" y="3820487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rgbClr val="00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VIP1</a:t>
            </a:r>
            <a:endParaRPr lang="en-US" sz="2400" dirty="0">
              <a:ln w="0"/>
              <a:solidFill>
                <a:srgbClr val="0033C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2207" y="4165865"/>
            <a:ext cx="426752" cy="493432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9421" y="4084727"/>
            <a:ext cx="426752" cy="493432"/>
          </a:xfrm>
          <a:prstGeom prst="rect">
            <a:avLst/>
          </a:prstGeom>
        </p:spPr>
      </p:pic>
      <p:sp>
        <p:nvSpPr>
          <p:cNvPr id="214" name="TextBox 213"/>
          <p:cNvSpPr txBox="1"/>
          <p:nvPr/>
        </p:nvSpPr>
        <p:spPr>
          <a:xfrm>
            <a:off x="8873683" y="4523886"/>
            <a:ext cx="3369833" cy="830997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941100"/>
                </a:solidFill>
                <a:latin typeface="Verdana" charset="0"/>
                <a:ea typeface="Verdana" charset="0"/>
                <a:cs typeface="Verdana" charset="0"/>
              </a:rPr>
              <a:t>VIP assignment </a:t>
            </a:r>
            <a:r>
              <a:rPr lang="en-US" sz="2400" smtClean="0">
                <a:solidFill>
                  <a:srgbClr val="941100"/>
                </a:solidFill>
                <a:latin typeface="Verdana" charset="0"/>
                <a:ea typeface="Verdana" charset="0"/>
                <a:cs typeface="Verdana" charset="0"/>
              </a:rPr>
              <a:t>is a </a:t>
            </a:r>
          </a:p>
          <a:p>
            <a:r>
              <a:rPr lang="en-US" sz="2400" dirty="0" smtClean="0">
                <a:solidFill>
                  <a:srgbClr val="941100"/>
                </a:solidFill>
                <a:latin typeface="Verdana" charset="0"/>
                <a:ea typeface="Verdana" charset="0"/>
                <a:cs typeface="Verdana" charset="0"/>
              </a:rPr>
              <a:t>bin-packing problem</a:t>
            </a:r>
            <a:endParaRPr lang="en-US" sz="2400" dirty="0">
              <a:solidFill>
                <a:srgbClr val="9411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215" name="Picture 2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323" y="4219520"/>
            <a:ext cx="1099053" cy="1105159"/>
          </a:xfrm>
          <a:prstGeom prst="rect">
            <a:avLst/>
          </a:prstGeom>
        </p:spPr>
      </p:pic>
      <p:sp>
        <p:nvSpPr>
          <p:cNvPr id="219" name="TextBox 218"/>
          <p:cNvSpPr txBox="1"/>
          <p:nvPr/>
        </p:nvSpPr>
        <p:spPr>
          <a:xfrm>
            <a:off x="2662916" y="3196030"/>
            <a:ext cx="836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Core </a:t>
            </a:r>
            <a:endParaRPr lang="en-US" sz="2400"/>
          </a:p>
        </p:txBody>
      </p:sp>
      <p:sp>
        <p:nvSpPr>
          <p:cNvPr id="220" name="TextBox 219"/>
          <p:cNvSpPr txBox="1"/>
          <p:nvPr/>
        </p:nvSpPr>
        <p:spPr>
          <a:xfrm>
            <a:off x="2686488" y="4052820"/>
            <a:ext cx="722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Agg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21" name="TextBox 220"/>
          <p:cNvSpPr txBox="1"/>
          <p:nvPr/>
        </p:nvSpPr>
        <p:spPr>
          <a:xfrm>
            <a:off x="2665663" y="4851663"/>
            <a:ext cx="636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ToR</a:t>
            </a:r>
            <a:endParaRPr lang="en-US" sz="2400" dirty="0"/>
          </a:p>
        </p:txBody>
      </p:sp>
      <p:sp>
        <p:nvSpPr>
          <p:cNvPr id="224" name="TextBox 223"/>
          <p:cNvSpPr txBox="1"/>
          <p:nvPr/>
        </p:nvSpPr>
        <p:spPr>
          <a:xfrm>
            <a:off x="8893389" y="3173100"/>
            <a:ext cx="2520242" cy="830997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941100"/>
                </a:solidFill>
                <a:latin typeface="Verdana" charset="0"/>
                <a:ea typeface="Verdana" charset="0"/>
                <a:cs typeface="Verdana" charset="0"/>
              </a:rPr>
              <a:t>assign VIP1 </a:t>
            </a:r>
            <a:r>
              <a:rPr lang="en-US" sz="2400" smtClean="0">
                <a:solidFill>
                  <a:srgbClr val="941100"/>
                </a:solidFill>
                <a:latin typeface="Verdana" charset="0"/>
                <a:ea typeface="Verdana" charset="0"/>
                <a:cs typeface="Verdana" charset="0"/>
              </a:rPr>
              <a:t>to </a:t>
            </a:r>
          </a:p>
          <a:p>
            <a:r>
              <a:rPr lang="en-US" sz="2400" dirty="0" err="1" smtClean="0">
                <a:solidFill>
                  <a:srgbClr val="941100"/>
                </a:solidFill>
                <a:latin typeface="Verdana" charset="0"/>
                <a:ea typeface="Verdana" charset="0"/>
                <a:cs typeface="Verdana" charset="0"/>
              </a:rPr>
              <a:t>Agg</a:t>
            </a:r>
            <a:r>
              <a:rPr lang="en-US" sz="2400" dirty="0" smtClean="0">
                <a:solidFill>
                  <a:srgbClr val="941100"/>
                </a:solidFill>
                <a:latin typeface="Verdana" charset="0"/>
                <a:ea typeface="Verdana" charset="0"/>
                <a:cs typeface="Verdana" charset="0"/>
              </a:rPr>
              <a:t> switches</a:t>
            </a:r>
            <a:endParaRPr lang="en-US" sz="2400" dirty="0">
              <a:solidFill>
                <a:srgbClr val="9411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70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1"/>
            <a:ext cx="9144000" cy="9496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Verdana" charset="0"/>
                <a:ea typeface="Verdana" charset="0"/>
                <a:cs typeface="Verdana" charset="0"/>
              </a:rPr>
              <a:t>S</a:t>
            </a:r>
            <a:r>
              <a:rPr lang="en-US" dirty="0" smtClean="0">
                <a:latin typeface="Verdana" charset="0"/>
                <a:ea typeface="Verdana" charset="0"/>
                <a:cs typeface="Verdana" charset="0"/>
              </a:rPr>
              <a:t>cale 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to traffic growth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>
          <a:effectLst/>
        </p:spPr>
        <p:txBody>
          <a:bodyPr/>
          <a:lstStyle/>
          <a:p>
            <a:fld id="{A5A23A7D-4891-5A47-9441-98D2A72CF2F6}" type="slidenum">
              <a:rPr lang="en-US" smtClean="0"/>
              <a:t>3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70710" y="3181885"/>
            <a:ext cx="3287096" cy="120032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2400" dirty="0"/>
              <a:t>Multi-rooted topology 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400" dirty="0"/>
              <a:t>Datacenter transport</a:t>
            </a:r>
          </a:p>
          <a:p>
            <a:r>
              <a:rPr lang="mr-IN" sz="2400" dirty="0"/>
              <a:t>…</a:t>
            </a:r>
            <a:endParaRPr lang="en-US" sz="2400" dirty="0"/>
          </a:p>
        </p:txBody>
      </p:sp>
      <p:sp>
        <p:nvSpPr>
          <p:cNvPr id="161" name="Content Placeholder 2"/>
          <p:cNvSpPr txBox="1">
            <a:spLocks/>
          </p:cNvSpPr>
          <p:nvPr/>
        </p:nvSpPr>
        <p:spPr>
          <a:xfrm>
            <a:off x="0" y="949616"/>
            <a:ext cx="12192000" cy="112114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56032" indent="-256032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Verdana" charset="0"/>
                <a:ea typeface="Verdana" charset="0"/>
                <a:cs typeface="Verdana" charset="0"/>
              </a:rPr>
              <a:t>Cloud traffic has a rapid growth</a:t>
            </a:r>
          </a:p>
          <a:p>
            <a:pPr lvl="1"/>
            <a:r>
              <a:rPr lang="en-US" sz="2400" dirty="0">
                <a:latin typeface="Verdana" charset="0"/>
                <a:ea typeface="Verdana" charset="0"/>
                <a:cs typeface="Verdana" charset="0"/>
              </a:rPr>
              <a:t>doubling every year in </a:t>
            </a:r>
            <a:r>
              <a:rPr lang="en-US" sz="2400" dirty="0" smtClean="0">
                <a:latin typeface="Verdana" charset="0"/>
                <a:ea typeface="Verdana" charset="0"/>
                <a:cs typeface="Verdana" charset="0"/>
              </a:rPr>
              <a:t>Google, Facebook (Jupiter </a:t>
            </a:r>
            <a:r>
              <a:rPr lang="en-US" sz="2400" dirty="0">
                <a:latin typeface="Verdana" charset="0"/>
                <a:ea typeface="Verdana" charset="0"/>
                <a:cs typeface="Verdana" charset="0"/>
              </a:rPr>
              <a:t>Rising [SIGCOMM’15</a:t>
            </a:r>
            <a:r>
              <a:rPr lang="en-US" sz="2400" dirty="0" smtClean="0">
                <a:latin typeface="Verdana" charset="0"/>
                <a:ea typeface="Verdana" charset="0"/>
                <a:cs typeface="Verdana" charset="0"/>
              </a:rPr>
              <a:t>])</a:t>
            </a:r>
            <a:endParaRPr lang="en-US" sz="2400" dirty="0"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233418" y="2941775"/>
            <a:ext cx="6545774" cy="2849696"/>
            <a:chOff x="-108729" y="2919543"/>
            <a:chExt cx="6545774" cy="2849696"/>
          </a:xfrm>
        </p:grpSpPr>
        <p:cxnSp>
          <p:nvCxnSpPr>
            <p:cNvPr id="150" name="Straight Connector 149"/>
            <p:cNvCxnSpPr/>
            <p:nvPr/>
          </p:nvCxnSpPr>
          <p:spPr>
            <a:xfrm flipH="1">
              <a:off x="348471" y="4346649"/>
              <a:ext cx="680721" cy="508190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H="1">
              <a:off x="1025777" y="4346649"/>
              <a:ext cx="3415" cy="508190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1029192" y="4346649"/>
              <a:ext cx="673892" cy="508190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2484370" y="4346650"/>
              <a:ext cx="690510" cy="508189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H="1">
              <a:off x="3161676" y="4346650"/>
              <a:ext cx="13204" cy="508189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3174880" y="4346650"/>
              <a:ext cx="664103" cy="508189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4625232" y="4381539"/>
              <a:ext cx="677230" cy="473300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5302462" y="4381539"/>
              <a:ext cx="76" cy="473300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5302462" y="4381539"/>
              <a:ext cx="677383" cy="473300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23"/>
            <p:cNvSpPr>
              <a:spLocks noChangeArrowheads="1"/>
            </p:cNvSpPr>
            <p:nvPr/>
          </p:nvSpPr>
          <p:spPr bwMode="auto">
            <a:xfrm>
              <a:off x="348471" y="2919543"/>
              <a:ext cx="5523689" cy="1725014"/>
            </a:xfrm>
            <a:prstGeom prst="rect">
              <a:avLst/>
            </a:prstGeom>
            <a:ln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grpSp>
          <p:nvGrpSpPr>
            <p:cNvPr id="45" name="Group 32"/>
            <p:cNvGrpSpPr/>
            <p:nvPr/>
          </p:nvGrpSpPr>
          <p:grpSpPr>
            <a:xfrm>
              <a:off x="1482976" y="3638565"/>
              <a:ext cx="3362285" cy="909606"/>
              <a:chOff x="1040728" y="3511051"/>
              <a:chExt cx="2777155" cy="1642242"/>
            </a:xfrm>
            <a:effectLst/>
          </p:grpSpPr>
          <p:sp>
            <p:nvSpPr>
              <p:cNvPr id="46" name="Freeform 45"/>
              <p:cNvSpPr/>
              <p:nvPr/>
            </p:nvSpPr>
            <p:spPr>
              <a:xfrm>
                <a:off x="1040728" y="3511051"/>
                <a:ext cx="1384147" cy="81837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7" name="Freeform 46"/>
              <p:cNvSpPr/>
              <p:nvPr/>
            </p:nvSpPr>
            <p:spPr>
              <a:xfrm flipH="1" flipV="1">
                <a:off x="2411547" y="4311599"/>
                <a:ext cx="1384147" cy="818377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8" name="Freeform 47"/>
              <p:cNvSpPr/>
              <p:nvPr/>
            </p:nvSpPr>
            <p:spPr>
              <a:xfrm flipH="1">
                <a:off x="2433736" y="3534367"/>
                <a:ext cx="1384147" cy="81837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9" name="Freeform 48"/>
              <p:cNvSpPr/>
              <p:nvPr/>
            </p:nvSpPr>
            <p:spPr>
              <a:xfrm flipV="1">
                <a:off x="1062916" y="4334915"/>
                <a:ext cx="1384147" cy="81837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5884" y="4854839"/>
              <a:ext cx="914400" cy="914400"/>
            </a:xfrm>
            <a:prstGeom prst="rect">
              <a:avLst/>
            </a:prstGeom>
            <a:effectLst/>
          </p:spPr>
        </p:pic>
        <p:pic>
          <p:nvPicPr>
            <p:cNvPr id="142" name="Picture 1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577" y="4854839"/>
              <a:ext cx="914400" cy="914400"/>
            </a:xfrm>
            <a:prstGeom prst="rect">
              <a:avLst/>
            </a:prstGeom>
            <a:effectLst/>
          </p:spPr>
        </p:pic>
        <p:pic>
          <p:nvPicPr>
            <p:cNvPr id="143" name="Picture 1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8729" y="4854839"/>
              <a:ext cx="914400" cy="914400"/>
            </a:xfrm>
            <a:prstGeom prst="rect">
              <a:avLst/>
            </a:prstGeom>
            <a:effectLst/>
          </p:spPr>
        </p:pic>
        <p:pic>
          <p:nvPicPr>
            <p:cNvPr id="144" name="Picture 1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1783" y="4854839"/>
              <a:ext cx="914400" cy="914400"/>
            </a:xfrm>
            <a:prstGeom prst="rect">
              <a:avLst/>
            </a:prstGeom>
            <a:effectLst/>
          </p:spPr>
        </p:pic>
        <p:pic>
          <p:nvPicPr>
            <p:cNvPr id="145" name="Picture 1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04476" y="4854839"/>
              <a:ext cx="914400" cy="914400"/>
            </a:xfrm>
            <a:prstGeom prst="rect">
              <a:avLst/>
            </a:prstGeom>
            <a:effectLst/>
          </p:spPr>
        </p:pic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7170" y="4854839"/>
              <a:ext cx="914400" cy="914400"/>
            </a:xfrm>
            <a:prstGeom prst="rect">
              <a:avLst/>
            </a:prstGeom>
            <a:effectLst/>
          </p:spPr>
        </p:pic>
        <p:pic>
          <p:nvPicPr>
            <p:cNvPr id="147" name="Picture 1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2645" y="4854839"/>
              <a:ext cx="914400" cy="914400"/>
            </a:xfrm>
            <a:prstGeom prst="rect">
              <a:avLst/>
            </a:prstGeom>
            <a:effectLst/>
          </p:spPr>
        </p:pic>
        <p:pic>
          <p:nvPicPr>
            <p:cNvPr id="148" name="Picture 1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5338" y="4854839"/>
              <a:ext cx="914400" cy="914400"/>
            </a:xfrm>
            <a:prstGeom prst="rect">
              <a:avLst/>
            </a:prstGeom>
            <a:effectLst/>
          </p:spPr>
        </p:pic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8032" y="4854839"/>
              <a:ext cx="914400" cy="914400"/>
            </a:xfrm>
            <a:prstGeom prst="rect">
              <a:avLst/>
            </a:prstGeom>
            <a:effectLst/>
          </p:spPr>
        </p:pic>
      </p:grpSp>
      <p:sp>
        <p:nvSpPr>
          <p:cNvPr id="2" name="Rectangle 1"/>
          <p:cNvSpPr/>
          <p:nvPr/>
        </p:nvSpPr>
        <p:spPr>
          <a:xfrm>
            <a:off x="3043174" y="3141317"/>
            <a:ext cx="5011178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a typeface="Garamond" charset="0"/>
                <a:cs typeface="Garamond" charset="0"/>
              </a:rPr>
              <a:t>L2/L3: one big virtual switch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498382" y="2189376"/>
            <a:ext cx="6100762" cy="830997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a typeface="Garamond" charset="0"/>
                <a:cs typeface="Garamond" charset="0"/>
              </a:rPr>
              <a:t>L4: </a:t>
            </a:r>
            <a:r>
              <a:rPr lang="en-US" altLang="zh-CN" sz="2400" dirty="0">
                <a:solidFill>
                  <a:schemeClr val="tx1"/>
                </a:solidFill>
                <a:ea typeface="Garamond" charset="0"/>
                <a:cs typeface="Garamond" charset="0"/>
              </a:rPr>
              <a:t>can</a:t>
            </a:r>
            <a:r>
              <a:rPr lang="zh-CN" altLang="en-US" sz="2400" dirty="0">
                <a:solidFill>
                  <a:schemeClr val="tx1"/>
                </a:solidFill>
                <a:ea typeface="Garamond" charset="0"/>
                <a:cs typeface="Garamond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Garamond" charset="0"/>
                <a:cs typeface="Garamond" charset="0"/>
              </a:rPr>
              <a:t>we </a:t>
            </a:r>
            <a:r>
              <a:rPr lang="en-US" sz="2400" dirty="0">
                <a:solidFill>
                  <a:schemeClr val="tx1"/>
                </a:solidFill>
                <a:ea typeface="Garamond" charset="0"/>
                <a:cs typeface="Garamond" charset="0"/>
              </a:rPr>
              <a:t>scale out load balancing to match</a:t>
            </a:r>
          </a:p>
          <a:p>
            <a:r>
              <a:rPr lang="en-US" sz="2400" dirty="0">
                <a:solidFill>
                  <a:schemeClr val="tx1"/>
                </a:solidFill>
                <a:ea typeface="Garamond" charset="0"/>
                <a:cs typeface="Garamond" charset="0"/>
              </a:rPr>
              <a:t>       the capacity of physical network?</a:t>
            </a:r>
          </a:p>
        </p:txBody>
      </p:sp>
    </p:spTree>
    <p:extLst>
      <p:ext uri="{BB962C8B-B14F-4D97-AF65-F5344CB8AC3E}">
        <p14:creationId xmlns:p14="http://schemas.microsoft.com/office/powerpoint/2010/main" val="174585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949615"/>
          </a:xfrm>
        </p:spPr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dirty="0" smtClean="0"/>
              <a:t>requent DIP pool updates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23A7D-4891-5A47-9441-98D2A72CF2F6}" type="slidenum">
              <a:rPr lang="en-US" smtClean="0"/>
              <a:t>4</a:t>
            </a:fld>
            <a:endParaRPr lang="en-US" dirty="0"/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890" y="5643489"/>
            <a:ext cx="914400" cy="9144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669" y="5643489"/>
            <a:ext cx="914400" cy="914400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8492548" y="4867012"/>
            <a:ext cx="75052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VIP1</a:t>
            </a:r>
            <a:endParaRPr lang="en-US" sz="2400" baseline="-25000" dirty="0">
              <a:solidFill>
                <a:srgbClr val="7030A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472081" y="3963195"/>
            <a:ext cx="2531052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L4 Load Balancer</a:t>
            </a:r>
          </a:p>
        </p:txBody>
      </p:sp>
      <p:sp>
        <p:nvSpPr>
          <p:cNvPr id="114" name="Content Placeholder 2"/>
          <p:cNvSpPr>
            <a:spLocks noGrp="1"/>
          </p:cNvSpPr>
          <p:nvPr>
            <p:ph idx="1"/>
          </p:nvPr>
        </p:nvSpPr>
        <p:spPr>
          <a:xfrm>
            <a:off x="0" y="949616"/>
            <a:ext cx="12192000" cy="22136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DIP pool updates</a:t>
            </a:r>
          </a:p>
          <a:p>
            <a:pPr lvl="1"/>
            <a:r>
              <a:rPr lang="en-US" dirty="0"/>
              <a:t>failures, service expansion, service upgrade, etc.</a:t>
            </a:r>
          </a:p>
          <a:p>
            <a:pPr lvl="1"/>
            <a:r>
              <a:rPr lang="en-US" dirty="0"/>
              <a:t>up to 100 updates per minute in a Facebook cluster</a:t>
            </a:r>
          </a:p>
          <a:p>
            <a:pPr marL="0" indent="0">
              <a:buNone/>
            </a:pPr>
            <a:r>
              <a:rPr lang="en-US" dirty="0"/>
              <a:t>Hash function changes under DIP pool updates</a:t>
            </a:r>
          </a:p>
          <a:p>
            <a:pPr lvl="1"/>
            <a:r>
              <a:rPr lang="en-US" dirty="0" smtClean="0"/>
              <a:t>packets </a:t>
            </a:r>
            <a:r>
              <a:rPr lang="en-US" dirty="0"/>
              <a:t>of a connection get to different </a:t>
            </a:r>
            <a:r>
              <a:rPr lang="en-US" dirty="0" smtClean="0"/>
              <a:t>DIPs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onnection is broken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5035898" y="5586727"/>
            <a:ext cx="825480" cy="960120"/>
          </a:xfrm>
          <a:prstGeom prst="rect">
            <a:avLst/>
          </a:prstGeom>
          <a:noFill/>
          <a:ln w="57150">
            <a:solidFill>
              <a:srgbClr val="00FA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 rot="11400000">
            <a:off x="5279050" y="4584522"/>
            <a:ext cx="263967" cy="17116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 rot="11400000">
            <a:off x="5226335" y="4836860"/>
            <a:ext cx="263967" cy="17116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 rot="11400000">
            <a:off x="5187933" y="5097352"/>
            <a:ext cx="263967" cy="17116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5" name="Rounded Rectangle 134"/>
          <p:cNvSpPr/>
          <p:nvPr/>
        </p:nvSpPr>
        <p:spPr>
          <a:xfrm>
            <a:off x="4998670" y="5404020"/>
            <a:ext cx="4508049" cy="1239743"/>
          </a:xfrm>
          <a:prstGeom prst="roundRect">
            <a:avLst/>
          </a:prstGeom>
          <a:noFill/>
          <a:ln w="38100" cmpd="sng">
            <a:solidFill>
              <a:srgbClr val="7030A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111" y="5643489"/>
            <a:ext cx="914400" cy="914400"/>
          </a:xfrm>
          <a:prstGeom prst="rect">
            <a:avLst/>
          </a:prstGeom>
          <a:ln w="38100">
            <a:noFill/>
          </a:ln>
        </p:spPr>
      </p:pic>
      <p:grpSp>
        <p:nvGrpSpPr>
          <p:cNvPr id="18" name="Group 17"/>
          <p:cNvGrpSpPr/>
          <p:nvPr/>
        </p:nvGrpSpPr>
        <p:grpSpPr>
          <a:xfrm>
            <a:off x="7687453" y="5644425"/>
            <a:ext cx="1791933" cy="933176"/>
            <a:chOff x="6163452" y="5644425"/>
            <a:chExt cx="1791933" cy="933176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40985" y="5663201"/>
              <a:ext cx="914400" cy="91440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3452" y="5644425"/>
              <a:ext cx="914400" cy="914400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3443457" y="4527752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Hash(p) %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14870" y="3950487"/>
            <a:ext cx="248478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ECMP: Hash(p) = 9</a:t>
            </a:r>
          </a:p>
        </p:txBody>
      </p:sp>
      <p:cxnSp>
        <p:nvCxnSpPr>
          <p:cNvPr id="27" name="Straight Arrow Connector 120"/>
          <p:cNvCxnSpPr>
            <a:stCxn id="94" idx="2"/>
            <a:endCxn id="85" idx="0"/>
          </p:cNvCxnSpPr>
          <p:nvPr/>
        </p:nvCxnSpPr>
        <p:spPr>
          <a:xfrm>
            <a:off x="5737608" y="4420395"/>
            <a:ext cx="593483" cy="1223094"/>
          </a:xfrm>
          <a:prstGeom prst="straightConnector1">
            <a:avLst/>
          </a:prstGeom>
          <a:ln w="38100" cmpd="sng">
            <a:solidFill>
              <a:srgbClr val="0000F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 rot="9600000">
            <a:off x="6054910" y="4675494"/>
            <a:ext cx="263967" cy="17116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/>
          <p:cNvSpPr>
            <a:spLocks noChangeAspect="1"/>
          </p:cNvSpPr>
          <p:nvPr/>
        </p:nvSpPr>
        <p:spPr>
          <a:xfrm>
            <a:off x="5964445" y="5581878"/>
            <a:ext cx="837693" cy="96012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2779" y="4931945"/>
            <a:ext cx="378259" cy="378259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5733311" y="3497228"/>
            <a:ext cx="0" cy="453258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63304" y="4556038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Hash(p) % 2</a:t>
            </a:r>
          </a:p>
        </p:txBody>
      </p:sp>
      <p:cxnSp>
        <p:nvCxnSpPr>
          <p:cNvPr id="73" name="Straight Arrow Connector 72"/>
          <p:cNvCxnSpPr>
            <a:stCxn id="94" idx="2"/>
            <a:endCxn id="86" idx="0"/>
          </p:cNvCxnSpPr>
          <p:nvPr/>
        </p:nvCxnSpPr>
        <p:spPr>
          <a:xfrm flipH="1">
            <a:off x="5455869" y="4420395"/>
            <a:ext cx="281738" cy="1223094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03134" y="5820579"/>
            <a:ext cx="491105" cy="491105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7768948" y="5700098"/>
            <a:ext cx="1624946" cy="723641"/>
            <a:chOff x="6244948" y="5700097"/>
            <a:chExt cx="1624946" cy="723641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46294" y="5700097"/>
              <a:ext cx="723600" cy="72360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44948" y="5700138"/>
              <a:ext cx="723600" cy="723600"/>
            </a:xfrm>
            <a:prstGeom prst="rect">
              <a:avLst/>
            </a:prstGeom>
          </p:spPr>
        </p:pic>
      </p:grpSp>
      <p:sp>
        <p:nvSpPr>
          <p:cNvPr id="35" name="TextBox 34"/>
          <p:cNvSpPr txBox="1"/>
          <p:nvPr/>
        </p:nvSpPr>
        <p:spPr>
          <a:xfrm>
            <a:off x="4925606" y="3456443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VIP1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18061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6" grpId="0" animBg="1"/>
      <p:bldP spid="127" grpId="0" animBg="1"/>
      <p:bldP spid="128" grpId="0" animBg="1"/>
      <p:bldP spid="23" grpId="1"/>
      <p:bldP spid="25" grpId="0" animBg="1"/>
      <p:bldP spid="28" grpId="0" animBg="1"/>
      <p:bldP spid="32" grpId="0" animBg="1"/>
      <p:bldP spid="38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949615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er-connection consistency (PCC)</a:t>
            </a:r>
            <a:endParaRPr lang="en-US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0" y="949616"/>
            <a:ext cx="12192000" cy="4279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Broken connections degrade </a:t>
            </a:r>
            <a:r>
              <a:rPr lang="en-US" dirty="0"/>
              <a:t>the performance of cloud services</a:t>
            </a:r>
          </a:p>
          <a:p>
            <a:pPr lvl="1"/>
            <a:r>
              <a:rPr lang="en-US" dirty="0"/>
              <a:t>tail latency, service level agreement, etc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PCC: all the packets of a connection go to the same DIP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23A7D-4891-5A47-9441-98D2A72CF2F6}" type="slidenum">
              <a:rPr lang="en-US" smtClean="0"/>
              <a:t>5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24000" y="4936838"/>
            <a:ext cx="8919281" cy="58477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00FF"/>
                </a:solidFill>
                <a:latin typeface="Verdana" charset="0"/>
                <a:ea typeface="Verdana" charset="0"/>
                <a:cs typeface="Verdana" charset="0"/>
              </a:rPr>
              <a:t>L4 load balancing needs connection states</a:t>
            </a:r>
          </a:p>
        </p:txBody>
      </p:sp>
    </p:spTree>
    <p:extLst>
      <p:ext uri="{BB962C8B-B14F-4D97-AF65-F5344CB8AC3E}">
        <p14:creationId xmlns:p14="http://schemas.microsoft.com/office/powerpoint/2010/main" val="82287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867821"/>
            <a:ext cx="12192000" cy="39901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</a:t>
            </a:r>
            <a:r>
              <a:rPr lang="en-US" dirty="0" smtClean="0"/>
              <a:t>cale </a:t>
            </a:r>
            <a:r>
              <a:rPr lang="en-US" dirty="0"/>
              <a:t>to traffic </a:t>
            </a:r>
            <a:r>
              <a:rPr lang="en-US" dirty="0" smtClean="0"/>
              <a:t>growth</a:t>
            </a:r>
          </a:p>
          <a:p>
            <a:pPr marL="0" indent="0" algn="ctr">
              <a:buNone/>
            </a:pPr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dirty="0" smtClean="0"/>
              <a:t>While ensuring PCC under frequent DIP pool updates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671513"/>
            <a:ext cx="12192000" cy="2514601"/>
          </a:xfrm>
        </p:spPr>
        <p:txBody>
          <a:bodyPr>
            <a:normAutofit/>
          </a:bodyPr>
          <a:lstStyle/>
          <a:p>
            <a:r>
              <a:rPr lang="en-US" dirty="0" smtClean="0"/>
              <a:t>Design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23A7D-4891-5A47-9441-98D2A72CF2F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5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9615"/>
          </a:xfrm>
        </p:spPr>
        <p:txBody>
          <a:bodyPr>
            <a:normAutofit/>
          </a:bodyPr>
          <a:lstStyle/>
          <a:p>
            <a:r>
              <a:rPr lang="en-US" dirty="0"/>
              <a:t>Existing </a:t>
            </a:r>
            <a:r>
              <a:rPr lang="en-US" dirty="0" smtClean="0"/>
              <a:t>solution 1: use software </a:t>
            </a:r>
            <a:r>
              <a:rPr lang="en-US" dirty="0"/>
              <a:t>server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409011" y="2291171"/>
            <a:ext cx="1858238" cy="1309249"/>
            <a:chOff x="4982365" y="3635390"/>
            <a:chExt cx="1858238" cy="1309249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00523" y="4237099"/>
              <a:ext cx="640080" cy="640080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96643" y="4237099"/>
              <a:ext cx="640080" cy="640080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82365" y="4254501"/>
              <a:ext cx="640080" cy="640080"/>
            </a:xfrm>
            <a:prstGeom prst="rect">
              <a:avLst/>
            </a:prstGeom>
          </p:spPr>
        </p:pic>
        <p:sp>
          <p:nvSpPr>
            <p:cNvPr id="70" name="Rounded Rectangle 69"/>
            <p:cNvSpPr/>
            <p:nvPr/>
          </p:nvSpPr>
          <p:spPr>
            <a:xfrm>
              <a:off x="4982365" y="4110188"/>
              <a:ext cx="1858238" cy="834451"/>
            </a:xfrm>
            <a:prstGeom prst="roundRect">
              <a:avLst/>
            </a:prstGeom>
            <a:noFill/>
            <a:ln w="38100" cmpd="sng">
              <a:solidFill>
                <a:srgbClr val="7030A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722319" y="3635390"/>
              <a:ext cx="75052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</a:rPr>
                <a:t>VIP1</a:t>
              </a:r>
              <a:endParaRPr lang="en-US" sz="2400" baseline="-25000" dirty="0">
                <a:solidFill>
                  <a:srgbClr val="7030A0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23A7D-4891-5A47-9441-98D2A72CF2F6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707409"/>
            <a:ext cx="12192000" cy="3150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High cost </a:t>
            </a:r>
          </a:p>
          <a:p>
            <a:pPr marL="457200" lvl="1"/>
            <a:r>
              <a:rPr lang="en-US" dirty="0"/>
              <a:t>1K servers (~4% of all servers) </a:t>
            </a:r>
            <a:r>
              <a:rPr lang="en-US" dirty="0" smtClean="0"/>
              <a:t>for a cloud with 10 </a:t>
            </a:r>
            <a:r>
              <a:rPr lang="en-US" dirty="0" err="1" smtClean="0"/>
              <a:t>Tbps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High latency and jitter</a:t>
            </a:r>
          </a:p>
          <a:p>
            <a:pPr marL="457200" lvl="1"/>
            <a:r>
              <a:rPr lang="en-US" dirty="0" smtClean="0"/>
              <a:t>add 50</a:t>
            </a:r>
            <a:r>
              <a:rPr lang="en-US" dirty="0"/>
              <a:t>-</a:t>
            </a:r>
            <a:r>
              <a:rPr lang="en-US" dirty="0" smtClean="0"/>
              <a:t>300 </a:t>
            </a:r>
            <a:r>
              <a:rPr lang="el-GR" dirty="0" err="1" smtClean="0"/>
              <a:t>μs</a:t>
            </a:r>
            <a:r>
              <a:rPr lang="en-US" dirty="0" smtClean="0"/>
              <a:t> delay for 10 </a:t>
            </a:r>
            <a:r>
              <a:rPr lang="en-US" dirty="0" err="1" smtClean="0"/>
              <a:t>Gbps</a:t>
            </a:r>
            <a:r>
              <a:rPr lang="en-US" dirty="0" smtClean="0"/>
              <a:t> in a server</a:t>
            </a:r>
          </a:p>
          <a:p>
            <a:pPr marL="0" indent="0">
              <a:buNone/>
            </a:pPr>
            <a:r>
              <a:rPr lang="en-US" dirty="0" smtClean="0"/>
              <a:t>Poor </a:t>
            </a:r>
            <a:r>
              <a:rPr lang="en-US" dirty="0"/>
              <a:t>performance isolation</a:t>
            </a:r>
          </a:p>
          <a:p>
            <a:pPr marL="457200" lvl="1"/>
            <a:r>
              <a:rPr lang="en-US" dirty="0"/>
              <a:t>one VIP under attack can affect other VIPs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004879" y="2239909"/>
            <a:ext cx="3271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Software </a:t>
            </a:r>
            <a:r>
              <a:rPr lang="en-US" sz="2400" dirty="0" smtClean="0"/>
              <a:t>load balancer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381451" y="1734070"/>
            <a:ext cx="3810549" cy="1011678"/>
            <a:chOff x="5966188" y="5144639"/>
            <a:chExt cx="3810549" cy="1011678"/>
          </a:xfrm>
          <a:solidFill>
            <a:schemeClr val="bg1"/>
          </a:solidFill>
        </p:grpSpPr>
        <p:sp>
          <p:nvSpPr>
            <p:cNvPr id="11" name="TextBox 10"/>
            <p:cNvSpPr txBox="1"/>
            <p:nvPr/>
          </p:nvSpPr>
          <p:spPr>
            <a:xfrm>
              <a:off x="6396388" y="5144639"/>
              <a:ext cx="3380349" cy="95410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Scale </a:t>
              </a:r>
              <a:r>
                <a:rPr lang="en-US" sz="2800" dirty="0">
                  <a:solidFill>
                    <a:srgbClr val="FF0000"/>
                  </a:solidFill>
                </a:rPr>
                <a:t>to traffic growth</a:t>
              </a:r>
            </a:p>
            <a:p>
              <a:r>
                <a:rPr lang="en-US" sz="2800" dirty="0">
                  <a:solidFill>
                    <a:srgbClr val="00B050"/>
                  </a:solidFill>
                </a:rPr>
                <a:t>PCC guarantee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990805" y="5699117"/>
              <a:ext cx="380967" cy="457200"/>
            </a:xfrm>
            <a:prstGeom prst="rect">
              <a:avLst/>
            </a:prstGeom>
            <a:grpFill/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966188" y="5193278"/>
              <a:ext cx="430200" cy="457200"/>
            </a:xfrm>
            <a:prstGeom prst="rect">
              <a:avLst/>
            </a:prstGeom>
            <a:grpFill/>
          </p:spPr>
        </p:pic>
      </p:grpSp>
      <p:sp>
        <p:nvSpPr>
          <p:cNvPr id="23" name="TextBox 22"/>
          <p:cNvSpPr txBox="1"/>
          <p:nvPr/>
        </p:nvSpPr>
        <p:spPr>
          <a:xfrm>
            <a:off x="9649629" y="747797"/>
            <a:ext cx="2557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Ananta [SIGCOMM’13]</a:t>
            </a:r>
          </a:p>
          <a:p>
            <a:r>
              <a:rPr lang="en-US" sz="2000" dirty="0" smtClean="0"/>
              <a:t>Maglev </a:t>
            </a:r>
            <a:r>
              <a:rPr lang="en-US" sz="2000" dirty="0"/>
              <a:t>[NSDI’16]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622008" y="1163738"/>
            <a:ext cx="0" cy="453258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8" idx="3"/>
            <a:endCxn id="67" idx="0"/>
          </p:cNvCxnSpPr>
          <p:nvPr/>
        </p:nvCxnSpPr>
        <p:spPr>
          <a:xfrm>
            <a:off x="5652643" y="1937037"/>
            <a:ext cx="1076408" cy="973245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356482" y="1640912"/>
            <a:ext cx="2531052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L4 Load Balancer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71029" y="1616996"/>
            <a:ext cx="638814" cy="64008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3829" y="1616996"/>
            <a:ext cx="638814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7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9" grpId="0"/>
      <p:bldP spid="6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1998" cy="949615"/>
          </a:xfrm>
        </p:spPr>
        <p:txBody>
          <a:bodyPr>
            <a:normAutofit/>
          </a:bodyPr>
          <a:lstStyle/>
          <a:p>
            <a:r>
              <a:rPr lang="en-US" dirty="0"/>
              <a:t>Existing </a:t>
            </a:r>
            <a:r>
              <a:rPr lang="en-US" dirty="0" smtClean="0"/>
              <a:t>solution 2</a:t>
            </a:r>
            <a:r>
              <a:rPr lang="en-US" smtClean="0"/>
              <a:t>: partially offload </a:t>
            </a:r>
            <a:r>
              <a:rPr lang="en-US" dirty="0" smtClean="0"/>
              <a:t>to switches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23A7D-4891-5A47-9441-98D2A72CF2F6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185340"/>
            <a:ext cx="12191999" cy="1672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Hash function changes under DIP pool updates</a:t>
            </a:r>
          </a:p>
          <a:p>
            <a:pPr lvl="1"/>
            <a:r>
              <a:rPr lang="en-US" dirty="0"/>
              <a:t>switch </a:t>
            </a:r>
            <a:r>
              <a:rPr lang="en-US" dirty="0" smtClean="0"/>
              <a:t>does not store connection states</a:t>
            </a:r>
            <a:endParaRPr lang="en-US" dirty="0"/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369906" y="4102659"/>
            <a:ext cx="3840374" cy="956236"/>
            <a:chOff x="5686259" y="5278087"/>
            <a:chExt cx="3840374" cy="956236"/>
          </a:xfrm>
        </p:grpSpPr>
        <p:sp>
          <p:nvSpPr>
            <p:cNvPr id="62" name="TextBox 61"/>
            <p:cNvSpPr txBox="1"/>
            <p:nvPr/>
          </p:nvSpPr>
          <p:spPr>
            <a:xfrm>
              <a:off x="6146284" y="5278087"/>
              <a:ext cx="338034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Scale to traffic growth</a:t>
              </a:r>
            </a:p>
            <a:p>
              <a:r>
                <a:rPr lang="en-US" sz="2800" dirty="0">
                  <a:solidFill>
                    <a:srgbClr val="FF0000"/>
                  </a:solidFill>
                </a:rPr>
                <a:t>No PCC guarantee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10876" y="5319923"/>
              <a:ext cx="380967" cy="457200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686259" y="5777123"/>
              <a:ext cx="430200" cy="457200"/>
            </a:xfrm>
            <a:prstGeom prst="rect">
              <a:avLst/>
            </a:prstGeom>
          </p:spPr>
        </p:pic>
      </p:grpSp>
      <p:grpSp>
        <p:nvGrpSpPr>
          <p:cNvPr id="73" name="Group 72"/>
          <p:cNvGrpSpPr/>
          <p:nvPr/>
        </p:nvGrpSpPr>
        <p:grpSpPr>
          <a:xfrm>
            <a:off x="5492507" y="3093312"/>
            <a:ext cx="2189970" cy="1441942"/>
            <a:chOff x="4968885" y="3665993"/>
            <a:chExt cx="2189970" cy="144194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08329" y="4304817"/>
              <a:ext cx="640080" cy="640080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70086" y="4268224"/>
              <a:ext cx="640080" cy="640080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38447" y="4284663"/>
              <a:ext cx="640080" cy="640080"/>
            </a:xfrm>
            <a:prstGeom prst="rect">
              <a:avLst/>
            </a:prstGeom>
          </p:spPr>
        </p:pic>
        <p:sp>
          <p:nvSpPr>
            <p:cNvPr id="80" name="Rounded Rectangle 79"/>
            <p:cNvSpPr/>
            <p:nvPr/>
          </p:nvSpPr>
          <p:spPr>
            <a:xfrm>
              <a:off x="4968885" y="4110188"/>
              <a:ext cx="2151162" cy="997747"/>
            </a:xfrm>
            <a:prstGeom prst="roundRect">
              <a:avLst/>
            </a:prstGeom>
            <a:noFill/>
            <a:ln w="38100" cmpd="sng">
              <a:solidFill>
                <a:srgbClr val="7030A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408329" y="3665993"/>
              <a:ext cx="75052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</a:rPr>
                <a:t>VIP1</a:t>
              </a:r>
              <a:endParaRPr lang="en-US" sz="2400" baseline="-25000" dirty="0">
                <a:solidFill>
                  <a:srgbClr val="7030A0"/>
                </a:solidFill>
              </a:endParaRPr>
            </a:p>
          </p:txBody>
        </p:sp>
      </p:grpSp>
      <p:pic>
        <p:nvPicPr>
          <p:cNvPr id="82" name="Picture 8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7342" y="3794004"/>
            <a:ext cx="491105" cy="491105"/>
          </a:xfrm>
          <a:prstGeom prst="rect">
            <a:avLst/>
          </a:prstGeom>
        </p:spPr>
      </p:pic>
      <p:sp>
        <p:nvSpPr>
          <p:cNvPr id="86" name="Rectangle 85"/>
          <p:cNvSpPr>
            <a:spLocks noChangeAspect="1"/>
          </p:cNvSpPr>
          <p:nvPr/>
        </p:nvSpPr>
        <p:spPr>
          <a:xfrm>
            <a:off x="6279739" y="3669516"/>
            <a:ext cx="638243" cy="73152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893748" y="828991"/>
            <a:ext cx="231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Duet [SIGCOMM’14]</a:t>
            </a:r>
          </a:p>
          <a:p>
            <a:r>
              <a:rPr lang="en-US" sz="2000" dirty="0"/>
              <a:t>Rubik [ATC’15]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24477" y="1851947"/>
            <a:ext cx="248478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ECMP: Hash(p) = 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27443" y="2771265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Hash(p) % 3</a:t>
            </a:r>
          </a:p>
        </p:txBody>
      </p:sp>
      <p:sp>
        <p:nvSpPr>
          <p:cNvPr id="85" name="Rectangle 84"/>
          <p:cNvSpPr>
            <a:spLocks noChangeAspect="1"/>
          </p:cNvSpPr>
          <p:nvPr/>
        </p:nvSpPr>
        <p:spPr>
          <a:xfrm>
            <a:off x="5573213" y="3654841"/>
            <a:ext cx="628937" cy="731520"/>
          </a:xfrm>
          <a:prstGeom prst="rect">
            <a:avLst/>
          </a:prstGeom>
          <a:noFill/>
          <a:ln w="57150">
            <a:solidFill>
              <a:srgbClr val="00FA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34" idx="2"/>
            <a:endCxn id="79" idx="0"/>
          </p:cNvCxnSpPr>
          <p:nvPr/>
        </p:nvCxnSpPr>
        <p:spPr>
          <a:xfrm>
            <a:off x="5129630" y="2399350"/>
            <a:ext cx="752479" cy="131263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7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5262" y="1759270"/>
            <a:ext cx="808735" cy="64008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5253383" y="1201648"/>
            <a:ext cx="2318648" cy="1047014"/>
            <a:chOff x="4134881" y="1031225"/>
            <a:chExt cx="2318648" cy="1047014"/>
          </a:xfrm>
        </p:grpSpPr>
        <p:sp>
          <p:nvSpPr>
            <p:cNvPr id="13" name="Left Arrow 12"/>
            <p:cNvSpPr/>
            <p:nvPr/>
          </p:nvSpPr>
          <p:spPr>
            <a:xfrm>
              <a:off x="4532143" y="1579997"/>
              <a:ext cx="712346" cy="498242"/>
            </a:xfrm>
            <a:prstGeom prst="leftArrow">
              <a:avLst/>
            </a:prstGeom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34881" y="1031225"/>
              <a:ext cx="23186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Partial offloading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87" name="Straight Arrow Connector 86"/>
          <p:cNvCxnSpPr>
            <a:stCxn id="34" idx="2"/>
            <a:endCxn id="78" idx="0"/>
          </p:cNvCxnSpPr>
          <p:nvPr/>
        </p:nvCxnSpPr>
        <p:spPr>
          <a:xfrm>
            <a:off x="5129630" y="2399350"/>
            <a:ext cx="1484118" cy="1296193"/>
          </a:xfrm>
          <a:prstGeom prst="straightConnector1">
            <a:avLst/>
          </a:prstGeom>
          <a:ln w="38100" cmpd="sng">
            <a:solidFill>
              <a:srgbClr val="0000F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995739" y="2769079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Hash(p) % 2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130941" y="1289875"/>
            <a:ext cx="0" cy="453258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264188" y="2175865"/>
            <a:ext cx="3271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Software </a:t>
            </a:r>
            <a:r>
              <a:rPr lang="en-US" sz="2400" smtClean="0"/>
              <a:t>load </a:t>
            </a:r>
            <a:r>
              <a:rPr lang="en-US" sz="2400" dirty="0"/>
              <a:t>balancer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3776" y="1683567"/>
            <a:ext cx="638814" cy="64008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6576" y="1683567"/>
            <a:ext cx="638814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50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6" grpId="0" animBg="1"/>
      <p:bldP spid="39" grpId="1"/>
      <p:bldP spid="85" grpId="0" animBg="1"/>
      <p:bldP spid="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945706"/>
              </p:ext>
            </p:extLst>
          </p:nvPr>
        </p:nvGraphicFramePr>
        <p:xfrm>
          <a:off x="1548573" y="2079151"/>
          <a:ext cx="845458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1607"/>
                <a:gridCol w="3094800"/>
                <a:gridCol w="2158175"/>
              </a:tblGrid>
              <a:tr h="548640">
                <a:tc>
                  <a:txBody>
                    <a:bodyPr/>
                    <a:lstStyle/>
                    <a:p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Scale to traffic growth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PCC guarantee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Software load balancer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Partial offloading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SilkRoad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SilkRoad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23A7D-4891-5A47-9441-98D2A72CF2F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0183" y="3847222"/>
            <a:ext cx="304774" cy="3657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93381" y="3841776"/>
            <a:ext cx="304774" cy="3657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70490" y="2776729"/>
            <a:ext cx="344160" cy="36576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55707" y="3304267"/>
            <a:ext cx="344160" cy="36576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0183" y="3324634"/>
            <a:ext cx="304774" cy="3657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93381" y="2724079"/>
            <a:ext cx="304774" cy="365760"/>
          </a:xfrm>
          <a:prstGeom prst="rect">
            <a:avLst/>
          </a:prstGeom>
        </p:spPr>
      </p:pic>
      <p:grpSp>
        <p:nvGrpSpPr>
          <p:cNvPr id="65" name="Group 64"/>
          <p:cNvGrpSpPr/>
          <p:nvPr/>
        </p:nvGrpSpPr>
        <p:grpSpPr>
          <a:xfrm>
            <a:off x="6926662" y="3779829"/>
            <a:ext cx="4062764" cy="2184184"/>
            <a:chOff x="5277677" y="2681172"/>
            <a:chExt cx="4062764" cy="2184184"/>
          </a:xfrm>
        </p:grpSpPr>
        <p:grpSp>
          <p:nvGrpSpPr>
            <p:cNvPr id="19" name="Group 18"/>
            <p:cNvGrpSpPr/>
            <p:nvPr/>
          </p:nvGrpSpPr>
          <p:grpSpPr>
            <a:xfrm>
              <a:off x="5277677" y="3086210"/>
              <a:ext cx="4062764" cy="1779146"/>
              <a:chOff x="3644261" y="3324416"/>
              <a:chExt cx="5536450" cy="1779146"/>
            </a:xfrm>
          </p:grpSpPr>
          <p:cxnSp>
            <p:nvCxnSpPr>
              <p:cNvPr id="20" name="Straight Arrow Connector 19"/>
              <p:cNvCxnSpPr>
                <a:endCxn id="31" idx="5"/>
              </p:cNvCxnSpPr>
              <p:nvPr/>
            </p:nvCxnSpPr>
            <p:spPr>
              <a:xfrm flipH="1" flipV="1">
                <a:off x="7019109" y="3324416"/>
                <a:ext cx="507387" cy="313043"/>
              </a:xfrm>
              <a:prstGeom prst="straightConnector1">
                <a:avLst/>
              </a:prstGeom>
              <a:ln w="38100">
                <a:solidFill>
                  <a:srgbClr val="0033C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644261" y="3718567"/>
                <a:ext cx="553645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0033CC"/>
                    </a:solidFill>
                  </a:rPr>
                  <a:t>Challenge: guarantee PCC under multi-</a:t>
                </a:r>
                <a:r>
                  <a:rPr lang="en-US" sz="2800" b="1" dirty="0" err="1" smtClean="0">
                    <a:solidFill>
                      <a:srgbClr val="0033CC"/>
                    </a:solidFill>
                  </a:rPr>
                  <a:t>Tbps</a:t>
                </a:r>
                <a:endParaRPr lang="en-US" sz="2800" b="1" dirty="0" smtClean="0">
                  <a:solidFill>
                    <a:srgbClr val="0033CC"/>
                  </a:solidFill>
                </a:endParaRPr>
              </a:p>
              <a:p>
                <a:endParaRPr lang="en-US" sz="2800" b="1" dirty="0">
                  <a:solidFill>
                    <a:srgbClr val="0033CC"/>
                  </a:solidFill>
                </a:endParaRPr>
              </a:p>
            </p:txBody>
          </p:sp>
        </p:grpSp>
        <p:sp>
          <p:nvSpPr>
            <p:cNvPr id="31" name="Oval 30"/>
            <p:cNvSpPr/>
            <p:nvPr/>
          </p:nvSpPr>
          <p:spPr>
            <a:xfrm>
              <a:off x="6778167" y="2681172"/>
              <a:ext cx="1143508" cy="474531"/>
            </a:xfrm>
            <a:prstGeom prst="ellipse">
              <a:avLst/>
            </a:prstGeom>
            <a:noFill/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Content Placeholder 2"/>
          <p:cNvSpPr txBox="1">
            <a:spLocks/>
          </p:cNvSpPr>
          <p:nvPr/>
        </p:nvSpPr>
        <p:spPr>
          <a:xfrm>
            <a:off x="-52669" y="944043"/>
            <a:ext cx="12192000" cy="196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6032" indent="-256032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000FF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400" dirty="0"/>
          </a:p>
        </p:txBody>
      </p:sp>
      <p:sp>
        <p:nvSpPr>
          <p:cNvPr id="93" name="Rectangle 92"/>
          <p:cNvSpPr/>
          <p:nvPr/>
        </p:nvSpPr>
        <p:spPr>
          <a:xfrm>
            <a:off x="1561999" y="2656984"/>
            <a:ext cx="8213529" cy="479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561999" y="3208687"/>
            <a:ext cx="8200104" cy="511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967775" y="3778054"/>
            <a:ext cx="5904228" cy="1755071"/>
            <a:chOff x="1913977" y="2134649"/>
            <a:chExt cx="5904228" cy="1755071"/>
          </a:xfrm>
        </p:grpSpPr>
        <p:grpSp>
          <p:nvGrpSpPr>
            <p:cNvPr id="35" name="Group 34"/>
            <p:cNvGrpSpPr/>
            <p:nvPr/>
          </p:nvGrpSpPr>
          <p:grpSpPr>
            <a:xfrm>
              <a:off x="1913977" y="2580888"/>
              <a:ext cx="4928182" cy="1308832"/>
              <a:chOff x="7075584" y="2814663"/>
              <a:chExt cx="4928182" cy="1308832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V="1">
                <a:off x="11607858" y="2814663"/>
                <a:ext cx="395908" cy="308494"/>
              </a:xfrm>
              <a:prstGeom prst="straightConnector1">
                <a:avLst/>
              </a:prstGeom>
              <a:ln w="38100">
                <a:solidFill>
                  <a:srgbClr val="BD0A1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7075584" y="3169388"/>
                <a:ext cx="389843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BD0A12"/>
                    </a:solidFill>
                  </a:rPr>
                  <a:t>Build </a:t>
                </a:r>
                <a:r>
                  <a:rPr lang="en-US" sz="2800" b="1" dirty="0" smtClean="0">
                    <a:solidFill>
                      <a:srgbClr val="BD0A12"/>
                    </a:solidFill>
                  </a:rPr>
                  <a:t>on switching ASICs </a:t>
                </a:r>
              </a:p>
              <a:p>
                <a:r>
                  <a:rPr lang="en-US" sz="2800" b="1" dirty="0" smtClean="0">
                    <a:solidFill>
                      <a:srgbClr val="BD0A12"/>
                    </a:solidFill>
                  </a:rPr>
                  <a:t>with multi-</a:t>
                </a:r>
                <a:r>
                  <a:rPr lang="en-US" sz="2800" b="1" dirty="0" err="1" smtClean="0">
                    <a:solidFill>
                      <a:srgbClr val="BD0A12"/>
                    </a:solidFill>
                  </a:rPr>
                  <a:t>Tbps</a:t>
                </a:r>
                <a:endParaRPr lang="en-US" sz="2800" b="1" dirty="0">
                  <a:solidFill>
                    <a:srgbClr val="BD0A12"/>
                  </a:solidFill>
                </a:endParaRPr>
              </a:p>
            </p:txBody>
          </p:sp>
        </p:grpSp>
        <p:sp>
          <p:nvSpPr>
            <p:cNvPr id="36" name="Oval 35"/>
            <p:cNvSpPr/>
            <p:nvPr/>
          </p:nvSpPr>
          <p:spPr>
            <a:xfrm>
              <a:off x="6674696" y="2134649"/>
              <a:ext cx="1143509" cy="522801"/>
            </a:xfrm>
            <a:prstGeom prst="ellipse">
              <a:avLst/>
            </a:prstGeom>
            <a:noFill/>
            <a:ln w="38100">
              <a:solidFill>
                <a:srgbClr val="BD0A1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1561999" y="3759516"/>
            <a:ext cx="8213530" cy="462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1"/>
          <p:cNvSpPr txBox="1">
            <a:spLocks/>
          </p:cNvSpPr>
          <p:nvPr/>
        </p:nvSpPr>
        <p:spPr>
          <a:xfrm>
            <a:off x="0" y="949616"/>
            <a:ext cx="12192000" cy="5908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6032" indent="-256032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000FF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Address such </a:t>
            </a:r>
            <a:r>
              <a:rPr lang="en-US" dirty="0" smtClean="0"/>
              <a:t>challenges </a:t>
            </a:r>
            <a:r>
              <a:rPr lang="en-US" dirty="0"/>
              <a:t>using hardware primitives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3" grpId="0" animBg="1"/>
      <p:bldP spid="94" grpId="0" animBg="1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58781</TotalTime>
  <Words>4156</Words>
  <Application>Microsoft Macintosh PowerPoint</Application>
  <PresentationFormat>Widescreen</PresentationFormat>
  <Paragraphs>656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Calibri</vt:lpstr>
      <vt:lpstr>Garamond</vt:lpstr>
      <vt:lpstr>Mangal</vt:lpstr>
      <vt:lpstr>Verdana</vt:lpstr>
      <vt:lpstr>Wingdings</vt:lpstr>
      <vt:lpstr>宋体</vt:lpstr>
      <vt:lpstr>Arial</vt:lpstr>
      <vt:lpstr>Office Theme</vt:lpstr>
      <vt:lpstr>SilkRoad   Making Stateful Layer-4 Load Balancing Fast and Cheap  Using Switching ASICs</vt:lpstr>
      <vt:lpstr>Layer-4 Load Balancing</vt:lpstr>
      <vt:lpstr>PowerPoint Presentation</vt:lpstr>
      <vt:lpstr>Frequent DIP pool updates</vt:lpstr>
      <vt:lpstr>Per-connection consistency (PCC)</vt:lpstr>
      <vt:lpstr>Design requirements</vt:lpstr>
      <vt:lpstr>Existing solution 1: use software server</vt:lpstr>
      <vt:lpstr>Existing solution 2: partially offload to switches</vt:lpstr>
      <vt:lpstr>SilkRoad</vt:lpstr>
      <vt:lpstr>ConnTable in ASICs</vt:lpstr>
      <vt:lpstr>Design challenges</vt:lpstr>
      <vt:lpstr>Many active connections in ConnTable</vt:lpstr>
      <vt:lpstr>Approach: novel hashing design to compress ConnTable</vt:lpstr>
      <vt:lpstr>Approach: compress ConnTable</vt:lpstr>
      <vt:lpstr>Design challenges</vt:lpstr>
      <vt:lpstr>Entry insertion is not atomic in ASICs</vt:lpstr>
      <vt:lpstr>Many broken connections under DIP pool updates</vt:lpstr>
      <vt:lpstr>Approach: registers to store pending connections</vt:lpstr>
      <vt:lpstr>Approach: registers to store pending connections</vt:lpstr>
      <vt:lpstr>Prototype implementation</vt:lpstr>
      <vt:lpstr>Prototype performance</vt:lpstr>
      <vt:lpstr>Simulation setup</vt:lpstr>
      <vt:lpstr>SilkRoad can fit into switch memory</vt:lpstr>
      <vt:lpstr>Conclusion</vt:lpstr>
      <vt:lpstr>PowerPoint Presentation</vt:lpstr>
      <vt:lpstr>Back up</vt:lpstr>
      <vt:lpstr>Network-wide deployment</vt:lpstr>
      <vt:lpstr>Network-wide deployment</vt:lpstr>
    </vt:vector>
  </TitlesOfParts>
  <Company>Barefoot Networks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Commodity Switches for L4 Load-Balancing in Data center Networks</dc:title>
  <dc:creator>Rui Miao</dc:creator>
  <cp:lastModifiedBy>Alex Afanasyev</cp:lastModifiedBy>
  <cp:revision>4007</cp:revision>
  <cp:lastPrinted>2017-08-08T19:04:09Z</cp:lastPrinted>
  <dcterms:created xsi:type="dcterms:W3CDTF">2015-08-12T00:49:36Z</dcterms:created>
  <dcterms:modified xsi:type="dcterms:W3CDTF">2017-08-23T21:22:49Z</dcterms:modified>
</cp:coreProperties>
</file>