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85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4F70-56C0-4AE9-80EE-099D1A51DAB6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5451-732D-4521-86C7-802907084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90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4F70-56C0-4AE9-80EE-099D1A51DAB6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5451-732D-4521-86C7-802907084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61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4F70-56C0-4AE9-80EE-099D1A51DAB6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5451-732D-4521-86C7-802907084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80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4F70-56C0-4AE9-80EE-099D1A51DAB6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5451-732D-4521-86C7-802907084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67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4F70-56C0-4AE9-80EE-099D1A51DAB6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5451-732D-4521-86C7-802907084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23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4F70-56C0-4AE9-80EE-099D1A51DAB6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5451-732D-4521-86C7-802907084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6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4F70-56C0-4AE9-80EE-099D1A51DAB6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5451-732D-4521-86C7-802907084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09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4F70-56C0-4AE9-80EE-099D1A51DAB6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5451-732D-4521-86C7-802907084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7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4F70-56C0-4AE9-80EE-099D1A51DAB6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5451-732D-4521-86C7-802907084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10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4F70-56C0-4AE9-80EE-099D1A51DAB6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5451-732D-4521-86C7-802907084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39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4F70-56C0-4AE9-80EE-099D1A51DAB6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5451-732D-4521-86C7-802907084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66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C4F70-56C0-4AE9-80EE-099D1A51DAB6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55451-732D-4521-86C7-802907084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65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Transferabiliy</a:t>
            </a:r>
            <a:r>
              <a:rPr lang="de-DE" dirty="0" smtClean="0"/>
              <a:t> Experiment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9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Base </a:t>
            </a:r>
            <a:r>
              <a:rPr lang="de-DE" dirty="0" err="1" smtClean="0"/>
              <a:t>model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690688"/>
            <a:ext cx="96678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Cases </a:t>
            </a:r>
            <a:r>
              <a:rPr lang="de-DE" sz="2800" dirty="0" smtClean="0"/>
              <a:t>(w/o </a:t>
            </a:r>
            <a:r>
              <a:rPr lang="de-DE" sz="2800" dirty="0" err="1" smtClean="0"/>
              <a:t>diff</a:t>
            </a:r>
            <a:r>
              <a:rPr lang="de-DE" sz="2800" dirty="0" smtClean="0"/>
              <a:t> </a:t>
            </a:r>
            <a:r>
              <a:rPr lang="de-DE" sz="2800" dirty="0" err="1" smtClean="0"/>
              <a:t>learning</a:t>
            </a:r>
            <a:r>
              <a:rPr lang="de-DE" sz="2800" dirty="0" smtClean="0"/>
              <a:t> </a:t>
            </a:r>
            <a:r>
              <a:rPr lang="de-DE" sz="2800" dirty="0" err="1" smtClean="0"/>
              <a:t>rates</a:t>
            </a:r>
            <a:r>
              <a:rPr lang="de-DE" sz="2800" dirty="0" smtClean="0"/>
              <a:t>)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710214"/>
              </p:ext>
            </p:extLst>
          </p:nvPr>
        </p:nvGraphicFramePr>
        <p:xfrm>
          <a:off x="2690139" y="2400184"/>
          <a:ext cx="7275728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028">
                  <a:extLst>
                    <a:ext uri="{9D8B030D-6E8A-4147-A177-3AD203B41FA5}">
                      <a16:colId xmlns:a16="http://schemas.microsoft.com/office/drawing/2014/main" val="204179086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60238155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024588594"/>
                    </a:ext>
                  </a:extLst>
                </a:gridCol>
                <a:gridCol w="4330700">
                  <a:extLst>
                    <a:ext uri="{9D8B030D-6E8A-4147-A177-3AD203B41FA5}">
                      <a16:colId xmlns:a16="http://schemas.microsoft.com/office/drawing/2014/main" val="2892790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Freeze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(l&lt;=n)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Random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(l&gt;n)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55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</a:rPr>
                        <a:t>Case 1,2</a:t>
                      </a:r>
                      <a:endParaRPr lang="de-DE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Level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n 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Feature Extractor („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BnA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“)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09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</a:rPr>
                        <a:t>Case </a:t>
                      </a:r>
                      <a:r>
                        <a:rPr lang="de-DE" sz="1600" b="1" dirty="0" smtClean="0">
                          <a:solidFill>
                            <a:schemeClr val="tx1"/>
                          </a:solidFill>
                        </a:rPr>
                        <a:t>3,4</a:t>
                      </a:r>
                      <a:endParaRPr lang="de-DE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Complete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Weight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partial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freeze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95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</a:rPr>
                        <a:t>Case </a:t>
                      </a:r>
                      <a:r>
                        <a:rPr lang="de-DE" sz="1600" b="1" dirty="0" smtClean="0">
                          <a:solidFill>
                            <a:schemeClr val="tx1"/>
                          </a:solidFill>
                        </a:rPr>
                        <a:t>5,6</a:t>
                      </a:r>
                      <a:endParaRPr lang="de-DE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Level n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Weight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(„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BnA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+“)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33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</a:rPr>
                        <a:t>Case 7,8</a:t>
                      </a:r>
                      <a:endParaRPr lang="de-DE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2">
                          <a:lumMod val="9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2">
                          <a:lumMod val="9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2">
                          <a:lumMod val="9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Complete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Weight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without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freeze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2">
                          <a:lumMod val="9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3804628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407772" y="1690688"/>
            <a:ext cx="7080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 =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transferred</a:t>
            </a:r>
            <a:endParaRPr lang="de-DE" dirty="0" smtClean="0"/>
          </a:p>
          <a:p>
            <a:r>
              <a:rPr lang="de-DE" dirty="0" err="1" smtClean="0"/>
              <a:t>Layers</a:t>
            </a:r>
            <a:r>
              <a:rPr lang="de-DE" dirty="0" smtClean="0"/>
              <a:t> 1 .. n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b="1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transferred</a:t>
            </a:r>
            <a:r>
              <a:rPr lang="de-DE" dirty="0" smtClean="0"/>
              <a:t>, </a:t>
            </a:r>
            <a:r>
              <a:rPr lang="de-DE" dirty="0" err="1" smtClean="0"/>
              <a:t>regardless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init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!</a:t>
            </a:r>
            <a:endParaRPr lang="de-DE" dirty="0"/>
          </a:p>
        </p:txBody>
      </p:sp>
      <p:cxnSp>
        <p:nvCxnSpPr>
          <p:cNvPr id="6" name="Gewinkelter Verbinder 5"/>
          <p:cNvCxnSpPr/>
          <p:nvPr/>
        </p:nvCxnSpPr>
        <p:spPr>
          <a:xfrm rot="16200000" flipV="1">
            <a:off x="9631520" y="4729320"/>
            <a:ext cx="1117716" cy="244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63730" y="5450159"/>
            <a:ext cx="46042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Does</a:t>
            </a:r>
            <a:r>
              <a:rPr lang="de-DE" sz="1400" dirty="0" smtClean="0"/>
              <a:t> not </a:t>
            </a:r>
            <a:r>
              <a:rPr lang="de-DE" sz="1400" dirty="0" err="1" smtClean="0"/>
              <a:t>change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n. </a:t>
            </a:r>
            <a:r>
              <a:rPr lang="de-DE" sz="1400" dirty="0" err="1" smtClean="0"/>
              <a:t>Regardless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/>
              <a:t> </a:t>
            </a:r>
            <a:r>
              <a:rPr lang="de-DE" sz="1400" dirty="0" smtClean="0"/>
              <a:t>n, all  </a:t>
            </a:r>
            <a:r>
              <a:rPr lang="de-DE" sz="1400" dirty="0" err="1" smtClean="0"/>
              <a:t>layers</a:t>
            </a:r>
            <a:r>
              <a:rPr lang="de-DE" sz="1400" dirty="0" smtClean="0"/>
              <a:t> will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</a:p>
          <a:p>
            <a:r>
              <a:rPr lang="de-DE" sz="1400" dirty="0" err="1" smtClean="0"/>
              <a:t>transferred</a:t>
            </a:r>
            <a:r>
              <a:rPr lang="de-DE" sz="1400" dirty="0" smtClean="0"/>
              <a:t> </a:t>
            </a:r>
            <a:r>
              <a:rPr lang="de-DE" sz="1400" dirty="0" err="1" smtClean="0"/>
              <a:t>without</a:t>
            </a:r>
            <a:r>
              <a:rPr lang="de-DE" sz="1400" dirty="0" smtClean="0"/>
              <a:t> </a:t>
            </a:r>
            <a:r>
              <a:rPr lang="de-DE" sz="1400" dirty="0" err="1" smtClean="0"/>
              <a:t>freeze</a:t>
            </a:r>
            <a:r>
              <a:rPr lang="de-DE" sz="1400" dirty="0" smtClean="0"/>
              <a:t>.</a:t>
            </a:r>
          </a:p>
          <a:p>
            <a:r>
              <a:rPr lang="de-DE" sz="1400" dirty="0" smtClean="0"/>
              <a:t>Corner </a:t>
            </a:r>
            <a:r>
              <a:rPr lang="de-DE" sz="1400" dirty="0" err="1" smtClean="0"/>
              <a:t>case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Case 3,4 </a:t>
            </a:r>
            <a:r>
              <a:rPr lang="de-DE" sz="1400" dirty="0" err="1" smtClean="0"/>
              <a:t>with</a:t>
            </a:r>
            <a:r>
              <a:rPr lang="de-DE" sz="1400" dirty="0" smtClean="0"/>
              <a:t> n = 0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Case 5,6  </a:t>
            </a:r>
            <a:r>
              <a:rPr lang="de-DE" sz="1400" dirty="0" err="1" smtClean="0"/>
              <a:t>with</a:t>
            </a:r>
            <a:r>
              <a:rPr lang="de-DE" sz="1400" dirty="0" smtClean="0"/>
              <a:t> n = 8</a:t>
            </a:r>
            <a:endParaRPr lang="de-DE" sz="1400" dirty="0"/>
          </a:p>
        </p:txBody>
      </p:sp>
      <p:sp>
        <p:nvSpPr>
          <p:cNvPr id="22" name="Textfeld 21"/>
          <p:cNvSpPr txBox="1"/>
          <p:nvPr/>
        </p:nvSpPr>
        <p:spPr>
          <a:xfrm>
            <a:off x="10548210" y="3522572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Identical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n = 0 (</a:t>
            </a:r>
            <a:r>
              <a:rPr lang="de-DE" sz="1400" dirty="0" err="1" smtClean="0"/>
              <a:t>complete</a:t>
            </a:r>
            <a:r>
              <a:rPr lang="de-DE" sz="1400" dirty="0" smtClean="0"/>
              <a:t> </a:t>
            </a:r>
            <a:r>
              <a:rPr lang="de-DE" sz="1400" dirty="0" err="1" smtClean="0"/>
              <a:t>random</a:t>
            </a:r>
            <a:r>
              <a:rPr lang="de-DE" sz="1400" dirty="0" smtClean="0"/>
              <a:t>)</a:t>
            </a:r>
            <a:endParaRPr lang="de-DE" sz="1400" dirty="0"/>
          </a:p>
        </p:txBody>
      </p:sp>
      <p:grpSp>
        <p:nvGrpSpPr>
          <p:cNvPr id="27" name="Gruppieren 26"/>
          <p:cNvGrpSpPr/>
          <p:nvPr/>
        </p:nvGrpSpPr>
        <p:grpSpPr>
          <a:xfrm>
            <a:off x="10418474" y="3149600"/>
            <a:ext cx="496814" cy="355484"/>
            <a:chOff x="10345358" y="3327285"/>
            <a:chExt cx="496814" cy="725774"/>
          </a:xfrm>
        </p:grpSpPr>
        <p:cxnSp>
          <p:nvCxnSpPr>
            <p:cNvPr id="28" name="Gewinkelter Verbinder 27"/>
            <p:cNvCxnSpPr/>
            <p:nvPr/>
          </p:nvCxnSpPr>
          <p:spPr>
            <a:xfrm rot="10800000">
              <a:off x="10347189" y="3327285"/>
              <a:ext cx="494983" cy="36046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winkelter Verbinder 28"/>
            <p:cNvCxnSpPr/>
            <p:nvPr/>
          </p:nvCxnSpPr>
          <p:spPr>
            <a:xfrm rot="10800000" flipV="1">
              <a:off x="10345358" y="3692598"/>
              <a:ext cx="494983" cy="36046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feld 29"/>
          <p:cNvSpPr txBox="1"/>
          <p:nvPr/>
        </p:nvSpPr>
        <p:spPr>
          <a:xfrm>
            <a:off x="10913457" y="3047515"/>
            <a:ext cx="2483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Identical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n = 8 </a:t>
            </a:r>
            <a:r>
              <a:rPr lang="de-DE" sz="1400" dirty="0" smtClean="0"/>
              <a:t>(</a:t>
            </a:r>
            <a:r>
              <a:rPr lang="de-DE" sz="1400" dirty="0" err="1" smtClean="0"/>
              <a:t>complete</a:t>
            </a:r>
            <a:r>
              <a:rPr lang="de-DE" sz="1400" dirty="0" smtClean="0"/>
              <a:t> </a:t>
            </a:r>
            <a:r>
              <a:rPr lang="de-DE" sz="1400" dirty="0" err="1" smtClean="0"/>
              <a:t>frozen</a:t>
            </a:r>
            <a:r>
              <a:rPr lang="de-DE" sz="1400" dirty="0" smtClean="0"/>
              <a:t> </a:t>
            </a:r>
            <a:r>
              <a:rPr lang="de-DE" sz="1400" dirty="0" err="1" smtClean="0"/>
              <a:t>transfer</a:t>
            </a:r>
            <a:r>
              <a:rPr lang="de-DE" sz="1400" dirty="0" smtClean="0"/>
              <a:t>)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0054146" y="3162299"/>
            <a:ext cx="494065" cy="761884"/>
            <a:chOff x="10345362" y="3327285"/>
            <a:chExt cx="494065" cy="725773"/>
          </a:xfrm>
        </p:grpSpPr>
        <p:cxnSp>
          <p:nvCxnSpPr>
            <p:cNvPr id="18" name="Gewinkelter Verbinder 17"/>
            <p:cNvCxnSpPr/>
            <p:nvPr/>
          </p:nvCxnSpPr>
          <p:spPr>
            <a:xfrm rot="10800000">
              <a:off x="10347190" y="3327285"/>
              <a:ext cx="492236" cy="46275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winkelter Verbinder 18"/>
            <p:cNvCxnSpPr/>
            <p:nvPr/>
          </p:nvCxnSpPr>
          <p:spPr>
            <a:xfrm rot="10800000" flipV="1">
              <a:off x="10345362" y="3790037"/>
              <a:ext cx="494065" cy="2630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30"/>
          <p:cNvGrpSpPr/>
          <p:nvPr/>
        </p:nvGrpSpPr>
        <p:grpSpPr>
          <a:xfrm flipH="1">
            <a:off x="2133735" y="3570735"/>
            <a:ext cx="496814" cy="355484"/>
            <a:chOff x="10345358" y="3327285"/>
            <a:chExt cx="496814" cy="725774"/>
          </a:xfrm>
        </p:grpSpPr>
        <p:cxnSp>
          <p:nvCxnSpPr>
            <p:cNvPr id="32" name="Gewinkelter Verbinder 31"/>
            <p:cNvCxnSpPr/>
            <p:nvPr/>
          </p:nvCxnSpPr>
          <p:spPr>
            <a:xfrm rot="10800000">
              <a:off x="10347189" y="3327285"/>
              <a:ext cx="494983" cy="36046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winkelter Verbinder 32"/>
            <p:cNvCxnSpPr/>
            <p:nvPr/>
          </p:nvCxnSpPr>
          <p:spPr>
            <a:xfrm rot="10800000" flipV="1">
              <a:off x="10345358" y="3692598"/>
              <a:ext cx="494983" cy="36046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feld 33"/>
          <p:cNvSpPr txBox="1"/>
          <p:nvPr/>
        </p:nvSpPr>
        <p:spPr>
          <a:xfrm>
            <a:off x="838200" y="3377958"/>
            <a:ext cx="22761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Identical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Case 3,4 n = 0</a:t>
            </a:r>
          </a:p>
          <a:p>
            <a:r>
              <a:rPr lang="de-DE" sz="1400" dirty="0" smtClean="0"/>
              <a:t>Case 5,6 n = 8</a:t>
            </a:r>
          </a:p>
          <a:p>
            <a:r>
              <a:rPr lang="de-DE" sz="1400" dirty="0" smtClean="0"/>
              <a:t>(</a:t>
            </a:r>
            <a:r>
              <a:rPr lang="de-DE" sz="1400" dirty="0" err="1" smtClean="0"/>
              <a:t>complete</a:t>
            </a:r>
            <a:r>
              <a:rPr lang="de-DE" sz="1400" dirty="0" smtClean="0"/>
              <a:t> </a:t>
            </a:r>
            <a:r>
              <a:rPr lang="de-DE" sz="1400" dirty="0" err="1" smtClean="0"/>
              <a:t>unfrozen</a:t>
            </a:r>
            <a:r>
              <a:rPr lang="de-DE" sz="1400" dirty="0" smtClean="0"/>
              <a:t> </a:t>
            </a:r>
            <a:r>
              <a:rPr lang="de-DE" sz="1400" dirty="0" err="1" smtClean="0"/>
              <a:t>transfer</a:t>
            </a:r>
            <a:r>
              <a:rPr lang="de-DE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27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Cases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63999"/>
              </p:ext>
            </p:extLst>
          </p:nvPr>
        </p:nvGraphicFramePr>
        <p:xfrm>
          <a:off x="337748" y="1386930"/>
          <a:ext cx="11401170" cy="47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928">
                  <a:extLst>
                    <a:ext uri="{9D8B030D-6E8A-4147-A177-3AD203B41FA5}">
                      <a16:colId xmlns:a16="http://schemas.microsoft.com/office/drawing/2014/main" val="2041790864"/>
                    </a:ext>
                  </a:extLst>
                </a:gridCol>
                <a:gridCol w="1664043">
                  <a:extLst>
                    <a:ext uri="{9D8B030D-6E8A-4147-A177-3AD203B41FA5}">
                      <a16:colId xmlns:a16="http://schemas.microsoft.com/office/drawing/2014/main" val="602381554"/>
                    </a:ext>
                  </a:extLst>
                </a:gridCol>
                <a:gridCol w="1746422">
                  <a:extLst>
                    <a:ext uri="{9D8B030D-6E8A-4147-A177-3AD203B41FA5}">
                      <a16:colId xmlns:a16="http://schemas.microsoft.com/office/drawing/2014/main" val="3024588594"/>
                    </a:ext>
                  </a:extLst>
                </a:gridCol>
                <a:gridCol w="1804086">
                  <a:extLst>
                    <a:ext uri="{9D8B030D-6E8A-4147-A177-3AD203B41FA5}">
                      <a16:colId xmlns:a16="http://schemas.microsoft.com/office/drawing/2014/main" val="3057022062"/>
                    </a:ext>
                  </a:extLst>
                </a:gridCol>
                <a:gridCol w="5288691">
                  <a:extLst>
                    <a:ext uri="{9D8B030D-6E8A-4147-A177-3AD203B41FA5}">
                      <a16:colId xmlns:a16="http://schemas.microsoft.com/office/drawing/2014/main" val="2892790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Freeze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Random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init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Discr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learning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55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</a:rPr>
                        <a:t>Case 1</a:t>
                      </a:r>
                      <a:endParaRPr lang="de-DE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Level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n 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Feature Extractor („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BnA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“)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discriminative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learning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rates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26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</a:rPr>
                        <a:t>Case 2</a:t>
                      </a:r>
                      <a:endParaRPr lang="de-DE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Level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n 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Feature Extractor („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BnA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“)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constant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learning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rates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6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</a:rPr>
                        <a:t>Case 3</a:t>
                      </a:r>
                      <a:endParaRPr lang="de-DE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Complete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Weight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partial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freeze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discriminative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learning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rates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09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</a:rPr>
                        <a:t>Case 4</a:t>
                      </a:r>
                      <a:endParaRPr lang="de-DE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Complete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Weight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partial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freeze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constant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learning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rates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 5</a:t>
                      </a:r>
                      <a:endParaRPr lang="de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Level n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Weight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(„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BnA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+“)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discriminative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learning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rates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0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 6</a:t>
                      </a:r>
                      <a:endParaRPr lang="de-D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Level n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Weight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(„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BnA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+“)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constant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learning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rates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136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</a:rPr>
                        <a:t>Case 7</a:t>
                      </a:r>
                      <a:endParaRPr lang="de-DE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2">
                          <a:lumMod val="9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2">
                          <a:lumMod val="9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2">
                          <a:lumMod val="9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2">
                          <a:lumMod val="9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Complete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Weight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without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freeze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discriminative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learning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rates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2">
                          <a:lumMod val="9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9266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</a:rPr>
                        <a:t>Case 8</a:t>
                      </a:r>
                      <a:endParaRPr lang="de-DE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2">
                          <a:lumMod val="9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2">
                          <a:lumMod val="9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2">
                          <a:lumMod val="9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2">
                          <a:lumMod val="9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Complete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Weight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without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freeze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constant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learning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rates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2">
                          <a:lumMod val="9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82739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2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Cases 1,2</a:t>
            </a:r>
            <a:br>
              <a:rPr lang="de-DE" dirty="0" smtClean="0"/>
            </a:br>
            <a:r>
              <a:rPr lang="de-DE" sz="2000" dirty="0"/>
              <a:t>Level n Feature Extractor („</a:t>
            </a:r>
            <a:r>
              <a:rPr lang="de-DE" sz="2000" dirty="0" err="1"/>
              <a:t>BnA</a:t>
            </a:r>
            <a:r>
              <a:rPr lang="de-DE" sz="2000" dirty="0" smtClean="0"/>
              <a:t>“)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447800"/>
            <a:ext cx="8953500" cy="3962400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V="1">
            <a:off x="4069582" y="5209234"/>
            <a:ext cx="0" cy="49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747218" y="570746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 =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26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Cases 3,4</a:t>
            </a:r>
            <a:br>
              <a:rPr lang="de-DE" dirty="0" smtClean="0"/>
            </a:br>
            <a:r>
              <a:rPr lang="de-DE" sz="2200" dirty="0" err="1" smtClean="0"/>
              <a:t>Complete</a:t>
            </a:r>
            <a:r>
              <a:rPr lang="de-DE" sz="2200" dirty="0" smtClean="0"/>
              <a:t> </a:t>
            </a:r>
            <a:r>
              <a:rPr lang="de-DE" sz="2200" dirty="0" err="1"/>
              <a:t>Weight</a:t>
            </a:r>
            <a:r>
              <a:rPr lang="de-DE" sz="2200" dirty="0"/>
              <a:t> </a:t>
            </a:r>
            <a:r>
              <a:rPr lang="de-DE" sz="2200" dirty="0" err="1"/>
              <a:t>initialization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partial </a:t>
            </a:r>
            <a:r>
              <a:rPr lang="de-DE" sz="2200" dirty="0" err="1" smtClean="0"/>
              <a:t>freeze</a:t>
            </a:r>
            <a:endParaRPr lang="de-DE" sz="22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485900"/>
            <a:ext cx="9010650" cy="3886200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V="1">
            <a:off x="4069582" y="5209234"/>
            <a:ext cx="0" cy="49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747218" y="570746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 =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15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Cases 5,6</a:t>
            </a:r>
            <a:br>
              <a:rPr lang="de-DE" dirty="0" smtClean="0"/>
            </a:br>
            <a:r>
              <a:rPr lang="de-DE" sz="2000" dirty="0"/>
              <a:t>Level n </a:t>
            </a:r>
            <a:r>
              <a:rPr lang="de-DE" sz="2000" dirty="0" err="1"/>
              <a:t>Weight</a:t>
            </a:r>
            <a:r>
              <a:rPr lang="de-DE" sz="2000" dirty="0"/>
              <a:t> </a:t>
            </a:r>
            <a:r>
              <a:rPr lang="de-DE" sz="2000" dirty="0" err="1"/>
              <a:t>Initialization</a:t>
            </a:r>
            <a:r>
              <a:rPr lang="de-DE" sz="2000" dirty="0"/>
              <a:t> („</a:t>
            </a:r>
            <a:r>
              <a:rPr lang="de-DE" sz="2000" dirty="0" err="1"/>
              <a:t>BnA</a:t>
            </a:r>
            <a:r>
              <a:rPr lang="de-DE" sz="2000" dirty="0" smtClean="0"/>
              <a:t>+“)</a:t>
            </a:r>
            <a:endParaRPr lang="de-DE" sz="20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495425"/>
            <a:ext cx="9020175" cy="3867150"/>
          </a:xfrm>
          <a:prstGeom prst="rect">
            <a:avLst/>
          </a:prstGeom>
        </p:spPr>
      </p:pic>
      <p:cxnSp>
        <p:nvCxnSpPr>
          <p:cNvPr id="4" name="Gerade Verbindung mit Pfeil 3"/>
          <p:cNvCxnSpPr/>
          <p:nvPr/>
        </p:nvCxnSpPr>
        <p:spPr>
          <a:xfrm flipV="1">
            <a:off x="4039438" y="5209234"/>
            <a:ext cx="0" cy="49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3717074" y="570746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 =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13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Breitbild</PresentationFormat>
  <Paragraphs>84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Transferabiliy Experiment</vt:lpstr>
      <vt:lpstr>Base model</vt:lpstr>
      <vt:lpstr>Cases (w/o diff learning rates)</vt:lpstr>
      <vt:lpstr>Cases</vt:lpstr>
      <vt:lpstr>Cases 1,2 Level n Feature Extractor („BnA“)</vt:lpstr>
      <vt:lpstr>Cases 3,4 Complete Weight initialization with partial freeze</vt:lpstr>
      <vt:lpstr>Cases 5,6 Level n Weight Initialization („BnA+“)</vt:lpstr>
    </vt:vector>
  </TitlesOfParts>
  <Company>IAV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Transferabiliy Experiment</dc:title>
  <dc:creator>Middelanis, Robin (TM-F)</dc:creator>
  <cp:lastModifiedBy>Middelanis, Robin (TM-F)</cp:lastModifiedBy>
  <cp:revision>15</cp:revision>
  <dcterms:created xsi:type="dcterms:W3CDTF">2019-04-05T13:08:10Z</dcterms:created>
  <dcterms:modified xsi:type="dcterms:W3CDTF">2019-04-05T14:49:14Z</dcterms:modified>
</cp:coreProperties>
</file>