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23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60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1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18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46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36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2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45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75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0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AF18-922D-4BC6-BA64-327E04D64D0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C2A18-8068-44B3-BCA4-5DBF3D345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61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96779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326293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55807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985321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314835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44349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973863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303377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632891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962405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291919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621433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950947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280461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609975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939489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269003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98517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928031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7257545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587059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916573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246087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575601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8905115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9234629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9564143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893657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0223171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552685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882199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1211713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1541227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11870741" y="4580239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996779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326293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655807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85321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2314835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2644349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2973863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3303377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632891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962405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4291919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4621433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4950947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5280461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5609975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5939489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6269003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6598517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6928031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7257545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7587059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7916573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8246087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8575601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8905115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9234629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9564143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9893657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10223171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10552685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10882199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11211713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1541227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11870741" y="4036542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996779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1326293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1655807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1985321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314835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2644349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2973863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/>
          <p:cNvSpPr/>
          <p:nvPr/>
        </p:nvSpPr>
        <p:spPr>
          <a:xfrm>
            <a:off x="3303377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632891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3962405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4291919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4621433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4950947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>
            <a:off x="5280461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/>
          <p:cNvSpPr/>
          <p:nvPr/>
        </p:nvSpPr>
        <p:spPr>
          <a:xfrm>
            <a:off x="5609975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/>
          <p:cNvSpPr/>
          <p:nvPr/>
        </p:nvSpPr>
        <p:spPr>
          <a:xfrm>
            <a:off x="5939489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6269003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6598517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6928031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7257545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7587059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7916573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8246087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8575601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8905115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/>
          <p:cNvSpPr/>
          <p:nvPr/>
        </p:nvSpPr>
        <p:spPr>
          <a:xfrm>
            <a:off x="9234629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/>
          <p:cNvSpPr/>
          <p:nvPr/>
        </p:nvSpPr>
        <p:spPr>
          <a:xfrm>
            <a:off x="9564143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/>
          <p:cNvSpPr/>
          <p:nvPr/>
        </p:nvSpPr>
        <p:spPr>
          <a:xfrm>
            <a:off x="9893657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/>
          <p:cNvSpPr/>
          <p:nvPr/>
        </p:nvSpPr>
        <p:spPr>
          <a:xfrm>
            <a:off x="10223171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/>
          <p:cNvSpPr/>
          <p:nvPr/>
        </p:nvSpPr>
        <p:spPr>
          <a:xfrm>
            <a:off x="10552685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10882199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1211713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11541227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11870741" y="3492845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/>
          <p:cNvSpPr/>
          <p:nvPr/>
        </p:nvSpPr>
        <p:spPr>
          <a:xfrm>
            <a:off x="996779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1326293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/>
          <p:cNvSpPr/>
          <p:nvPr/>
        </p:nvSpPr>
        <p:spPr>
          <a:xfrm>
            <a:off x="1655807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1985321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/>
          <p:cNvSpPr/>
          <p:nvPr/>
        </p:nvSpPr>
        <p:spPr>
          <a:xfrm>
            <a:off x="2314835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2644349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/>
          <p:cNvSpPr/>
          <p:nvPr/>
        </p:nvSpPr>
        <p:spPr>
          <a:xfrm>
            <a:off x="2973863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3303377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/>
          <p:cNvSpPr/>
          <p:nvPr/>
        </p:nvSpPr>
        <p:spPr>
          <a:xfrm>
            <a:off x="3632891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3962405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4291919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4621433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/>
          <p:cNvSpPr/>
          <p:nvPr/>
        </p:nvSpPr>
        <p:spPr>
          <a:xfrm>
            <a:off x="4950947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5280461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/>
          <p:cNvSpPr/>
          <p:nvPr/>
        </p:nvSpPr>
        <p:spPr>
          <a:xfrm>
            <a:off x="5609975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5939489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/>
          <p:cNvSpPr/>
          <p:nvPr/>
        </p:nvSpPr>
        <p:spPr>
          <a:xfrm>
            <a:off x="6269003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6598517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6928031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7257545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7587059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7916573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8246087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8575601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8905115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9234629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9564143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9893657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10223171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10552685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10882199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11211713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11541227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11870741" y="2949148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996779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1326293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1655807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1985321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2314835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2644349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2973863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3303377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3632891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3962405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4291919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4621433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4950947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5280461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5609975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5939489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6269003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6598517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6928031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7257545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7587059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7916573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8246087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8575601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8905115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9234629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9564143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9893657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10223171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10552685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10882199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11211713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11541227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11870741" y="2405451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5" name="Gerader Verbinder 184"/>
          <p:cNvCxnSpPr>
            <a:stCxn id="75" idx="2"/>
            <a:endCxn id="39" idx="0"/>
          </p:cNvCxnSpPr>
          <p:nvPr/>
        </p:nvCxnSpPr>
        <p:spPr>
          <a:xfrm>
            <a:off x="11961357" y="4217774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/>
          <p:cNvCxnSpPr>
            <a:stCxn id="75" idx="2"/>
            <a:endCxn id="38" idx="0"/>
          </p:cNvCxnSpPr>
          <p:nvPr/>
        </p:nvCxnSpPr>
        <p:spPr>
          <a:xfrm flipH="1">
            <a:off x="11631843" y="4217774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/>
          <p:cNvCxnSpPr>
            <a:stCxn id="75" idx="2"/>
            <a:endCxn id="37" idx="0"/>
          </p:cNvCxnSpPr>
          <p:nvPr/>
        </p:nvCxnSpPr>
        <p:spPr>
          <a:xfrm flipH="1">
            <a:off x="11302329" y="4217774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11961357" y="3674077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endCxn id="71" idx="0"/>
          </p:cNvCxnSpPr>
          <p:nvPr/>
        </p:nvCxnSpPr>
        <p:spPr>
          <a:xfrm flipH="1">
            <a:off x="10643301" y="3674077"/>
            <a:ext cx="1318056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/>
          <p:nvPr/>
        </p:nvCxnSpPr>
        <p:spPr>
          <a:xfrm flipH="1">
            <a:off x="11302329" y="3674077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/>
          <p:cNvCxnSpPr/>
          <p:nvPr/>
        </p:nvCxnSpPr>
        <p:spPr>
          <a:xfrm>
            <a:off x="10643301" y="4217774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/>
          <p:cNvCxnSpPr/>
          <p:nvPr/>
        </p:nvCxnSpPr>
        <p:spPr>
          <a:xfrm flipH="1">
            <a:off x="10313787" y="4217774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/>
          <p:nvPr/>
        </p:nvCxnSpPr>
        <p:spPr>
          <a:xfrm flipH="1">
            <a:off x="9984273" y="4217774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/>
          <p:cNvCxnSpPr/>
          <p:nvPr/>
        </p:nvCxnSpPr>
        <p:spPr>
          <a:xfrm>
            <a:off x="11961357" y="3130379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endCxn id="103" idx="0"/>
          </p:cNvCxnSpPr>
          <p:nvPr/>
        </p:nvCxnSpPr>
        <p:spPr>
          <a:xfrm flipH="1">
            <a:off x="9325245" y="3130379"/>
            <a:ext cx="2636112" cy="3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endCxn id="107" idx="0"/>
          </p:cNvCxnSpPr>
          <p:nvPr/>
        </p:nvCxnSpPr>
        <p:spPr>
          <a:xfrm flipH="1">
            <a:off x="10643301" y="3130379"/>
            <a:ext cx="1318056" cy="3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/>
          <p:nvPr/>
        </p:nvCxnSpPr>
        <p:spPr>
          <a:xfrm>
            <a:off x="9325245" y="3674077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/>
          <p:cNvCxnSpPr/>
          <p:nvPr/>
        </p:nvCxnSpPr>
        <p:spPr>
          <a:xfrm flipH="1">
            <a:off x="8007189" y="3674077"/>
            <a:ext cx="1318056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/>
          <p:nvPr/>
        </p:nvCxnSpPr>
        <p:spPr>
          <a:xfrm flipH="1">
            <a:off x="8666217" y="3674077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/>
          <p:nvPr/>
        </p:nvCxnSpPr>
        <p:spPr>
          <a:xfrm>
            <a:off x="8007189" y="4217774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/>
          <p:nvPr/>
        </p:nvCxnSpPr>
        <p:spPr>
          <a:xfrm flipH="1">
            <a:off x="7677675" y="4217774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/>
          <p:nvPr/>
        </p:nvCxnSpPr>
        <p:spPr>
          <a:xfrm flipH="1">
            <a:off x="7348161" y="4217774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/>
          <p:nvPr/>
        </p:nvCxnSpPr>
        <p:spPr>
          <a:xfrm>
            <a:off x="11961357" y="2586680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/>
          <p:cNvCxnSpPr>
            <a:endCxn id="131" idx="0"/>
          </p:cNvCxnSpPr>
          <p:nvPr/>
        </p:nvCxnSpPr>
        <p:spPr>
          <a:xfrm flipH="1">
            <a:off x="6689133" y="2586680"/>
            <a:ext cx="5272224" cy="36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endCxn id="139" idx="0"/>
          </p:cNvCxnSpPr>
          <p:nvPr/>
        </p:nvCxnSpPr>
        <p:spPr>
          <a:xfrm flipH="1">
            <a:off x="9325245" y="2586680"/>
            <a:ext cx="2636112" cy="36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feld 229"/>
          <p:cNvSpPr txBox="1"/>
          <p:nvPr/>
        </p:nvSpPr>
        <p:spPr>
          <a:xfrm>
            <a:off x="0" y="4532355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 = 0,</a:t>
            </a:r>
            <a:r>
              <a:rPr lang="de-DE" sz="1000" dirty="0" smtClean="0"/>
              <a:t> k = 3,</a:t>
            </a:r>
            <a:r>
              <a:rPr lang="de-DE" sz="1000" dirty="0" smtClean="0"/>
              <a:t> d = 0</a:t>
            </a:r>
            <a:endParaRPr lang="de-DE" sz="1000" dirty="0"/>
          </a:p>
        </p:txBody>
      </p:sp>
      <p:sp>
        <p:nvSpPr>
          <p:cNvPr id="231" name="Textfeld 230"/>
          <p:cNvSpPr txBox="1"/>
          <p:nvPr/>
        </p:nvSpPr>
        <p:spPr>
          <a:xfrm>
            <a:off x="0" y="3988658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 = 1,</a:t>
            </a:r>
            <a:r>
              <a:rPr lang="de-DE" sz="1000" dirty="0" smtClean="0"/>
              <a:t> k = 3,</a:t>
            </a:r>
            <a:r>
              <a:rPr lang="de-DE" sz="1000" dirty="0" smtClean="0"/>
              <a:t> d = 1</a:t>
            </a:r>
            <a:endParaRPr lang="de-DE" sz="1000" dirty="0"/>
          </a:p>
        </p:txBody>
      </p:sp>
      <p:sp>
        <p:nvSpPr>
          <p:cNvPr id="232" name="Textfeld 231"/>
          <p:cNvSpPr txBox="1"/>
          <p:nvPr/>
        </p:nvSpPr>
        <p:spPr>
          <a:xfrm>
            <a:off x="0" y="3452567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 = 2,</a:t>
            </a:r>
            <a:r>
              <a:rPr lang="de-DE" sz="1000" dirty="0" smtClean="0"/>
              <a:t> k = 3,</a:t>
            </a:r>
            <a:r>
              <a:rPr lang="de-DE" sz="1000" dirty="0" smtClean="0"/>
              <a:t> d = 2</a:t>
            </a:r>
            <a:endParaRPr lang="de-DE" sz="1000" dirty="0"/>
          </a:p>
        </p:txBody>
      </p:sp>
      <p:sp>
        <p:nvSpPr>
          <p:cNvPr id="234" name="Textfeld 233"/>
          <p:cNvSpPr txBox="1"/>
          <p:nvPr/>
        </p:nvSpPr>
        <p:spPr>
          <a:xfrm>
            <a:off x="0" y="2912475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 = 3,</a:t>
            </a:r>
            <a:r>
              <a:rPr lang="de-DE" sz="1000" dirty="0" smtClean="0"/>
              <a:t> k = 3,</a:t>
            </a:r>
            <a:r>
              <a:rPr lang="de-DE" sz="1000" dirty="0" smtClean="0"/>
              <a:t> d = 4</a:t>
            </a:r>
            <a:endParaRPr lang="de-DE" sz="1000" dirty="0"/>
          </a:p>
        </p:txBody>
      </p:sp>
      <p:sp>
        <p:nvSpPr>
          <p:cNvPr id="235" name="Textfeld 234"/>
          <p:cNvSpPr txBox="1"/>
          <p:nvPr/>
        </p:nvSpPr>
        <p:spPr>
          <a:xfrm>
            <a:off x="0" y="2367548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 = 4, k = 3, d = 8</a:t>
            </a:r>
            <a:endParaRPr lang="de-DE" sz="1000" dirty="0"/>
          </a:p>
        </p:txBody>
      </p:sp>
      <p:sp>
        <p:nvSpPr>
          <p:cNvPr id="236" name="Textfeld 235"/>
          <p:cNvSpPr txBox="1"/>
          <p:nvPr/>
        </p:nvSpPr>
        <p:spPr>
          <a:xfrm>
            <a:off x="11829750" y="47980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238" name="Textfeld 237"/>
          <p:cNvSpPr txBox="1"/>
          <p:nvPr/>
        </p:nvSpPr>
        <p:spPr>
          <a:xfrm>
            <a:off x="10511694" y="47980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5</a:t>
            </a:r>
            <a:endParaRPr lang="de-DE" sz="1200" dirty="0"/>
          </a:p>
        </p:txBody>
      </p:sp>
      <p:sp>
        <p:nvSpPr>
          <p:cNvPr id="239" name="Textfeld 238"/>
          <p:cNvSpPr txBox="1"/>
          <p:nvPr/>
        </p:nvSpPr>
        <p:spPr>
          <a:xfrm>
            <a:off x="8824851" y="479802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240" name="Textfeld 239"/>
          <p:cNvSpPr txBox="1"/>
          <p:nvPr/>
        </p:nvSpPr>
        <p:spPr>
          <a:xfrm>
            <a:off x="7177095" y="479802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15</a:t>
            </a:r>
            <a:endParaRPr lang="de-DE" sz="1200" dirty="0"/>
          </a:p>
        </p:txBody>
      </p:sp>
      <p:sp>
        <p:nvSpPr>
          <p:cNvPr id="241" name="Textfeld 240"/>
          <p:cNvSpPr txBox="1"/>
          <p:nvPr/>
        </p:nvSpPr>
        <p:spPr>
          <a:xfrm>
            <a:off x="5529525" y="479802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20</a:t>
            </a:r>
            <a:endParaRPr lang="de-DE" sz="1200" dirty="0"/>
          </a:p>
        </p:txBody>
      </p:sp>
      <p:sp>
        <p:nvSpPr>
          <p:cNvPr id="242" name="Textfeld 241"/>
          <p:cNvSpPr txBox="1"/>
          <p:nvPr/>
        </p:nvSpPr>
        <p:spPr>
          <a:xfrm>
            <a:off x="3873007" y="479802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2</a:t>
            </a:r>
            <a:r>
              <a:rPr lang="de-DE" sz="1200" dirty="0" smtClean="0"/>
              <a:t>5</a:t>
            </a:r>
            <a:endParaRPr lang="de-DE" sz="1200" dirty="0"/>
          </a:p>
        </p:txBody>
      </p:sp>
      <p:sp>
        <p:nvSpPr>
          <p:cNvPr id="243" name="Textfeld 242"/>
          <p:cNvSpPr txBox="1"/>
          <p:nvPr/>
        </p:nvSpPr>
        <p:spPr>
          <a:xfrm>
            <a:off x="2225437" y="479802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3</a:t>
            </a:r>
            <a:r>
              <a:rPr lang="de-DE" sz="1200" dirty="0" smtClean="0"/>
              <a:t>0</a:t>
            </a:r>
            <a:endParaRPr lang="de-DE" sz="1200" dirty="0"/>
          </a:p>
        </p:txBody>
      </p:sp>
      <p:cxnSp>
        <p:nvCxnSpPr>
          <p:cNvPr id="248" name="Gerader Verbinder 247"/>
          <p:cNvCxnSpPr/>
          <p:nvPr/>
        </p:nvCxnSpPr>
        <p:spPr>
          <a:xfrm>
            <a:off x="6689133" y="3130379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r Verbinder 248"/>
          <p:cNvCxnSpPr/>
          <p:nvPr/>
        </p:nvCxnSpPr>
        <p:spPr>
          <a:xfrm flipH="1">
            <a:off x="4053021" y="3130379"/>
            <a:ext cx="2636112" cy="3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r Verbinder 249"/>
          <p:cNvCxnSpPr/>
          <p:nvPr/>
        </p:nvCxnSpPr>
        <p:spPr>
          <a:xfrm flipH="1">
            <a:off x="5371077" y="3130379"/>
            <a:ext cx="1318056" cy="3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r Verbinder 250"/>
          <p:cNvCxnSpPr/>
          <p:nvPr/>
        </p:nvCxnSpPr>
        <p:spPr>
          <a:xfrm>
            <a:off x="4053021" y="3674077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r Verbinder 251"/>
          <p:cNvCxnSpPr/>
          <p:nvPr/>
        </p:nvCxnSpPr>
        <p:spPr>
          <a:xfrm flipH="1">
            <a:off x="2734965" y="3674077"/>
            <a:ext cx="1318056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r Verbinder 252"/>
          <p:cNvCxnSpPr/>
          <p:nvPr/>
        </p:nvCxnSpPr>
        <p:spPr>
          <a:xfrm flipH="1">
            <a:off x="3393993" y="3674077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r Verbinder 253"/>
          <p:cNvCxnSpPr/>
          <p:nvPr/>
        </p:nvCxnSpPr>
        <p:spPr>
          <a:xfrm>
            <a:off x="2734965" y="4217774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254"/>
          <p:cNvCxnSpPr/>
          <p:nvPr/>
        </p:nvCxnSpPr>
        <p:spPr>
          <a:xfrm flipH="1">
            <a:off x="2405451" y="4217774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/>
          <p:cNvCxnSpPr/>
          <p:nvPr/>
        </p:nvCxnSpPr>
        <p:spPr>
          <a:xfrm flipH="1">
            <a:off x="2075937" y="4217774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Geschweifte Klammer rechts 258"/>
          <p:cNvSpPr/>
          <p:nvPr/>
        </p:nvSpPr>
        <p:spPr>
          <a:xfrm rot="5400000">
            <a:off x="11586535" y="5239433"/>
            <a:ext cx="181232" cy="749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Geschweifte Klammer rechts 259"/>
          <p:cNvSpPr/>
          <p:nvPr/>
        </p:nvSpPr>
        <p:spPr>
          <a:xfrm rot="5400000">
            <a:off x="10927507" y="4888811"/>
            <a:ext cx="181232" cy="2067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Geschweifte Klammer rechts 260"/>
          <p:cNvSpPr/>
          <p:nvPr/>
        </p:nvSpPr>
        <p:spPr>
          <a:xfrm rot="5400000">
            <a:off x="9609451" y="3884312"/>
            <a:ext cx="181232" cy="47038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Geschweifte Klammer rechts 261"/>
          <p:cNvSpPr/>
          <p:nvPr/>
        </p:nvSpPr>
        <p:spPr>
          <a:xfrm rot="5400000">
            <a:off x="6973339" y="1561757"/>
            <a:ext cx="181232" cy="9976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Geschweifte Klammer rechts 262"/>
          <p:cNvSpPr/>
          <p:nvPr/>
        </p:nvSpPr>
        <p:spPr>
          <a:xfrm rot="5400000">
            <a:off x="11870741" y="5218334"/>
            <a:ext cx="181232" cy="181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Textfeld 263"/>
          <p:cNvSpPr txBox="1"/>
          <p:nvPr/>
        </p:nvSpPr>
        <p:spPr>
          <a:xfrm>
            <a:off x="11829750" y="53424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265" name="Textfeld 264"/>
          <p:cNvSpPr txBox="1"/>
          <p:nvPr/>
        </p:nvSpPr>
        <p:spPr>
          <a:xfrm>
            <a:off x="11545544" y="5687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3</a:t>
            </a:r>
            <a:endParaRPr lang="de-DE" sz="1200" dirty="0"/>
          </a:p>
        </p:txBody>
      </p:sp>
      <p:sp>
        <p:nvSpPr>
          <p:cNvPr id="266" name="Textfeld 265"/>
          <p:cNvSpPr txBox="1"/>
          <p:nvPr/>
        </p:nvSpPr>
        <p:spPr>
          <a:xfrm>
            <a:off x="10886516" y="59974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7</a:t>
            </a:r>
            <a:endParaRPr lang="de-DE" sz="1200" dirty="0"/>
          </a:p>
        </p:txBody>
      </p:sp>
      <p:sp>
        <p:nvSpPr>
          <p:cNvPr id="267" name="Textfeld 266"/>
          <p:cNvSpPr txBox="1"/>
          <p:nvPr/>
        </p:nvSpPr>
        <p:spPr>
          <a:xfrm>
            <a:off x="9529187" y="62853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15</a:t>
            </a:r>
            <a:endParaRPr lang="de-DE" sz="1200" dirty="0"/>
          </a:p>
        </p:txBody>
      </p:sp>
      <p:sp>
        <p:nvSpPr>
          <p:cNvPr id="268" name="Textfeld 267"/>
          <p:cNvSpPr txBox="1"/>
          <p:nvPr/>
        </p:nvSpPr>
        <p:spPr>
          <a:xfrm>
            <a:off x="6893075" y="66342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31</a:t>
            </a:r>
            <a:endParaRPr lang="de-DE" sz="1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Dilated</a:t>
            </a:r>
            <a:r>
              <a:rPr lang="de-DE" dirty="0" smtClean="0"/>
              <a:t> </a:t>
            </a:r>
            <a:r>
              <a:rPr lang="de-DE" dirty="0" err="1" smtClean="0"/>
              <a:t>Convolution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 = 2^(l-1) </a:t>
            </a:r>
            <a:r>
              <a:rPr lang="de-DE" dirty="0" err="1" smtClean="0"/>
              <a:t>for</a:t>
            </a:r>
            <a:r>
              <a:rPr lang="de-DE" dirty="0" smtClean="0"/>
              <a:t> l&gt;0;</a:t>
            </a:r>
            <a:br>
              <a:rPr lang="de-DE" dirty="0" smtClean="0"/>
            </a:br>
            <a:r>
              <a:rPr lang="de-DE" dirty="0" smtClean="0"/>
              <a:t>Residual Blocks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64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96779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326293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55807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985321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314835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44349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973863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303377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632891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962405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291919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621433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950947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280461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609975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939489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269003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98517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928031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7257545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587059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916573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246087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575601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8905115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9234629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9564143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893657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0223171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552685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882199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1211713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1541227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11870741" y="6228064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996779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326293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655807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85321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2314835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2644349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2973863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3303377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632891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962405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4291919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4621433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4950947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5280461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5609975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5939489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6269003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6598517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6928031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7257545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7587059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7916573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8246087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8575601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8905115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9234629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9564143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9893657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10223171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10552685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10882199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11211713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1541227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11870741" y="5684367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996779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1326293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1655807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1985321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314835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2644349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2973863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/>
          <p:cNvSpPr/>
          <p:nvPr/>
        </p:nvSpPr>
        <p:spPr>
          <a:xfrm>
            <a:off x="3303377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632891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3962405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4291919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4621433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4950947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>
            <a:off x="5280461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/>
          <p:cNvSpPr/>
          <p:nvPr/>
        </p:nvSpPr>
        <p:spPr>
          <a:xfrm>
            <a:off x="5609975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/>
          <p:cNvSpPr/>
          <p:nvPr/>
        </p:nvSpPr>
        <p:spPr>
          <a:xfrm>
            <a:off x="5939489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6269003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6598517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6928031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7257545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7587059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7916573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8246087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8575601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8905115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/>
          <p:cNvSpPr/>
          <p:nvPr/>
        </p:nvSpPr>
        <p:spPr>
          <a:xfrm>
            <a:off x="9234629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/>
          <p:cNvSpPr/>
          <p:nvPr/>
        </p:nvSpPr>
        <p:spPr>
          <a:xfrm>
            <a:off x="9564143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/>
          <p:cNvSpPr/>
          <p:nvPr/>
        </p:nvSpPr>
        <p:spPr>
          <a:xfrm>
            <a:off x="9893657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/>
          <p:cNvSpPr/>
          <p:nvPr/>
        </p:nvSpPr>
        <p:spPr>
          <a:xfrm>
            <a:off x="10223171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/>
          <p:cNvSpPr/>
          <p:nvPr/>
        </p:nvSpPr>
        <p:spPr>
          <a:xfrm>
            <a:off x="10552685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10882199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1211713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11541227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11870741" y="5140670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/>
          <p:cNvSpPr/>
          <p:nvPr/>
        </p:nvSpPr>
        <p:spPr>
          <a:xfrm>
            <a:off x="996779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1326293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/>
          <p:cNvSpPr/>
          <p:nvPr/>
        </p:nvSpPr>
        <p:spPr>
          <a:xfrm>
            <a:off x="1655807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1985321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/>
          <p:cNvSpPr/>
          <p:nvPr/>
        </p:nvSpPr>
        <p:spPr>
          <a:xfrm>
            <a:off x="2314835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2644349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/>
          <p:cNvSpPr/>
          <p:nvPr/>
        </p:nvSpPr>
        <p:spPr>
          <a:xfrm>
            <a:off x="2973863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3303377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/>
          <p:cNvSpPr/>
          <p:nvPr/>
        </p:nvSpPr>
        <p:spPr>
          <a:xfrm>
            <a:off x="3632891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3962405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4291919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4621433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/>
          <p:cNvSpPr/>
          <p:nvPr/>
        </p:nvSpPr>
        <p:spPr>
          <a:xfrm>
            <a:off x="4950947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5280461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/>
          <p:cNvSpPr/>
          <p:nvPr/>
        </p:nvSpPr>
        <p:spPr>
          <a:xfrm>
            <a:off x="5609975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5939489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/>
          <p:cNvSpPr/>
          <p:nvPr/>
        </p:nvSpPr>
        <p:spPr>
          <a:xfrm>
            <a:off x="6269003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6598517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6928031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7257545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7587059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7916573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8246087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8575601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8905115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9234629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9564143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9893657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10223171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10552685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10882199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11211713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11541227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11870741" y="4596973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996779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1326293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1655807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1985321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2314835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2644349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2973863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3303377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3632891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3962405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4291919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4621433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4950947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5280461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5609975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5939489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6269003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6598517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6928031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7257545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7587059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7916573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8246087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8575601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8905115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9234629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9564143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9893657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10223171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10552685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10882199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11211713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11541227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11870741" y="4053276"/>
            <a:ext cx="181232" cy="1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5" name="Gerader Verbinder 184"/>
          <p:cNvCxnSpPr>
            <a:stCxn id="75" idx="2"/>
            <a:endCxn id="39" idx="0"/>
          </p:cNvCxnSpPr>
          <p:nvPr/>
        </p:nvCxnSpPr>
        <p:spPr>
          <a:xfrm>
            <a:off x="11961357" y="5865599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/>
          <p:cNvCxnSpPr>
            <a:stCxn id="75" idx="2"/>
            <a:endCxn id="38" idx="0"/>
          </p:cNvCxnSpPr>
          <p:nvPr/>
        </p:nvCxnSpPr>
        <p:spPr>
          <a:xfrm flipH="1">
            <a:off x="11631843" y="5865599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/>
          <p:cNvCxnSpPr>
            <a:stCxn id="75" idx="2"/>
            <a:endCxn id="37" idx="0"/>
          </p:cNvCxnSpPr>
          <p:nvPr/>
        </p:nvCxnSpPr>
        <p:spPr>
          <a:xfrm flipH="1">
            <a:off x="11302329" y="5865599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11961357" y="2529511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/>
          <p:nvPr/>
        </p:nvCxnSpPr>
        <p:spPr>
          <a:xfrm flipH="1">
            <a:off x="10643301" y="2529511"/>
            <a:ext cx="1318056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/>
          <p:nvPr/>
        </p:nvCxnSpPr>
        <p:spPr>
          <a:xfrm flipH="1">
            <a:off x="11302329" y="2529511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/>
          <p:cNvCxnSpPr/>
          <p:nvPr/>
        </p:nvCxnSpPr>
        <p:spPr>
          <a:xfrm>
            <a:off x="10643301" y="3073208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/>
          <p:cNvCxnSpPr/>
          <p:nvPr/>
        </p:nvCxnSpPr>
        <p:spPr>
          <a:xfrm flipH="1">
            <a:off x="10313787" y="3073208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/>
          <p:nvPr/>
        </p:nvCxnSpPr>
        <p:spPr>
          <a:xfrm flipH="1">
            <a:off x="9984273" y="3073208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/>
          <p:cNvCxnSpPr/>
          <p:nvPr/>
        </p:nvCxnSpPr>
        <p:spPr>
          <a:xfrm>
            <a:off x="11961357" y="1985813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/>
          <p:nvPr/>
        </p:nvCxnSpPr>
        <p:spPr>
          <a:xfrm flipH="1">
            <a:off x="9325245" y="1985813"/>
            <a:ext cx="2636112" cy="3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/>
          <p:nvPr/>
        </p:nvCxnSpPr>
        <p:spPr>
          <a:xfrm flipH="1">
            <a:off x="10643301" y="1985813"/>
            <a:ext cx="1318056" cy="3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/>
          <p:nvPr/>
        </p:nvCxnSpPr>
        <p:spPr>
          <a:xfrm>
            <a:off x="11961357" y="4778205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/>
          <p:cNvCxnSpPr/>
          <p:nvPr/>
        </p:nvCxnSpPr>
        <p:spPr>
          <a:xfrm flipH="1">
            <a:off x="10643301" y="4778205"/>
            <a:ext cx="1318056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/>
          <p:nvPr/>
        </p:nvCxnSpPr>
        <p:spPr>
          <a:xfrm flipH="1">
            <a:off x="11302329" y="4778205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/>
          <p:nvPr/>
        </p:nvCxnSpPr>
        <p:spPr>
          <a:xfrm>
            <a:off x="8007189" y="3073208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/>
          <p:nvPr/>
        </p:nvCxnSpPr>
        <p:spPr>
          <a:xfrm flipH="1">
            <a:off x="7677675" y="3073208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/>
          <p:nvPr/>
        </p:nvCxnSpPr>
        <p:spPr>
          <a:xfrm flipH="1">
            <a:off x="7348161" y="3073208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/>
          <p:nvPr/>
        </p:nvCxnSpPr>
        <p:spPr>
          <a:xfrm>
            <a:off x="11961357" y="1442114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/>
          <p:cNvCxnSpPr/>
          <p:nvPr/>
        </p:nvCxnSpPr>
        <p:spPr>
          <a:xfrm flipH="1">
            <a:off x="6689133" y="1442114"/>
            <a:ext cx="5272224" cy="36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/>
          <p:cNvCxnSpPr/>
          <p:nvPr/>
        </p:nvCxnSpPr>
        <p:spPr>
          <a:xfrm flipH="1">
            <a:off x="9325245" y="1442114"/>
            <a:ext cx="2636112" cy="36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feld 229"/>
          <p:cNvSpPr txBox="1"/>
          <p:nvPr/>
        </p:nvSpPr>
        <p:spPr>
          <a:xfrm>
            <a:off x="0" y="6180180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N = 0, l = 0</a:t>
            </a:r>
            <a:r>
              <a:rPr lang="de-DE" sz="1000" dirty="0" smtClean="0"/>
              <a:t>,</a:t>
            </a:r>
            <a:r>
              <a:rPr lang="de-DE" sz="1000" dirty="0" smtClean="0"/>
              <a:t> d = 0</a:t>
            </a:r>
            <a:endParaRPr lang="de-DE" sz="1000" dirty="0"/>
          </a:p>
        </p:txBody>
      </p:sp>
      <p:sp>
        <p:nvSpPr>
          <p:cNvPr id="231" name="Textfeld 230"/>
          <p:cNvSpPr txBox="1"/>
          <p:nvPr/>
        </p:nvSpPr>
        <p:spPr>
          <a:xfrm>
            <a:off x="0" y="563648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N = 1, l</a:t>
            </a:r>
            <a:r>
              <a:rPr lang="de-DE" sz="1000" dirty="0" smtClean="0"/>
              <a:t> = 1</a:t>
            </a:r>
            <a:r>
              <a:rPr lang="de-DE" sz="1000" dirty="0" smtClean="0"/>
              <a:t>,</a:t>
            </a:r>
            <a:r>
              <a:rPr lang="de-DE" sz="1000" dirty="0" smtClean="0"/>
              <a:t> d = 1</a:t>
            </a:r>
            <a:endParaRPr lang="de-DE" sz="1000" dirty="0"/>
          </a:p>
        </p:txBody>
      </p:sp>
      <p:sp>
        <p:nvSpPr>
          <p:cNvPr id="232" name="Textfeld 231"/>
          <p:cNvSpPr txBox="1"/>
          <p:nvPr/>
        </p:nvSpPr>
        <p:spPr>
          <a:xfrm>
            <a:off x="0" y="5100392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N = 1, l</a:t>
            </a:r>
            <a:r>
              <a:rPr lang="de-DE" sz="1000" dirty="0" smtClean="0"/>
              <a:t> = 2</a:t>
            </a:r>
            <a:r>
              <a:rPr lang="de-DE" sz="1000" dirty="0" smtClean="0"/>
              <a:t>,</a:t>
            </a:r>
            <a:r>
              <a:rPr lang="de-DE" sz="1000" dirty="0" smtClean="0"/>
              <a:t> d = 1</a:t>
            </a:r>
            <a:endParaRPr lang="de-DE" sz="1000" dirty="0"/>
          </a:p>
        </p:txBody>
      </p:sp>
      <p:sp>
        <p:nvSpPr>
          <p:cNvPr id="234" name="Textfeld 233"/>
          <p:cNvSpPr txBox="1"/>
          <p:nvPr/>
        </p:nvSpPr>
        <p:spPr>
          <a:xfrm>
            <a:off x="0" y="4560300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N = 2, l</a:t>
            </a:r>
            <a:r>
              <a:rPr lang="de-DE" sz="1000" dirty="0" smtClean="0"/>
              <a:t> = 3,</a:t>
            </a:r>
            <a:r>
              <a:rPr lang="de-DE" sz="1000" dirty="0"/>
              <a:t> </a:t>
            </a:r>
            <a:r>
              <a:rPr lang="de-DE" sz="1000" dirty="0" smtClean="0"/>
              <a:t>d = 2</a:t>
            </a:r>
            <a:endParaRPr lang="de-DE" sz="1000" dirty="0"/>
          </a:p>
        </p:txBody>
      </p:sp>
      <p:sp>
        <p:nvSpPr>
          <p:cNvPr id="235" name="Textfeld 234"/>
          <p:cNvSpPr txBox="1"/>
          <p:nvPr/>
        </p:nvSpPr>
        <p:spPr>
          <a:xfrm>
            <a:off x="0" y="401537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N = 2, l </a:t>
            </a:r>
            <a:r>
              <a:rPr lang="de-DE" sz="1000" dirty="0" smtClean="0"/>
              <a:t>= 4, d = 2</a:t>
            </a:r>
            <a:endParaRPr lang="de-DE" sz="1000" dirty="0"/>
          </a:p>
        </p:txBody>
      </p:sp>
      <p:sp>
        <p:nvSpPr>
          <p:cNvPr id="236" name="Textfeld 235"/>
          <p:cNvSpPr txBox="1"/>
          <p:nvPr/>
        </p:nvSpPr>
        <p:spPr>
          <a:xfrm>
            <a:off x="11829750" y="64458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238" name="Textfeld 237"/>
          <p:cNvSpPr txBox="1"/>
          <p:nvPr/>
        </p:nvSpPr>
        <p:spPr>
          <a:xfrm>
            <a:off x="10511694" y="64458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5</a:t>
            </a:r>
            <a:endParaRPr lang="de-DE" sz="1200" dirty="0"/>
          </a:p>
        </p:txBody>
      </p:sp>
      <p:sp>
        <p:nvSpPr>
          <p:cNvPr id="239" name="Textfeld 238"/>
          <p:cNvSpPr txBox="1"/>
          <p:nvPr/>
        </p:nvSpPr>
        <p:spPr>
          <a:xfrm>
            <a:off x="8824851" y="64458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240" name="Textfeld 239"/>
          <p:cNvSpPr txBox="1"/>
          <p:nvPr/>
        </p:nvSpPr>
        <p:spPr>
          <a:xfrm>
            <a:off x="7177095" y="64458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15</a:t>
            </a:r>
            <a:endParaRPr lang="de-DE" sz="1200" dirty="0"/>
          </a:p>
        </p:txBody>
      </p:sp>
      <p:sp>
        <p:nvSpPr>
          <p:cNvPr id="241" name="Textfeld 240"/>
          <p:cNvSpPr txBox="1"/>
          <p:nvPr/>
        </p:nvSpPr>
        <p:spPr>
          <a:xfrm>
            <a:off x="5529525" y="64458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20</a:t>
            </a:r>
            <a:endParaRPr lang="de-DE" sz="1200" dirty="0"/>
          </a:p>
        </p:txBody>
      </p:sp>
      <p:sp>
        <p:nvSpPr>
          <p:cNvPr id="242" name="Textfeld 241"/>
          <p:cNvSpPr txBox="1"/>
          <p:nvPr/>
        </p:nvSpPr>
        <p:spPr>
          <a:xfrm>
            <a:off x="3873007" y="64458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2</a:t>
            </a:r>
            <a:r>
              <a:rPr lang="de-DE" sz="1200" dirty="0" smtClean="0"/>
              <a:t>5</a:t>
            </a:r>
            <a:endParaRPr lang="de-DE" sz="1200" dirty="0"/>
          </a:p>
        </p:txBody>
      </p:sp>
      <p:sp>
        <p:nvSpPr>
          <p:cNvPr id="243" name="Textfeld 242"/>
          <p:cNvSpPr txBox="1"/>
          <p:nvPr/>
        </p:nvSpPr>
        <p:spPr>
          <a:xfrm>
            <a:off x="2225437" y="64458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3</a:t>
            </a:r>
            <a:r>
              <a:rPr lang="de-DE" sz="1200" dirty="0" smtClean="0"/>
              <a:t>0</a:t>
            </a:r>
            <a:endParaRPr lang="de-DE" sz="1200" dirty="0"/>
          </a:p>
        </p:txBody>
      </p:sp>
      <p:cxnSp>
        <p:nvCxnSpPr>
          <p:cNvPr id="248" name="Gerader Verbinder 247"/>
          <p:cNvCxnSpPr/>
          <p:nvPr/>
        </p:nvCxnSpPr>
        <p:spPr>
          <a:xfrm>
            <a:off x="6689133" y="1985813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r Verbinder 248"/>
          <p:cNvCxnSpPr/>
          <p:nvPr/>
        </p:nvCxnSpPr>
        <p:spPr>
          <a:xfrm flipH="1">
            <a:off x="4053021" y="1985813"/>
            <a:ext cx="2636112" cy="3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r Verbinder 249"/>
          <p:cNvCxnSpPr/>
          <p:nvPr/>
        </p:nvCxnSpPr>
        <p:spPr>
          <a:xfrm flipH="1">
            <a:off x="5371077" y="1985813"/>
            <a:ext cx="1318056" cy="3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r Verbinder 250"/>
          <p:cNvCxnSpPr/>
          <p:nvPr/>
        </p:nvCxnSpPr>
        <p:spPr>
          <a:xfrm>
            <a:off x="4053021" y="2529511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r Verbinder 251"/>
          <p:cNvCxnSpPr/>
          <p:nvPr/>
        </p:nvCxnSpPr>
        <p:spPr>
          <a:xfrm flipH="1">
            <a:off x="2734965" y="2529511"/>
            <a:ext cx="1318056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r Verbinder 252"/>
          <p:cNvCxnSpPr/>
          <p:nvPr/>
        </p:nvCxnSpPr>
        <p:spPr>
          <a:xfrm flipH="1">
            <a:off x="3393993" y="2529511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r Verbinder 253"/>
          <p:cNvCxnSpPr/>
          <p:nvPr/>
        </p:nvCxnSpPr>
        <p:spPr>
          <a:xfrm>
            <a:off x="2734965" y="3073208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254"/>
          <p:cNvCxnSpPr/>
          <p:nvPr/>
        </p:nvCxnSpPr>
        <p:spPr>
          <a:xfrm flipH="1">
            <a:off x="2405451" y="3073208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/>
          <p:cNvCxnSpPr/>
          <p:nvPr/>
        </p:nvCxnSpPr>
        <p:spPr>
          <a:xfrm flipH="1">
            <a:off x="2075937" y="3073208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itel 2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Dilated</a:t>
            </a:r>
            <a:r>
              <a:rPr lang="de-DE" dirty="0" smtClean="0"/>
              <a:t> </a:t>
            </a:r>
            <a:r>
              <a:rPr lang="de-DE" dirty="0" err="1" smtClean="0"/>
              <a:t>Convolution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 = 2^(l-1) </a:t>
            </a:r>
            <a:r>
              <a:rPr lang="de-DE" dirty="0" err="1" smtClean="0"/>
              <a:t>for</a:t>
            </a:r>
            <a:r>
              <a:rPr lang="de-DE" dirty="0" smtClean="0"/>
              <a:t> l&gt;0</a:t>
            </a:r>
            <a:endParaRPr lang="de-DE" dirty="0"/>
          </a:p>
        </p:txBody>
      </p:sp>
      <p:sp>
        <p:nvSpPr>
          <p:cNvPr id="273" name="Rechteck 272"/>
          <p:cNvSpPr/>
          <p:nvPr/>
        </p:nvSpPr>
        <p:spPr>
          <a:xfrm>
            <a:off x="864463" y="1687255"/>
            <a:ext cx="140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 = </a:t>
            </a:r>
            <a:r>
              <a:rPr lang="de-DE" dirty="0" smtClean="0"/>
              <a:t>3 = </a:t>
            </a:r>
            <a:r>
              <a:rPr lang="de-DE" dirty="0" err="1" smtClean="0"/>
              <a:t>const</a:t>
            </a:r>
            <a:r>
              <a:rPr lang="de-DE" dirty="0" smtClean="0"/>
              <a:t>.</a:t>
            </a:r>
            <a:endParaRPr lang="de-DE" dirty="0"/>
          </a:p>
        </p:txBody>
      </p:sp>
      <p:cxnSp>
        <p:nvCxnSpPr>
          <p:cNvPr id="274" name="Gerader Verbinder 273"/>
          <p:cNvCxnSpPr/>
          <p:nvPr/>
        </p:nvCxnSpPr>
        <p:spPr>
          <a:xfrm>
            <a:off x="11961357" y="5321902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r Verbinder 274"/>
          <p:cNvCxnSpPr/>
          <p:nvPr/>
        </p:nvCxnSpPr>
        <p:spPr>
          <a:xfrm flipH="1">
            <a:off x="11631843" y="5321902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r Verbinder 275"/>
          <p:cNvCxnSpPr/>
          <p:nvPr/>
        </p:nvCxnSpPr>
        <p:spPr>
          <a:xfrm flipH="1">
            <a:off x="11302329" y="5321902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r Verbinder 276"/>
          <p:cNvCxnSpPr/>
          <p:nvPr/>
        </p:nvCxnSpPr>
        <p:spPr>
          <a:xfrm>
            <a:off x="11302328" y="5865599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r Verbinder 277"/>
          <p:cNvCxnSpPr/>
          <p:nvPr/>
        </p:nvCxnSpPr>
        <p:spPr>
          <a:xfrm flipH="1">
            <a:off x="10972814" y="5865599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r Verbinder 278"/>
          <p:cNvCxnSpPr/>
          <p:nvPr/>
        </p:nvCxnSpPr>
        <p:spPr>
          <a:xfrm flipH="1">
            <a:off x="10643300" y="5865599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r Verbinder 279"/>
          <p:cNvCxnSpPr/>
          <p:nvPr/>
        </p:nvCxnSpPr>
        <p:spPr>
          <a:xfrm>
            <a:off x="11631842" y="5865599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r Verbinder 280"/>
          <p:cNvCxnSpPr/>
          <p:nvPr/>
        </p:nvCxnSpPr>
        <p:spPr>
          <a:xfrm flipH="1">
            <a:off x="11302328" y="5865599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/>
          <p:cNvCxnSpPr/>
          <p:nvPr/>
        </p:nvCxnSpPr>
        <p:spPr>
          <a:xfrm flipH="1">
            <a:off x="10972814" y="5865599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/>
          <p:cNvCxnSpPr/>
          <p:nvPr/>
        </p:nvCxnSpPr>
        <p:spPr>
          <a:xfrm>
            <a:off x="11961357" y="4234508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r Verbinder 283"/>
          <p:cNvCxnSpPr/>
          <p:nvPr/>
        </p:nvCxnSpPr>
        <p:spPr>
          <a:xfrm flipH="1">
            <a:off x="10643301" y="4234508"/>
            <a:ext cx="1318056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r Verbinder 284"/>
          <p:cNvCxnSpPr/>
          <p:nvPr/>
        </p:nvCxnSpPr>
        <p:spPr>
          <a:xfrm flipH="1">
            <a:off x="11302329" y="4234508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r Verbinder 285"/>
          <p:cNvCxnSpPr/>
          <p:nvPr/>
        </p:nvCxnSpPr>
        <p:spPr>
          <a:xfrm>
            <a:off x="10643300" y="4778205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r Verbinder 286"/>
          <p:cNvCxnSpPr/>
          <p:nvPr/>
        </p:nvCxnSpPr>
        <p:spPr>
          <a:xfrm flipH="1">
            <a:off x="9325244" y="4778205"/>
            <a:ext cx="1318056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r Verbinder 287"/>
          <p:cNvCxnSpPr/>
          <p:nvPr/>
        </p:nvCxnSpPr>
        <p:spPr>
          <a:xfrm flipH="1">
            <a:off x="9984272" y="4778205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r Verbinder 288"/>
          <p:cNvCxnSpPr/>
          <p:nvPr/>
        </p:nvCxnSpPr>
        <p:spPr>
          <a:xfrm>
            <a:off x="11302328" y="4778205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r Verbinder 289"/>
          <p:cNvCxnSpPr/>
          <p:nvPr/>
        </p:nvCxnSpPr>
        <p:spPr>
          <a:xfrm flipH="1">
            <a:off x="9984272" y="4778205"/>
            <a:ext cx="1318056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r Verbinder 290"/>
          <p:cNvCxnSpPr/>
          <p:nvPr/>
        </p:nvCxnSpPr>
        <p:spPr>
          <a:xfrm flipH="1">
            <a:off x="10643300" y="4778205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r Verbinder 291"/>
          <p:cNvCxnSpPr/>
          <p:nvPr/>
        </p:nvCxnSpPr>
        <p:spPr>
          <a:xfrm>
            <a:off x="9325244" y="5865599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r Verbinder 292"/>
          <p:cNvCxnSpPr/>
          <p:nvPr/>
        </p:nvCxnSpPr>
        <p:spPr>
          <a:xfrm flipH="1">
            <a:off x="8995730" y="5865599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r Verbinder 293"/>
          <p:cNvCxnSpPr/>
          <p:nvPr/>
        </p:nvCxnSpPr>
        <p:spPr>
          <a:xfrm flipH="1">
            <a:off x="8666216" y="5865599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r Verbinder 294"/>
          <p:cNvCxnSpPr/>
          <p:nvPr/>
        </p:nvCxnSpPr>
        <p:spPr>
          <a:xfrm>
            <a:off x="9325244" y="5321902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r Verbinder 295"/>
          <p:cNvCxnSpPr/>
          <p:nvPr/>
        </p:nvCxnSpPr>
        <p:spPr>
          <a:xfrm flipH="1">
            <a:off x="8995730" y="5321902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r Verbinder 296"/>
          <p:cNvCxnSpPr/>
          <p:nvPr/>
        </p:nvCxnSpPr>
        <p:spPr>
          <a:xfrm flipH="1">
            <a:off x="8666216" y="5321902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/>
          <p:cNvCxnSpPr/>
          <p:nvPr/>
        </p:nvCxnSpPr>
        <p:spPr>
          <a:xfrm>
            <a:off x="8666215" y="5865599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r Verbinder 298"/>
          <p:cNvCxnSpPr/>
          <p:nvPr/>
        </p:nvCxnSpPr>
        <p:spPr>
          <a:xfrm flipH="1">
            <a:off x="8336701" y="5865599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/>
          <p:cNvCxnSpPr/>
          <p:nvPr/>
        </p:nvCxnSpPr>
        <p:spPr>
          <a:xfrm flipH="1">
            <a:off x="8007187" y="5865599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r Verbinder 300"/>
          <p:cNvCxnSpPr/>
          <p:nvPr/>
        </p:nvCxnSpPr>
        <p:spPr>
          <a:xfrm>
            <a:off x="8995729" y="5865599"/>
            <a:ext cx="0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r Verbinder 301"/>
          <p:cNvCxnSpPr/>
          <p:nvPr/>
        </p:nvCxnSpPr>
        <p:spPr>
          <a:xfrm flipH="1">
            <a:off x="8666215" y="5865599"/>
            <a:ext cx="329514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/>
          <p:nvPr/>
        </p:nvCxnSpPr>
        <p:spPr>
          <a:xfrm flipH="1">
            <a:off x="8336701" y="5865599"/>
            <a:ext cx="65902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1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51816" y="1528886"/>
                <a:ext cx="11718925" cy="5325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The </a:t>
                </a:r>
                <a:r>
                  <a:rPr lang="de-DE" dirty="0" err="1" smtClean="0"/>
                  <a:t>receptive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field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layer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regards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lower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layer</a:t>
                </a:r>
                <a:r>
                  <a:rPr lang="de-DE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, </a:t>
                </a:r>
                <a:r>
                  <a:rPr lang="de-DE" dirty="0" err="1" smtClean="0"/>
                  <a:t>hence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layer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increases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receptive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field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endParaRPr lang="de-DE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  <a:p>
                <a:endParaRPr lang="de-DE" dirty="0"/>
              </a:p>
              <a:p>
                <a:r>
                  <a:rPr lang="de-DE" b="0" dirty="0" err="1" smtClean="0"/>
                  <a:t>Hence</a:t>
                </a:r>
                <a:r>
                  <a:rPr lang="de-DE" b="0" dirty="0" smtClean="0"/>
                  <a:t>, </a:t>
                </a:r>
                <a:r>
                  <a:rPr lang="de-DE" b="0" dirty="0" err="1" smtClean="0"/>
                  <a:t>the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entire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receptive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field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can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be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expressed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as</a:t>
                </a:r>
                <a:r>
                  <a:rPr lang="de-DE" b="0" dirty="0" smtClean="0"/>
                  <a:t> a </a:t>
                </a:r>
                <a:r>
                  <a:rPr lang="de-DE" b="0" dirty="0" err="1" smtClean="0"/>
                  <a:t>recursive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sum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over</a:t>
                </a:r>
                <a:r>
                  <a:rPr lang="de-DE" b="0" dirty="0" smtClean="0"/>
                  <a:t> all </a:t>
                </a:r>
                <a:r>
                  <a:rPr lang="de-DE" b="0" dirty="0" err="1" smtClean="0"/>
                  <a:t>increasements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of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the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receptive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field</a:t>
                </a:r>
                <a:r>
                  <a:rPr lang="de-DE" b="0" dirty="0" smtClean="0"/>
                  <a:t> per </a:t>
                </a:r>
                <a:r>
                  <a:rPr lang="de-DE" b="0" dirty="0" err="1" smtClean="0"/>
                  <a:t>layer</a:t>
                </a:r>
                <a:r>
                  <a:rPr lang="de-DE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/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box>
                        <m:box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dirty="0" smtClean="0"/>
              </a:p>
              <a:p>
                <a:pPr/>
                <a:r>
                  <a:rPr lang="de-DE" dirty="0" err="1" smtClean="0"/>
                  <a:t>Hence</a:t>
                </a:r>
                <a:r>
                  <a:rPr lang="de-DE" dirty="0" smtClean="0"/>
                  <a:t>, </a:t>
                </a:r>
              </a:p>
              <a:p>
                <a:pPr>
                  <a:tabLst>
                    <a:tab pos="5114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de-DE" b="0" dirty="0" smtClean="0"/>
                            <m:t> 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/>
                            <m:t> </m:t>
                          </m:r>
                        </m:e>
                      </m:nary>
                    </m:oMath>
                  </m:oMathPara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:endParaRPr lang="de-DE" dirty="0" smtClean="0"/>
              </a:p>
              <a:p>
                <a:pPr/>
                <a:endParaRPr lang="de-DE" dirty="0" smtClean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16" y="1528886"/>
                <a:ext cx="11718925" cy="5325047"/>
              </a:xfrm>
              <a:prstGeom prst="rect">
                <a:avLst/>
              </a:prstGeom>
              <a:blipFill>
                <a:blip r:embed="rId2"/>
                <a:stretch>
                  <a:fillRect l="-468" t="-6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Receptive</a:t>
            </a:r>
            <a:r>
              <a:rPr lang="de-DE" dirty="0" smtClean="0"/>
              <a:t> Field </a:t>
            </a:r>
            <a:r>
              <a:rPr lang="de-DE" dirty="0" err="1" smtClean="0"/>
              <a:t>Calculation</a:t>
            </a:r>
            <a:r>
              <a:rPr lang="de-DE" dirty="0" smtClean="0"/>
              <a:t> (</a:t>
            </a:r>
            <a:r>
              <a:rPr lang="de-DE" dirty="0" err="1" smtClean="0"/>
              <a:t>general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5438775" y="5857875"/>
            <a:ext cx="266700" cy="42862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010401" y="5667375"/>
            <a:ext cx="904874" cy="71437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572125" y="5482709"/>
            <a:ext cx="163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Summenformel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2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Receptive</a:t>
            </a:r>
            <a:r>
              <a:rPr lang="de-DE" dirty="0" smtClean="0"/>
              <a:t> Field </a:t>
            </a:r>
            <a:r>
              <a:rPr lang="de-DE" dirty="0" err="1" smtClean="0"/>
              <a:t>Calculation</a:t>
            </a:r>
            <a:r>
              <a:rPr lang="de-DE" dirty="0" smtClean="0"/>
              <a:t> (</a:t>
            </a:r>
            <a:r>
              <a:rPr lang="de-DE" dirty="0" err="1" smtClean="0"/>
              <a:t>general</a:t>
            </a:r>
            <a:r>
              <a:rPr lang="de-DE" dirty="0" smtClean="0"/>
              <a:t>), </a:t>
            </a:r>
            <a:r>
              <a:rPr lang="de-DE" dirty="0" err="1" smtClean="0"/>
              <a:t>ctd</a:t>
            </a:r>
            <a:r>
              <a:rPr lang="de-DE" dirty="0" smtClean="0"/>
              <a:t>.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762000" y="1690688"/>
                <a:ext cx="6096000" cy="3647922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/>
              <a:p>
                <a:pPr>
                  <a:tabLst>
                    <a:tab pos="5114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/>
                            <m:t> </m:t>
                          </m:r>
                        </m:e>
                      </m:nary>
                    </m:oMath>
                  </m:oMathPara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:endParaRPr lang="de-DE" dirty="0" smtClean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b="0" dirty="0" err="1" smtClean="0"/>
                  <a:t>With</a:t>
                </a: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dirty="0" smtClean="0"/>
                  <a:t>:</a:t>
                </a:r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/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90688"/>
                <a:ext cx="6096000" cy="3647922"/>
              </a:xfrm>
              <a:prstGeom prst="rect">
                <a:avLst/>
              </a:prstGeom>
              <a:blipFill>
                <a:blip r:embed="rId2"/>
                <a:stretch>
                  <a:fillRect l="-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4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9524" y="2294785"/>
                <a:ext cx="12182475" cy="395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TCN </a:t>
                </a:r>
                <a:r>
                  <a:rPr lang="de-DE" dirty="0" err="1" smtClean="0"/>
                  <a:t>architecture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have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an </a:t>
                </a:r>
                <a:r>
                  <a:rPr lang="de-DE" dirty="0" err="1" smtClean="0"/>
                  <a:t>exponential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increase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d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respective</a:t>
                </a:r>
                <a:r>
                  <a:rPr lang="de-DE" dirty="0" smtClean="0"/>
                  <a:t> residual block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. </a:t>
                </a:r>
                <a:r>
                  <a:rPr lang="de-DE" dirty="0" err="1" smtClean="0"/>
                  <a:t>Therefore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have</a:t>
                </a:r>
                <a:r>
                  <a:rPr lang="de-DE" dirty="0" smtClean="0"/>
                  <a:t> </a:t>
                </a:r>
                <a:endParaRPr lang="de-DE" dirty="0"/>
              </a:p>
              <a:p>
                <a:pPr>
                  <a:tabLst>
                    <a:tab pos="43910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=1, 3, 5, 7, 9…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=2, 4, 6, 8, 10…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>
                  <a:tabLst>
                    <a:tab pos="4391025" algn="l"/>
                  </a:tabLst>
                </a:pPr>
                <a:endParaRPr lang="de-DE" dirty="0" smtClean="0"/>
              </a:p>
              <a:p>
                <a:pPr>
                  <a:tabLst>
                    <a:tab pos="4391025" algn="l"/>
                  </a:tabLst>
                </a:pPr>
                <a:r>
                  <a:rPr lang="de-DE" dirty="0" smtClean="0"/>
                  <a:t>Hence,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receptive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field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size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residual block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follows</a:t>
                </a:r>
                <a:r>
                  <a:rPr lang="de-DE" dirty="0" smtClean="0"/>
                  <a:t>:</a:t>
                </a:r>
              </a:p>
              <a:p>
                <a:pPr>
                  <a:tabLst>
                    <a:tab pos="43910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b="0" dirty="0" smtClean="0"/>
              </a:p>
              <a:p>
                <a:pPr>
                  <a:tabLst>
                    <a:tab pos="43910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de-DE" dirty="0" smtClean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" y="2294785"/>
                <a:ext cx="12182475" cy="3959225"/>
              </a:xfrm>
              <a:prstGeom prst="rect">
                <a:avLst/>
              </a:prstGeom>
              <a:blipFill>
                <a:blip r:embed="rId2"/>
                <a:stretch>
                  <a:fillRect l="-450" t="-769" b="-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Receptive</a:t>
            </a:r>
            <a:r>
              <a:rPr lang="de-DE" dirty="0" smtClean="0"/>
              <a:t> Field </a:t>
            </a:r>
            <a:r>
              <a:rPr lang="de-DE" dirty="0" err="1" smtClean="0"/>
              <a:t>Calculation</a:t>
            </a:r>
            <a:r>
              <a:rPr lang="de-DE" dirty="0" smtClean="0"/>
              <a:t> (Res Blocks)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238" y="-4762"/>
            <a:ext cx="2290762" cy="23749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838200" y="1367908"/>
                <a:ext cx="7296150" cy="908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)=1+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67908"/>
                <a:ext cx="7296150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5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51816" y="1528886"/>
                <a:ext cx="11718925" cy="5325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The </a:t>
                </a:r>
                <a:r>
                  <a:rPr lang="de-DE" dirty="0" err="1" smtClean="0"/>
                  <a:t>receptive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field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layer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regards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lower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layer</a:t>
                </a:r>
                <a:r>
                  <a:rPr lang="de-DE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, </a:t>
                </a:r>
                <a:r>
                  <a:rPr lang="de-DE" dirty="0" err="1" smtClean="0"/>
                  <a:t>hence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layer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increases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receptive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field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endParaRPr lang="de-DE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  <a:p>
                <a:endParaRPr lang="de-DE" dirty="0"/>
              </a:p>
              <a:p>
                <a:r>
                  <a:rPr lang="de-DE" b="0" dirty="0" err="1" smtClean="0"/>
                  <a:t>Hence</a:t>
                </a:r>
                <a:r>
                  <a:rPr lang="de-DE" b="0" dirty="0" smtClean="0"/>
                  <a:t>, </a:t>
                </a:r>
                <a:r>
                  <a:rPr lang="de-DE" b="0" dirty="0" err="1" smtClean="0"/>
                  <a:t>the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entire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receptive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field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can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be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expressed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as</a:t>
                </a:r>
                <a:r>
                  <a:rPr lang="de-DE" b="0" dirty="0" smtClean="0"/>
                  <a:t> a </a:t>
                </a:r>
                <a:r>
                  <a:rPr lang="de-DE" b="0" dirty="0" err="1" smtClean="0"/>
                  <a:t>recursive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sum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over</a:t>
                </a:r>
                <a:r>
                  <a:rPr lang="de-DE" b="0" dirty="0" smtClean="0"/>
                  <a:t> all </a:t>
                </a:r>
                <a:r>
                  <a:rPr lang="de-DE" b="0" dirty="0" err="1" smtClean="0"/>
                  <a:t>increasements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of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the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receptive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field</a:t>
                </a:r>
                <a:r>
                  <a:rPr lang="de-DE" b="0" dirty="0" smtClean="0"/>
                  <a:t> per </a:t>
                </a:r>
                <a:r>
                  <a:rPr lang="de-DE" b="0" dirty="0" err="1" smtClean="0"/>
                  <a:t>layer</a:t>
                </a:r>
                <a:r>
                  <a:rPr lang="de-DE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/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box>
                        <m:box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dirty="0" smtClean="0"/>
              </a:p>
              <a:p>
                <a:pPr/>
                <a:r>
                  <a:rPr lang="de-DE" dirty="0" err="1" smtClean="0"/>
                  <a:t>Hence</a:t>
                </a:r>
                <a:r>
                  <a:rPr lang="de-DE" dirty="0" smtClean="0"/>
                  <a:t>, </a:t>
                </a:r>
              </a:p>
              <a:p>
                <a:pPr>
                  <a:tabLst>
                    <a:tab pos="5114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/>
                            <m:t> </m:t>
                          </m:r>
                        </m:e>
                      </m:nary>
                    </m:oMath>
                  </m:oMathPara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:endParaRPr lang="de-DE" dirty="0" smtClean="0"/>
              </a:p>
              <a:p>
                <a:pPr/>
                <a:endParaRPr lang="de-DE" dirty="0" smtClean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16" y="1528886"/>
                <a:ext cx="11718925" cy="5325047"/>
              </a:xfrm>
              <a:prstGeom prst="rect">
                <a:avLst/>
              </a:prstGeom>
              <a:blipFill>
                <a:blip r:embed="rId2"/>
                <a:stretch>
                  <a:fillRect l="-468" t="-6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Receptive</a:t>
            </a:r>
            <a:r>
              <a:rPr lang="de-DE" dirty="0" smtClean="0"/>
              <a:t> Field </a:t>
            </a:r>
            <a:r>
              <a:rPr lang="de-DE" dirty="0" err="1" smtClean="0"/>
              <a:t>Calculation</a:t>
            </a:r>
            <a:r>
              <a:rPr lang="de-DE" dirty="0" smtClean="0"/>
              <a:t> (</a:t>
            </a:r>
            <a:r>
              <a:rPr lang="de-DE" dirty="0" err="1" smtClean="0"/>
              <a:t>general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Smiley 1"/>
          <p:cNvSpPr/>
          <p:nvPr/>
        </p:nvSpPr>
        <p:spPr>
          <a:xfrm>
            <a:off x="5762625" y="6210300"/>
            <a:ext cx="438150" cy="43815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15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Receptive</a:t>
            </a:r>
            <a:r>
              <a:rPr lang="de-DE" dirty="0" smtClean="0"/>
              <a:t> Field </a:t>
            </a:r>
            <a:r>
              <a:rPr lang="de-DE" dirty="0" err="1" smtClean="0"/>
              <a:t>Calculation</a:t>
            </a:r>
            <a:r>
              <a:rPr lang="de-DE" dirty="0" smtClean="0"/>
              <a:t> (</a:t>
            </a:r>
            <a:r>
              <a:rPr lang="de-DE" dirty="0" err="1" smtClean="0"/>
              <a:t>general</a:t>
            </a:r>
            <a:r>
              <a:rPr lang="de-DE" dirty="0" smtClean="0"/>
              <a:t>), </a:t>
            </a:r>
            <a:r>
              <a:rPr lang="de-DE" dirty="0" err="1" smtClean="0"/>
              <a:t>ctd</a:t>
            </a:r>
            <a:r>
              <a:rPr lang="de-DE" dirty="0" smtClean="0"/>
              <a:t>.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762000" y="1690688"/>
                <a:ext cx="6096000" cy="3647922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/>
              <a:p>
                <a:pPr>
                  <a:tabLst>
                    <a:tab pos="51149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/>
                            <m:t> </m:t>
                          </m:r>
                        </m:e>
                      </m:nary>
                    </m:oMath>
                  </m:oMathPara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:endParaRPr lang="de-DE" dirty="0" smtClean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b="0" dirty="0" err="1" smtClean="0"/>
                  <a:t>With</a:t>
                </a: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dirty="0" smtClean="0"/>
                  <a:t>:</a:t>
                </a:r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/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90688"/>
                <a:ext cx="6096000" cy="3647922"/>
              </a:xfrm>
              <a:prstGeom prst="rect">
                <a:avLst/>
              </a:prstGeom>
              <a:blipFill>
                <a:blip r:embed="rId2"/>
                <a:stretch>
                  <a:fillRect l="-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65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9524" y="2294785"/>
                <a:ext cx="12182475" cy="395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TCN </a:t>
                </a:r>
                <a:r>
                  <a:rPr lang="de-DE" dirty="0" err="1" smtClean="0"/>
                  <a:t>architecture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have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an </a:t>
                </a:r>
                <a:r>
                  <a:rPr lang="de-DE" dirty="0" err="1" smtClean="0"/>
                  <a:t>exponential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increase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d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respective</a:t>
                </a:r>
                <a:r>
                  <a:rPr lang="de-DE" dirty="0" smtClean="0"/>
                  <a:t> residual block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. </a:t>
                </a:r>
                <a:r>
                  <a:rPr lang="de-DE" dirty="0" err="1" smtClean="0"/>
                  <a:t>Therefore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have</a:t>
                </a:r>
                <a:r>
                  <a:rPr lang="de-DE" dirty="0" smtClean="0"/>
                  <a:t> </a:t>
                </a:r>
                <a:endParaRPr lang="de-DE" dirty="0"/>
              </a:p>
              <a:p>
                <a:pPr>
                  <a:tabLst>
                    <a:tab pos="43910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=1, 3, 5, 7, 9…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=2, 4, 6, 8, 10…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>
                  <a:tabLst>
                    <a:tab pos="4391025" algn="l"/>
                  </a:tabLst>
                </a:pPr>
                <a:endParaRPr lang="de-DE" dirty="0" smtClean="0"/>
              </a:p>
              <a:p>
                <a:pPr>
                  <a:tabLst>
                    <a:tab pos="4391025" algn="l"/>
                  </a:tabLst>
                </a:pPr>
                <a:r>
                  <a:rPr lang="de-DE" dirty="0" smtClean="0"/>
                  <a:t>Hence,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receptive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field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size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residual block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follows</a:t>
                </a:r>
                <a:r>
                  <a:rPr lang="de-DE" dirty="0" smtClean="0"/>
                  <a:t>:</a:t>
                </a:r>
              </a:p>
              <a:p>
                <a:pPr>
                  <a:tabLst>
                    <a:tab pos="43910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b="0" dirty="0" smtClean="0"/>
              </a:p>
              <a:p>
                <a:pPr>
                  <a:tabLst>
                    <a:tab pos="43910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de-DE" dirty="0" smtClean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" y="2294785"/>
                <a:ext cx="12182475" cy="3959225"/>
              </a:xfrm>
              <a:prstGeom prst="rect">
                <a:avLst/>
              </a:prstGeom>
              <a:blipFill>
                <a:blip r:embed="rId2"/>
                <a:stretch>
                  <a:fillRect l="-450" t="-769" b="-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Receptive</a:t>
            </a:r>
            <a:r>
              <a:rPr lang="de-DE" dirty="0" smtClean="0"/>
              <a:t> Field </a:t>
            </a:r>
            <a:r>
              <a:rPr lang="de-DE" dirty="0" err="1" smtClean="0"/>
              <a:t>Calculation</a:t>
            </a:r>
            <a:r>
              <a:rPr lang="de-DE" dirty="0" smtClean="0"/>
              <a:t> (Res Blocks)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238" y="-4762"/>
            <a:ext cx="2290762" cy="23749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838200" y="1367908"/>
                <a:ext cx="7296150" cy="908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)=1+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67908"/>
                <a:ext cx="7296150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miley 6"/>
          <p:cNvSpPr/>
          <p:nvPr/>
        </p:nvSpPr>
        <p:spPr>
          <a:xfrm>
            <a:off x="7458075" y="5962650"/>
            <a:ext cx="438150" cy="43815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31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Breitbild</PresentationFormat>
  <Paragraphs>83</Paragraphs>
  <Slides>8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Dilated Convolution with d = 2^(l-1) for l&gt;0; Residual Blocks</vt:lpstr>
      <vt:lpstr>Dilated Convolution with d = 2^(l-1) for l&gt;0</vt:lpstr>
      <vt:lpstr>Receptive Field Calculation (general)</vt:lpstr>
      <vt:lpstr>Receptive Field Calculation (general), ctd. </vt:lpstr>
      <vt:lpstr>Receptive Field Calculation (Res Blocks)</vt:lpstr>
      <vt:lpstr>Receptive Field Calculation (general)</vt:lpstr>
      <vt:lpstr>Receptive Field Calculation (general), ctd. </vt:lpstr>
      <vt:lpstr>Receptive Field Calculation (Res Blocks)</vt:lpstr>
    </vt:vector>
  </TitlesOfParts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Middelanis, Robin (TM-F)</dc:creator>
  <cp:lastModifiedBy>Middelanis, Robin (TM-F)</cp:lastModifiedBy>
  <cp:revision>27</cp:revision>
  <dcterms:created xsi:type="dcterms:W3CDTF">2019-04-09T13:20:17Z</dcterms:created>
  <dcterms:modified xsi:type="dcterms:W3CDTF">2019-04-15T12:17:20Z</dcterms:modified>
</cp:coreProperties>
</file>