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81" r:id="rId2"/>
    <p:sldId id="297" r:id="rId3"/>
    <p:sldId id="289" r:id="rId4"/>
    <p:sldId id="290" r:id="rId5"/>
    <p:sldId id="291" r:id="rId6"/>
    <p:sldId id="298" r:id="rId7"/>
    <p:sldId id="294" r:id="rId8"/>
    <p:sldId id="295" r:id="rId9"/>
    <p:sldId id="296" r:id="rId10"/>
    <p:sldId id="293" r:id="rId11"/>
    <p:sldId id="300" r:id="rId12"/>
    <p:sldId id="292" r:id="rId13"/>
    <p:sldId id="301" r:id="rId14"/>
    <p:sldId id="299" r:id="rId15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020" autoAdjust="0"/>
  </p:normalViewPr>
  <p:slideViewPr>
    <p:cSldViewPr showGuides="1">
      <p:cViewPr varScale="1">
        <p:scale>
          <a:sx n="100" d="100"/>
          <a:sy n="100" d="100"/>
        </p:scale>
        <p:origin x="108" y="77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75667" y="5919690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75667" y="5919690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75667" y="5919690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videos/introduction-to-deep-learning-what-are-convolutional-neural-networks--1489512765771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668" y="2361591"/>
            <a:ext cx="8209557" cy="878496"/>
          </a:xfrm>
        </p:spPr>
        <p:txBody>
          <a:bodyPr/>
          <a:lstStyle/>
          <a:p>
            <a:r>
              <a:rPr lang="en-US" dirty="0" smtClean="0"/>
              <a:t>Transfer Learning for Temporal Convolutional Networks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3276091"/>
            <a:ext cx="8209557" cy="576293"/>
          </a:xfrm>
        </p:spPr>
        <p:txBody>
          <a:bodyPr/>
          <a:lstStyle/>
          <a:p>
            <a:r>
              <a:rPr lang="en-US" dirty="0" smtClean="0"/>
              <a:t>Master‘s Thesis – Topic Presentation</a:t>
            </a:r>
          </a:p>
          <a:p>
            <a:r>
              <a:rPr lang="en-US" dirty="0" smtClean="0"/>
              <a:t>Robin Middelanis, Berlin, April 2019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-396" y="-1116397"/>
            <a:ext cx="1152088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b="1" dirty="0" err="1" smtClean="0">
                <a:solidFill>
                  <a:schemeClr val="bg1"/>
                </a:solidFill>
              </a:rPr>
              <a:t>Hinweis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Um die </a:t>
            </a:r>
            <a:r>
              <a:rPr lang="en-US" sz="1000" dirty="0" err="1" smtClean="0">
                <a:solidFill>
                  <a:schemeClr val="bg1"/>
                </a:solidFill>
              </a:rPr>
              <a:t>Gestaltungsmöglichkeiten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bei</a:t>
            </a:r>
            <a:r>
              <a:rPr lang="en-US" sz="1000" dirty="0" smtClean="0">
                <a:solidFill>
                  <a:schemeClr val="bg1"/>
                </a:solidFill>
              </a:rPr>
              <a:t> der </a:t>
            </a:r>
            <a:r>
              <a:rPr lang="en-US" sz="1000" dirty="0" err="1" smtClean="0">
                <a:solidFill>
                  <a:schemeClr val="bg1"/>
                </a:solidFill>
              </a:rPr>
              <a:t>Arbeit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mit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unseren</a:t>
            </a:r>
            <a:r>
              <a:rPr lang="en-US" sz="1000" dirty="0" smtClean="0">
                <a:solidFill>
                  <a:schemeClr val="bg1"/>
                </a:solidFill>
              </a:rPr>
              <a:t> IAV-</a:t>
            </a:r>
            <a:r>
              <a:rPr lang="en-US" sz="1000" dirty="0" err="1" smtClean="0">
                <a:solidFill>
                  <a:schemeClr val="bg1"/>
                </a:solidFill>
              </a:rPr>
              <a:t>Präsentationsvorlagen</a:t>
            </a:r>
            <a:r>
              <a:rPr lang="en-US" sz="1000" dirty="0" smtClean="0">
                <a:solidFill>
                  <a:schemeClr val="bg1"/>
                </a:solidFill>
              </a:rPr>
              <a:t> optimal </a:t>
            </a:r>
            <a:r>
              <a:rPr lang="en-US" sz="1000" dirty="0" err="1" smtClean="0">
                <a:solidFill>
                  <a:schemeClr val="bg1"/>
                </a:solidFill>
              </a:rPr>
              <a:t>auszuschöpfen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und </a:t>
            </a:r>
            <a:r>
              <a:rPr lang="en-US" sz="1000" dirty="0" err="1" smtClean="0">
                <a:solidFill>
                  <a:schemeClr val="bg1"/>
                </a:solidFill>
              </a:rPr>
              <a:t>Designvorgaben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einzuhalten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finden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Sie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im</a:t>
            </a:r>
            <a:r>
              <a:rPr lang="en-US" sz="1000" dirty="0" smtClean="0">
                <a:solidFill>
                  <a:schemeClr val="bg1"/>
                </a:solidFill>
              </a:rPr>
              <a:t> Intranet </a:t>
            </a:r>
            <a:r>
              <a:rPr lang="en-US" sz="1000" dirty="0" err="1" smtClean="0">
                <a:solidFill>
                  <a:schemeClr val="bg1"/>
                </a:solidFill>
              </a:rPr>
              <a:t>wichtige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Gestaltungstipps</a:t>
            </a:r>
            <a:r>
              <a:rPr lang="en-US" sz="1000" dirty="0" smtClean="0">
                <a:solidFill>
                  <a:schemeClr val="bg1"/>
                </a:solidFill>
              </a:rPr>
              <a:t> und </a:t>
            </a:r>
            <a:r>
              <a:rPr lang="en-US" sz="1000" dirty="0" err="1" smtClean="0">
                <a:solidFill>
                  <a:schemeClr val="bg1"/>
                </a:solidFill>
              </a:rPr>
              <a:t>Beispielfolien</a:t>
            </a:r>
            <a:r>
              <a:rPr lang="en-US" sz="10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bg1"/>
                </a:solidFill>
              </a:rPr>
              <a:t>https://intranet.iavgroup.local/c-cm1/de/leistungen/powerpoint/gestaltungsregeln.html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Layer Visualization </a:t>
            </a:r>
            <a:r>
              <a:rPr lang="en-US" sz="1400" dirty="0" smtClean="0"/>
              <a:t>[8]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err="1" smtClean="0"/>
              <a:t>Deconvolutional</a:t>
            </a:r>
            <a:r>
              <a:rPr lang="en-US" sz="1600" i="1" dirty="0" smtClean="0"/>
              <a:t> Networks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608513" y="1152525"/>
                <a:ext cx="6335712" cy="4082913"/>
              </a:xfrm>
            </p:spPr>
            <p:txBody>
              <a:bodyPr/>
              <a:lstStyle/>
              <a:p>
                <a:r>
                  <a:rPr lang="de-DE" dirty="0" smtClean="0"/>
                  <a:t>Idea</a:t>
                </a:r>
              </a:p>
              <a:p>
                <a:pPr lvl="1"/>
                <a:r>
                  <a:rPr lang="de-DE" dirty="0" err="1" smtClean="0"/>
                  <a:t>Visualize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activation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specific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feature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br>
                  <a:rPr lang="de-DE" dirty="0" smtClean="0"/>
                </a:br>
                <a:r>
                  <a:rPr lang="de-DE" dirty="0" err="1" smtClean="0"/>
                  <a:t>projecting</a:t>
                </a:r>
                <a:r>
                  <a:rPr lang="de-DE" dirty="0" smtClean="0"/>
                  <a:t> back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input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space</a:t>
                </a:r>
                <a:endParaRPr lang="de-DE" dirty="0"/>
              </a:p>
              <a:p>
                <a:pPr marL="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Visualization of arbitrary layers in the input </a:t>
                </a:r>
                <a:r>
                  <a:rPr lang="en-US" dirty="0" smtClean="0">
                    <a:sym typeface="Wingdings" panose="05000000000000000000" pitchFamily="2" charset="2"/>
                  </a:rPr>
                  <a:t>space</a:t>
                </a:r>
                <a:endParaRPr lang="de-DE" dirty="0"/>
              </a:p>
              <a:p>
                <a:r>
                  <a:rPr lang="de-DE" dirty="0" smtClean="0"/>
                  <a:t>Approach</a:t>
                </a:r>
              </a:p>
              <a:p>
                <a:pPr lvl="1"/>
                <a:r>
                  <a:rPr lang="de-DE" dirty="0" err="1" smtClean="0"/>
                  <a:t>Attach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DeconvNet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CNN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DeconvNet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inverts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transformations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until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observed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Inverse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convolution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approximated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convolving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transposed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filters</a:t>
                </a:r>
                <a:endParaRPr lang="de-DE" dirty="0"/>
              </a:p>
              <a:p>
                <a:r>
                  <a:rPr lang="de-DE" dirty="0" smtClean="0"/>
                  <a:t>Adaptation</a:t>
                </a:r>
              </a:p>
              <a:p>
                <a:pPr lvl="1"/>
                <a:r>
                  <a:rPr lang="de-DE" dirty="0" err="1" smtClean="0"/>
                  <a:t>Simplification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TCNs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lack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pooling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layers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deconvolution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instead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transposed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filter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convolution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:r>
                  <a:rPr lang="de-DE" sz="400" dirty="0"/>
                  <a:t/>
                </a:r>
                <a:br>
                  <a:rPr lang="de-DE" sz="40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⇔"/>
                        <m:vertJc m:val="bot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608513" y="1152525"/>
                <a:ext cx="6335712" cy="4082913"/>
              </a:xfrm>
              <a:blipFill>
                <a:blip r:embed="rId2"/>
                <a:stretch>
                  <a:fillRect l="-1732" t="-1343" b="-31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29" r="1292" b="-106598"/>
          <a:stretch/>
        </p:blipFill>
        <p:spPr/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575667" y="5330862"/>
            <a:ext cx="2880320" cy="128685"/>
          </a:xfrm>
        </p:spPr>
        <p:txBody>
          <a:bodyPr/>
          <a:lstStyle/>
          <a:p>
            <a:r>
              <a:rPr lang="de-DE" dirty="0"/>
              <a:t>Zeiler, M. D., &amp; </a:t>
            </a:r>
            <a:r>
              <a:rPr lang="de-DE" dirty="0" err="1"/>
              <a:t>Fergus</a:t>
            </a:r>
            <a:r>
              <a:rPr lang="de-DE" dirty="0"/>
              <a:t>, R. (2014, September). </a:t>
            </a:r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r="19432"/>
          <a:stretch/>
        </p:blipFill>
        <p:spPr>
          <a:xfrm>
            <a:off x="9410520" y="1144562"/>
            <a:ext cx="1533705" cy="792088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9330531" y="1157659"/>
            <a:ext cx="708819" cy="92881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23" y="3737957"/>
            <a:ext cx="3765548" cy="14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 – 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Transferability</a:t>
            </a:r>
            <a:r>
              <a:rPr lang="de-DE" dirty="0" smtClean="0"/>
              <a:t> </a:t>
            </a:r>
            <a:r>
              <a:rPr lang="de-DE" sz="1400" dirty="0" smtClean="0"/>
              <a:t>[9]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600" i="1" dirty="0" smtClean="0"/>
              <a:t>Quantitative Analysis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2" cy="4488408"/>
          </a:xfrm>
        </p:spPr>
        <p:txBody>
          <a:bodyPr/>
          <a:lstStyle/>
          <a:p>
            <a:pPr lvl="1"/>
            <a:r>
              <a:rPr lang="en-US" dirty="0" smtClean="0"/>
              <a:t>The qualitative </a:t>
            </a:r>
            <a:r>
              <a:rPr lang="en-US" dirty="0"/>
              <a:t>approach only targets one </a:t>
            </a:r>
            <a:r>
              <a:rPr lang="en-US" dirty="0" smtClean="0"/>
              <a:t>example of a domain </a:t>
            </a:r>
            <a:r>
              <a:rPr lang="en-US" dirty="0"/>
              <a:t>transfer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Task transfer is not considered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Universal Language Model transfer method</a:t>
            </a:r>
          </a:p>
          <a:p>
            <a:r>
              <a:rPr lang="en-US" dirty="0" smtClean="0"/>
              <a:t>Approach</a:t>
            </a:r>
          </a:p>
          <a:p>
            <a:pPr marL="519112" lvl="2" indent="-342900">
              <a:buFont typeface="+mj-lt"/>
              <a:buAutoNum type="arabicPeriod"/>
            </a:pPr>
            <a:r>
              <a:rPr lang="en-US" dirty="0" smtClean="0"/>
              <a:t>Train a general-domain model on a large dataset, capturing general </a:t>
            </a:r>
            <a:r>
              <a:rPr lang="en-US" dirty="0"/>
              <a:t>series modeling </a:t>
            </a:r>
            <a:r>
              <a:rPr lang="en-US" dirty="0" smtClean="0"/>
              <a:t>properties</a:t>
            </a:r>
          </a:p>
          <a:p>
            <a:pPr marL="519112" lvl="2" indent="-342900">
              <a:buFont typeface="+mj-lt"/>
              <a:buAutoNum type="arabicPeriod"/>
            </a:pPr>
            <a:r>
              <a:rPr lang="en-US" dirty="0" smtClean="0"/>
              <a:t>Fine-tune the model with data from the target domain </a:t>
            </a:r>
          </a:p>
          <a:p>
            <a:pPr marL="519112" lvl="2" indent="-342900">
              <a:buFont typeface="+mj-lt"/>
              <a:buAutoNum type="arabicPeriod"/>
            </a:pPr>
            <a:r>
              <a:rPr lang="en-US" dirty="0" smtClean="0"/>
              <a:t>Train a classifier for the target task</a:t>
            </a:r>
            <a:endParaRPr lang="en-US" dirty="0"/>
          </a:p>
          <a:p>
            <a:r>
              <a:rPr lang="en-US" dirty="0" smtClean="0"/>
              <a:t>Adaptation</a:t>
            </a:r>
            <a:endParaRPr lang="de-DE" dirty="0" smtClean="0"/>
          </a:p>
          <a:p>
            <a:pPr lvl="1"/>
            <a:r>
              <a:rPr lang="de-DE" dirty="0" smtClean="0"/>
              <a:t>Find (</a:t>
            </a:r>
            <a:r>
              <a:rPr lang="de-DE" dirty="0" err="1" smtClean="0"/>
              <a:t>assume</a:t>
            </a:r>
            <a:r>
              <a:rPr lang="de-DE" dirty="0" smtClean="0"/>
              <a:t>) a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/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i="1" dirty="0" err="1" smtClean="0">
                <a:sym typeface="Wingdings" panose="05000000000000000000" pitchFamily="2" charset="2"/>
              </a:rPr>
              <a:t>domain</a:t>
            </a:r>
            <a:r>
              <a:rPr lang="de-DE" i="1" dirty="0" smtClean="0">
                <a:sym typeface="Wingdings" panose="05000000000000000000" pitchFamily="2" charset="2"/>
              </a:rPr>
              <a:t> </a:t>
            </a:r>
            <a:r>
              <a:rPr lang="de-DE" i="1" dirty="0" err="1" smtClean="0">
                <a:sym typeface="Wingdings" panose="05000000000000000000" pitchFamily="2" charset="2"/>
              </a:rPr>
              <a:t>transfer</a:t>
            </a:r>
            <a:endParaRPr lang="de-DE" dirty="0" smtClean="0"/>
          </a:p>
          <a:p>
            <a:pPr lvl="1"/>
            <a:r>
              <a:rPr lang="en-US" i="1" dirty="0" smtClean="0"/>
              <a:t>Task Transfer</a:t>
            </a:r>
            <a:r>
              <a:rPr lang="en-US" dirty="0" smtClean="0"/>
              <a:t>, e.g. regression to classification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575667" y="5405340"/>
            <a:ext cx="2880320" cy="128685"/>
          </a:xfrm>
        </p:spPr>
        <p:txBody>
          <a:bodyPr/>
          <a:lstStyle/>
          <a:p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on: </a:t>
            </a:r>
            <a:r>
              <a:rPr lang="en-US" dirty="0"/>
              <a:t>Howard, J., &amp; Ruder, S. (2018). Universal language model fine-tuning for text classification. </a:t>
            </a:r>
            <a:r>
              <a:rPr lang="en-US" dirty="0" err="1"/>
              <a:t>arXiv</a:t>
            </a:r>
            <a:r>
              <a:rPr lang="en-US" dirty="0"/>
              <a:t> preprint arXiv:1801.06146.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151732" y="1829525"/>
            <a:ext cx="2773856" cy="3469224"/>
            <a:chOff x="1079724" y="1829525"/>
            <a:chExt cx="2773856" cy="3469224"/>
          </a:xfrm>
        </p:grpSpPr>
        <p:sp>
          <p:nvSpPr>
            <p:cNvPr id="9" name="Rechteck 8"/>
            <p:cNvSpPr/>
            <p:nvPr/>
          </p:nvSpPr>
          <p:spPr>
            <a:xfrm>
              <a:off x="2341412" y="1829525"/>
              <a:ext cx="1512168" cy="7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b="1" dirty="0" smtClean="0">
                  <a:solidFill>
                    <a:schemeClr val="bg1"/>
                  </a:solidFill>
                </a:rPr>
                <a:t>General-domain Model </a:t>
              </a:r>
              <a:r>
                <a:rPr lang="de-DE" sz="1200" b="1" dirty="0" err="1" smtClean="0">
                  <a:solidFill>
                    <a:schemeClr val="bg1"/>
                  </a:solidFill>
                </a:rPr>
                <a:t>pretraining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341412" y="3168093"/>
              <a:ext cx="1512168" cy="7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b="1" dirty="0" smtClean="0">
                  <a:solidFill>
                    <a:schemeClr val="bg1"/>
                  </a:solidFill>
                </a:rPr>
                <a:t>Target-domain </a:t>
              </a:r>
              <a:r>
                <a:rPr lang="de-DE" sz="1200" b="1" dirty="0" err="1" smtClean="0">
                  <a:solidFill>
                    <a:schemeClr val="bg1"/>
                  </a:solidFill>
                </a:rPr>
                <a:t>model</a:t>
              </a:r>
              <a:r>
                <a:rPr lang="de-DE" sz="12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200" b="1" dirty="0" err="1" smtClean="0">
                  <a:solidFill>
                    <a:schemeClr val="bg1"/>
                  </a:solidFill>
                </a:rPr>
                <a:t>fine</a:t>
              </a:r>
              <a:r>
                <a:rPr lang="de-DE" sz="1200" b="1" dirty="0" smtClean="0">
                  <a:solidFill>
                    <a:schemeClr val="bg1"/>
                  </a:solidFill>
                </a:rPr>
                <a:t>-tuning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41412" y="4506661"/>
              <a:ext cx="1512168" cy="7920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b="1" dirty="0" smtClean="0">
                  <a:solidFill>
                    <a:schemeClr val="bg1"/>
                  </a:solidFill>
                </a:rPr>
                <a:t>Target-domain </a:t>
              </a:r>
              <a:r>
                <a:rPr lang="de-DE" sz="1200" b="1" dirty="0" err="1" smtClean="0">
                  <a:solidFill>
                    <a:schemeClr val="bg1"/>
                  </a:solidFill>
                </a:rPr>
                <a:t>classifier</a:t>
              </a:r>
              <a:r>
                <a:rPr lang="de-DE" sz="1200" b="1" dirty="0" smtClean="0">
                  <a:solidFill>
                    <a:schemeClr val="bg1"/>
                  </a:solidFill>
                </a:rPr>
                <a:t> </a:t>
              </a:r>
              <a:r>
                <a:rPr lang="de-DE" sz="1200" b="1" dirty="0" err="1" smtClean="0">
                  <a:solidFill>
                    <a:schemeClr val="bg1"/>
                  </a:solidFill>
                </a:rPr>
                <a:t>training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Pfeil nach unten 11"/>
            <p:cNvSpPr/>
            <p:nvPr/>
          </p:nvSpPr>
          <p:spPr>
            <a:xfrm>
              <a:off x="2989484" y="2675161"/>
              <a:ext cx="216024" cy="436124"/>
            </a:xfrm>
            <a:prstGeom prst="downArrow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Pfeil nach unten 12"/>
            <p:cNvSpPr/>
            <p:nvPr/>
          </p:nvSpPr>
          <p:spPr>
            <a:xfrm>
              <a:off x="2989484" y="4021138"/>
              <a:ext cx="216024" cy="436124"/>
            </a:xfrm>
            <a:prstGeom prst="downArrow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079724" y="2137930"/>
              <a:ext cx="1152128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sz="1100" dirty="0" smtClean="0"/>
                <a:t>Knowledge </a:t>
              </a:r>
              <a:r>
                <a:rPr lang="en-US" sz="1100" dirty="0" smtClean="0"/>
                <a:t>base -</a:t>
              </a:r>
              <a:endParaRPr lang="en-US" sz="11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079724" y="3476498"/>
              <a:ext cx="1152128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sz="1100" dirty="0" smtClean="0"/>
                <a:t>Domain Transfer -</a:t>
              </a:r>
              <a:endParaRPr lang="en-US" sz="1100" dirty="0" smtClean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79724" y="4815066"/>
              <a:ext cx="1152128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r"/>
              <a:r>
                <a:rPr lang="en-US" sz="1100" dirty="0" smtClean="0"/>
                <a:t>Task Transfer -</a:t>
              </a:r>
              <a:endParaRPr lang="en-US" sz="1100" dirty="0" smtClean="0"/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 flipV="1">
            <a:off x="9599507" y="4447367"/>
            <a:ext cx="0" cy="9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527499" y="5295399"/>
            <a:ext cx="1440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9795469" y="5367431"/>
            <a:ext cx="97622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000" dirty="0" smtClean="0"/>
              <a:t>Domain </a:t>
            </a:r>
            <a:r>
              <a:rPr lang="de-DE" sz="1000" dirty="0" err="1" smtClean="0"/>
              <a:t>similarity</a:t>
            </a:r>
            <a:endParaRPr lang="de-DE" sz="1000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9564241" y="5357535"/>
            <a:ext cx="64120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900" dirty="0" smtClean="0"/>
              <a:t>1</a:t>
            </a:r>
            <a:endParaRPr lang="de-DE" sz="900" dirty="0" smtClean="0"/>
          </a:p>
        </p:txBody>
      </p:sp>
      <p:sp>
        <p:nvSpPr>
          <p:cNvPr id="35" name="Textfeld 34"/>
          <p:cNvSpPr txBox="1"/>
          <p:nvPr/>
        </p:nvSpPr>
        <p:spPr>
          <a:xfrm>
            <a:off x="11002925" y="5232206"/>
            <a:ext cx="64120" cy="1384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900" dirty="0" smtClean="0"/>
              <a:t>0</a:t>
            </a:r>
            <a:endParaRPr lang="de-DE" sz="900" dirty="0" smtClean="0"/>
          </a:p>
        </p:txBody>
      </p:sp>
      <p:cxnSp>
        <p:nvCxnSpPr>
          <p:cNvPr id="37" name="Gerader Verbinder 36"/>
          <p:cNvCxnSpPr/>
          <p:nvPr/>
        </p:nvCxnSpPr>
        <p:spPr>
          <a:xfrm>
            <a:off x="9568154" y="5151383"/>
            <a:ext cx="64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9568154" y="5007367"/>
            <a:ext cx="64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9568154" y="4866873"/>
            <a:ext cx="64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9568154" y="4721617"/>
            <a:ext cx="64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928596" y="5075532"/>
            <a:ext cx="605935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800"/>
              </a:spcBef>
            </a:pPr>
            <a:r>
              <a:rPr lang="de-DE" sz="800" dirty="0" err="1" smtClean="0"/>
              <a:t>Classification</a:t>
            </a:r>
            <a:endParaRPr lang="de-DE" sz="800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9011174" y="4935359"/>
            <a:ext cx="520976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800"/>
              </a:spcBef>
            </a:pPr>
            <a:r>
              <a:rPr lang="de-DE" sz="800" dirty="0" smtClean="0"/>
              <a:t>Regression</a:t>
            </a:r>
            <a:endParaRPr lang="de-DE" sz="800" dirty="0" smtClean="0"/>
          </a:p>
        </p:txBody>
      </p:sp>
      <p:sp>
        <p:nvSpPr>
          <p:cNvPr id="43" name="Textfeld 42"/>
          <p:cNvSpPr txBox="1"/>
          <p:nvPr/>
        </p:nvSpPr>
        <p:spPr>
          <a:xfrm>
            <a:off x="9131399" y="4785661"/>
            <a:ext cx="400751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800"/>
              </a:spcBef>
            </a:pPr>
            <a:r>
              <a:rPr lang="de-DE" sz="800" dirty="0" smtClean="0"/>
              <a:t>Forecast</a:t>
            </a:r>
            <a:endParaRPr lang="de-DE" sz="800" dirty="0" smtClean="0"/>
          </a:p>
        </p:txBody>
      </p:sp>
      <p:sp>
        <p:nvSpPr>
          <p:cNvPr id="44" name="Textfeld 43"/>
          <p:cNvSpPr txBox="1"/>
          <p:nvPr/>
        </p:nvSpPr>
        <p:spPr>
          <a:xfrm>
            <a:off x="9429558" y="4649256"/>
            <a:ext cx="102592" cy="1231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800"/>
              </a:spcBef>
            </a:pPr>
            <a:r>
              <a:rPr lang="de-DE" sz="800" dirty="0" smtClean="0"/>
              <a:t>…</a:t>
            </a:r>
            <a:endParaRPr lang="de-DE" sz="800" dirty="0" smtClean="0"/>
          </a:p>
        </p:txBody>
      </p:sp>
      <p:grpSp>
        <p:nvGrpSpPr>
          <p:cNvPr id="53" name="Gruppieren 52"/>
          <p:cNvGrpSpPr/>
          <p:nvPr/>
        </p:nvGrpSpPr>
        <p:grpSpPr>
          <a:xfrm>
            <a:off x="9709748" y="4656504"/>
            <a:ext cx="1075661" cy="544647"/>
            <a:chOff x="9709748" y="4656504"/>
            <a:chExt cx="1075661" cy="544647"/>
          </a:xfrm>
        </p:grpSpPr>
        <p:sp>
          <p:nvSpPr>
            <p:cNvPr id="47" name="Freihandform 46"/>
            <p:cNvSpPr/>
            <p:nvPr/>
          </p:nvSpPr>
          <p:spPr>
            <a:xfrm>
              <a:off x="9709748" y="4656504"/>
              <a:ext cx="1075661" cy="544647"/>
            </a:xfrm>
            <a:custGeom>
              <a:avLst/>
              <a:gdLst>
                <a:gd name="connsiteX0" fmla="*/ 803954 w 1075661"/>
                <a:gd name="connsiteY0" fmla="*/ 85637 h 544647"/>
                <a:gd name="connsiteX1" fmla="*/ 449148 w 1075661"/>
                <a:gd name="connsiteY1" fmla="*/ 2293 h 544647"/>
                <a:gd name="connsiteX2" fmla="*/ 20523 w 1075661"/>
                <a:gd name="connsiteY2" fmla="*/ 47537 h 544647"/>
                <a:gd name="connsiteX3" fmla="*/ 158635 w 1075661"/>
                <a:gd name="connsiteY3" fmla="*/ 285662 h 544647"/>
                <a:gd name="connsiteX4" fmla="*/ 32429 w 1075661"/>
                <a:gd name="connsiteY4" fmla="*/ 478543 h 544647"/>
                <a:gd name="connsiteX5" fmla="*/ 873010 w 1075661"/>
                <a:gd name="connsiteY5" fmla="*/ 533312 h 544647"/>
                <a:gd name="connsiteX6" fmla="*/ 1073035 w 1075661"/>
                <a:gd name="connsiteY6" fmla="*/ 278518 h 544647"/>
                <a:gd name="connsiteX7" fmla="*/ 787285 w 1075661"/>
                <a:gd name="connsiteY7" fmla="*/ 254706 h 544647"/>
                <a:gd name="connsiteX8" fmla="*/ 803954 w 1075661"/>
                <a:gd name="connsiteY8" fmla="*/ 85637 h 54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661" h="544647">
                  <a:moveTo>
                    <a:pt x="803954" y="85637"/>
                  </a:moveTo>
                  <a:cubicBezTo>
                    <a:pt x="747598" y="43568"/>
                    <a:pt x="579720" y="8643"/>
                    <a:pt x="449148" y="2293"/>
                  </a:cubicBezTo>
                  <a:cubicBezTo>
                    <a:pt x="318576" y="-4057"/>
                    <a:pt x="68942" y="309"/>
                    <a:pt x="20523" y="47537"/>
                  </a:cubicBezTo>
                  <a:cubicBezTo>
                    <a:pt x="-27896" y="94765"/>
                    <a:pt x="156651" y="213828"/>
                    <a:pt x="158635" y="285662"/>
                  </a:cubicBezTo>
                  <a:cubicBezTo>
                    <a:pt x="160619" y="357496"/>
                    <a:pt x="-86634" y="437268"/>
                    <a:pt x="32429" y="478543"/>
                  </a:cubicBezTo>
                  <a:cubicBezTo>
                    <a:pt x="151491" y="519818"/>
                    <a:pt x="699576" y="566649"/>
                    <a:pt x="873010" y="533312"/>
                  </a:cubicBezTo>
                  <a:cubicBezTo>
                    <a:pt x="1046444" y="499975"/>
                    <a:pt x="1087323" y="324952"/>
                    <a:pt x="1073035" y="278518"/>
                  </a:cubicBezTo>
                  <a:cubicBezTo>
                    <a:pt x="1058748" y="232084"/>
                    <a:pt x="834116" y="286059"/>
                    <a:pt x="787285" y="254706"/>
                  </a:cubicBezTo>
                  <a:cubicBezTo>
                    <a:pt x="740454" y="223353"/>
                    <a:pt x="860310" y="127706"/>
                    <a:pt x="803954" y="85637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9933061" y="4764858"/>
              <a:ext cx="493501" cy="357865"/>
            </a:xfrm>
            <a:custGeom>
              <a:avLst/>
              <a:gdLst>
                <a:gd name="connsiteX0" fmla="*/ 425445 w 493501"/>
                <a:gd name="connsiteY0" fmla="*/ 20260 h 357865"/>
                <a:gd name="connsiteX1" fmla="*/ 184939 w 493501"/>
                <a:gd name="connsiteY1" fmla="*/ 15497 h 357865"/>
                <a:gd name="connsiteX2" fmla="*/ 56351 w 493501"/>
                <a:gd name="connsiteY2" fmla="*/ 53597 h 357865"/>
                <a:gd name="connsiteX3" fmla="*/ 65876 w 493501"/>
                <a:gd name="connsiteY3" fmla="*/ 217904 h 357865"/>
                <a:gd name="connsiteX4" fmla="*/ 20632 w 493501"/>
                <a:gd name="connsiteY4" fmla="*/ 310772 h 357865"/>
                <a:gd name="connsiteX5" fmla="*/ 446876 w 493501"/>
                <a:gd name="connsiteY5" fmla="*/ 356016 h 357865"/>
                <a:gd name="connsiteX6" fmla="*/ 482595 w 493501"/>
                <a:gd name="connsiteY6" fmla="*/ 251241 h 357865"/>
                <a:gd name="connsiteX7" fmla="*/ 425445 w 493501"/>
                <a:gd name="connsiteY7" fmla="*/ 20260 h 35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501" h="357865">
                  <a:moveTo>
                    <a:pt x="425445" y="20260"/>
                  </a:moveTo>
                  <a:cubicBezTo>
                    <a:pt x="375836" y="-19031"/>
                    <a:pt x="246455" y="9941"/>
                    <a:pt x="184939" y="15497"/>
                  </a:cubicBezTo>
                  <a:cubicBezTo>
                    <a:pt x="123423" y="21053"/>
                    <a:pt x="76195" y="19862"/>
                    <a:pt x="56351" y="53597"/>
                  </a:cubicBezTo>
                  <a:cubicBezTo>
                    <a:pt x="36507" y="87332"/>
                    <a:pt x="71829" y="175041"/>
                    <a:pt x="65876" y="217904"/>
                  </a:cubicBezTo>
                  <a:cubicBezTo>
                    <a:pt x="59923" y="260767"/>
                    <a:pt x="-42868" y="287753"/>
                    <a:pt x="20632" y="310772"/>
                  </a:cubicBezTo>
                  <a:cubicBezTo>
                    <a:pt x="84132" y="333791"/>
                    <a:pt x="369882" y="365938"/>
                    <a:pt x="446876" y="356016"/>
                  </a:cubicBezTo>
                  <a:cubicBezTo>
                    <a:pt x="523870" y="346094"/>
                    <a:pt x="482198" y="303232"/>
                    <a:pt x="482595" y="251241"/>
                  </a:cubicBezTo>
                  <a:cubicBezTo>
                    <a:pt x="482992" y="199250"/>
                    <a:pt x="475054" y="59551"/>
                    <a:pt x="425445" y="20260"/>
                  </a:cubicBezTo>
                  <a:close/>
                </a:path>
              </a:pathLst>
            </a:custGeom>
            <a:solidFill>
              <a:schemeClr val="tx2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10122484" y="4877252"/>
              <a:ext cx="153110" cy="140422"/>
            </a:xfrm>
            <a:custGeom>
              <a:avLst/>
              <a:gdLst>
                <a:gd name="connsiteX0" fmla="*/ 109816 w 153110"/>
                <a:gd name="connsiteY0" fmla="*/ 735 h 140422"/>
                <a:gd name="connsiteX1" fmla="*/ 278 w 153110"/>
                <a:gd name="connsiteY1" fmla="*/ 86460 h 140422"/>
                <a:gd name="connsiteX2" fmla="*/ 145534 w 153110"/>
                <a:gd name="connsiteY2" fmla="*/ 138847 h 140422"/>
                <a:gd name="connsiteX3" fmla="*/ 109816 w 153110"/>
                <a:gd name="connsiteY3" fmla="*/ 735 h 14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110" h="140422">
                  <a:moveTo>
                    <a:pt x="109816" y="735"/>
                  </a:moveTo>
                  <a:cubicBezTo>
                    <a:pt x="85607" y="-7996"/>
                    <a:pt x="-5675" y="63441"/>
                    <a:pt x="278" y="86460"/>
                  </a:cubicBezTo>
                  <a:cubicBezTo>
                    <a:pt x="6231" y="109479"/>
                    <a:pt x="122515" y="148769"/>
                    <a:pt x="145534" y="138847"/>
                  </a:cubicBezTo>
                  <a:cubicBezTo>
                    <a:pt x="168553" y="128925"/>
                    <a:pt x="134025" y="9466"/>
                    <a:pt x="109816" y="735"/>
                  </a:cubicBezTo>
                  <a:close/>
                </a:path>
              </a:pathLst>
            </a:custGeom>
            <a:solidFill>
              <a:schemeClr val="tx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and Tasks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10367842" cy="1741502"/>
          </a:xfrm>
        </p:spPr>
        <p:txBody>
          <a:bodyPr/>
          <a:lstStyle/>
          <a:p>
            <a:r>
              <a:rPr lang="en-US" dirty="0" smtClean="0"/>
              <a:t>Main Tasks:</a:t>
            </a:r>
          </a:p>
          <a:p>
            <a:pPr lvl="1"/>
            <a:r>
              <a:rPr lang="en-US" dirty="0" smtClean="0"/>
              <a:t>Implement and train a TCN for experiments</a:t>
            </a:r>
          </a:p>
          <a:p>
            <a:pPr lvl="1"/>
            <a:r>
              <a:rPr lang="en-US" dirty="0" smtClean="0"/>
              <a:t>Investigate the transferability of learned weights</a:t>
            </a:r>
          </a:p>
          <a:p>
            <a:pPr lvl="1"/>
            <a:r>
              <a:rPr lang="en-US" dirty="0" smtClean="0"/>
              <a:t>Implement and evaluate visualizations (activation, filter and </a:t>
            </a:r>
            <a:r>
              <a:rPr lang="en-US" dirty="0" err="1" smtClean="0"/>
              <a:t>DeconvNet</a:t>
            </a:r>
            <a:r>
              <a:rPr lang="en-US" dirty="0" smtClean="0"/>
              <a:t> visualizations)</a:t>
            </a:r>
          </a:p>
          <a:p>
            <a:pPr lvl="1"/>
            <a:r>
              <a:rPr lang="en-US" dirty="0" smtClean="0"/>
              <a:t>(opt) Evaluate the degree and limits of transferability</a:t>
            </a:r>
          </a:p>
          <a:p>
            <a:pPr lvl="1"/>
            <a:r>
              <a:rPr lang="en-US" dirty="0" smtClean="0"/>
              <a:t>Write a Master‘s Thesis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A9A6437-C170-594B-89E5-37AEB74D1163}"/>
              </a:ext>
            </a:extLst>
          </p:cNvPr>
          <p:cNvGrpSpPr/>
          <p:nvPr/>
        </p:nvGrpSpPr>
        <p:grpSpPr>
          <a:xfrm>
            <a:off x="2698125" y="3084304"/>
            <a:ext cx="501673" cy="2693472"/>
            <a:chOff x="2563774" y="2519621"/>
            <a:chExt cx="501673" cy="2693472"/>
          </a:xfrm>
        </p:grpSpPr>
        <p:sp>
          <p:nvSpPr>
            <p:cNvPr id="15" name="Straight Arrow Connector 7">
              <a:extLst>
                <a:ext uri="{FF2B5EF4-FFF2-40B4-BE49-F238E27FC236}">
                  <a16:creationId xmlns:a16="http://schemas.microsoft.com/office/drawing/2014/main" id="{9E045619-C5DC-DC49-A430-CD2EB41BAE2F}"/>
                </a:ext>
              </a:extLst>
            </p:cNvPr>
            <p:cNvSpPr/>
            <p:nvPr/>
          </p:nvSpPr>
          <p:spPr>
            <a:xfrm flipV="1">
              <a:off x="2814610" y="2519621"/>
              <a:ext cx="0" cy="2436902"/>
            </a:xfrm>
            <a:prstGeom prst="line">
              <a:avLst/>
            </a:prstGeom>
            <a:ln w="25400">
              <a:solidFill>
                <a:srgbClr val="CE0037"/>
              </a:solidFill>
              <a:tailEnd type="non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F7624777-8C9A-1142-8160-9DEBF07E4E2A}"/>
                </a:ext>
              </a:extLst>
            </p:cNvPr>
            <p:cNvSpPr txBox="1"/>
            <p:nvPr/>
          </p:nvSpPr>
          <p:spPr>
            <a:xfrm>
              <a:off x="2563774" y="4936098"/>
              <a:ext cx="501673" cy="276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de-DE" sz="1200" dirty="0" smtClean="0"/>
                <a:t>Today</a:t>
              </a:r>
              <a:endParaRPr sz="1200" dirty="0"/>
            </a:p>
          </p:txBody>
        </p:sp>
      </p:grp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155"/>
              </p:ext>
            </p:extLst>
          </p:nvPr>
        </p:nvGraphicFramePr>
        <p:xfrm>
          <a:off x="576269" y="3196501"/>
          <a:ext cx="10367950" cy="2231760"/>
        </p:xfrm>
        <a:graphic>
          <a:graphicData uri="http://schemas.openxmlformats.org/drawingml/2006/table">
            <a:tbl>
              <a:tblPr/>
              <a:tblGrid>
                <a:gridCol w="414718">
                  <a:extLst>
                    <a:ext uri="{9D8B030D-6E8A-4147-A177-3AD203B41FA5}">
                      <a16:colId xmlns:a16="http://schemas.microsoft.com/office/drawing/2014/main" val="3442294300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111440511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452680152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437080095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89798472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222037906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61163502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91695727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035494391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1054613228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931829876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134511315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615379362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053224511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4109896518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694178316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1598640852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166751250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422773781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1378180044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140723085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441134970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2425037272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077747289"/>
                    </a:ext>
                  </a:extLst>
                </a:gridCol>
                <a:gridCol w="414718">
                  <a:extLst>
                    <a:ext uri="{9D8B030D-6E8A-4147-A177-3AD203B41FA5}">
                      <a16:colId xmlns:a16="http://schemas.microsoft.com/office/drawing/2014/main" val="3506378407"/>
                    </a:ext>
                  </a:extLst>
                </a:gridCol>
              </a:tblGrid>
              <a:tr h="148973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</a:t>
                      </a:r>
                    </a:p>
                  </a:txBody>
                  <a:tcPr marL="5655" marR="5655" marT="56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3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4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5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6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7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8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9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10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11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12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13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14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15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16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17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18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19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20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21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22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23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24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Week 25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866264"/>
                  </a:ext>
                </a:extLst>
              </a:tr>
              <a:tr h="15606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25. Feb.</a:t>
                      </a:r>
                    </a:p>
                  </a:txBody>
                  <a:tcPr marL="5655" marR="5655" marT="56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 Mrz.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11. Mrz.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18. Mrz.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25. Mrz.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 Apr.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 Apr.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15. Apr.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 Apr.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29. Apr.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 Mai.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13. Mai.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20. Mai.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27. Mai.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3. Jun.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 Jun.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17. Jun.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24. Jun.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 Jul.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 Jul.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15. Jul.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 Jul.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29. Jul.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 Aug.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12. Aug.</a:t>
                      </a:r>
                    </a:p>
                  </a:txBody>
                  <a:tcPr marL="5655" marR="5655" marT="5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422976"/>
                  </a:ext>
                </a:extLst>
              </a:tr>
              <a:tr h="3211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TCN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Reserach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b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5655" marR="5655" marT="56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95872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Question Definition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Research</a:t>
                      </a:r>
                    </a:p>
                  </a:txBody>
                  <a:tcPr marL="5655" marR="5655" marT="56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27130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Transferability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Investigation</a:t>
                      </a:r>
                    </a:p>
                  </a:txBody>
                  <a:tcPr marL="5655" marR="5655" marT="56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6772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999071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(opt) Evaluation of degree of Transferability</a:t>
                      </a:r>
                    </a:p>
                  </a:txBody>
                  <a:tcPr marL="5655" marR="5655" marT="56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098747"/>
                  </a:ext>
                </a:extLst>
              </a:tr>
              <a:tr h="32112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55" marR="5655" marT="56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Master's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Thesis </a:t>
                      </a:r>
                    </a:p>
                  </a:txBody>
                  <a:tcPr marL="5655" marR="5655" marT="56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2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56188" y="3063530"/>
            <a:ext cx="1008113" cy="353115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5040311" cy="4757713"/>
          </a:xfrm>
        </p:spPr>
        <p:txBody>
          <a:bodyPr/>
          <a:lstStyle/>
          <a:p>
            <a:pPr marL="266700" lvl="1" indent="-266700">
              <a:buNone/>
            </a:pPr>
            <a:r>
              <a:rPr lang="de-DE" dirty="0" smtClean="0"/>
              <a:t>[1] </a:t>
            </a:r>
            <a:r>
              <a:rPr lang="en-US" dirty="0"/>
              <a:t>Pan, S. J., &amp; Yang, Q. (2010). A survey on transfer learning. </a:t>
            </a:r>
            <a:r>
              <a:rPr lang="en-US" i="1" dirty="0"/>
              <a:t>IEEE Transactions on knowledge and data engineering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(10), 1345-1359</a:t>
            </a:r>
            <a:r>
              <a:rPr lang="en-US" dirty="0" smtClean="0"/>
              <a:t>.</a:t>
            </a:r>
          </a:p>
          <a:p>
            <a:pPr marL="266700" lvl="1" indent="-266700">
              <a:buNone/>
            </a:pPr>
            <a:r>
              <a:rPr lang="en-US" dirty="0"/>
              <a:t>[2] Patel, S. &amp; </a:t>
            </a:r>
            <a:r>
              <a:rPr lang="en-US" dirty="0" err="1"/>
              <a:t>Pingel</a:t>
            </a:r>
            <a:r>
              <a:rPr lang="en-US" dirty="0"/>
              <a:t>, J. (</a:t>
            </a:r>
            <a:r>
              <a:rPr lang="en-US" dirty="0" err="1"/>
              <a:t>n.d.</a:t>
            </a:r>
            <a:r>
              <a:rPr lang="en-US" dirty="0"/>
              <a:t>). Introduction to Deep Learning: What Are Convolutional Neural Networks? </a:t>
            </a:r>
            <a:r>
              <a:rPr lang="en-US" i="1" dirty="0" err="1"/>
              <a:t>MathWorks</a:t>
            </a:r>
            <a:r>
              <a:rPr lang="en-US" i="1" dirty="0"/>
              <a:t>. Available at </a:t>
            </a:r>
            <a:r>
              <a:rPr lang="de-DE" dirty="0">
                <a:hlinkClick r:id="rId2"/>
              </a:rPr>
              <a:t>https://www.mathworks.com/videos/introduction-to-deep-learning-what-are-convolutional-neural-networks--1489512765771.html</a:t>
            </a:r>
            <a:r>
              <a:rPr lang="de-DE" dirty="0"/>
              <a:t> </a:t>
            </a:r>
            <a:endParaRPr lang="en-US" dirty="0" smtClean="0"/>
          </a:p>
          <a:p>
            <a:pPr marL="266700" lvl="1" indent="-266700">
              <a:buNone/>
            </a:pPr>
            <a:r>
              <a:rPr lang="en-US" dirty="0" smtClean="0"/>
              <a:t>[3] </a:t>
            </a:r>
            <a:r>
              <a:rPr lang="en-US" dirty="0"/>
              <a:t>Bai, S., </a:t>
            </a:r>
            <a:r>
              <a:rPr lang="en-US" dirty="0" err="1"/>
              <a:t>Kolter</a:t>
            </a:r>
            <a:r>
              <a:rPr lang="en-US" dirty="0"/>
              <a:t>, J. Z., &amp; </a:t>
            </a:r>
            <a:r>
              <a:rPr lang="en-US" dirty="0" err="1"/>
              <a:t>Koltun</a:t>
            </a:r>
            <a:r>
              <a:rPr lang="en-US" dirty="0"/>
              <a:t>, V. (2018). An empirical evaluation of generic convolutional and recurrent networks for sequence modeling. </a:t>
            </a:r>
            <a:r>
              <a:rPr lang="en-US" i="1" dirty="0" err="1"/>
              <a:t>arXiv</a:t>
            </a:r>
            <a:r>
              <a:rPr lang="en-US" i="1" dirty="0"/>
              <a:t> preprint arXiv:1803.01271</a:t>
            </a:r>
            <a:r>
              <a:rPr lang="en-US" dirty="0" smtClean="0"/>
              <a:t>.</a:t>
            </a:r>
          </a:p>
          <a:p>
            <a:pPr marL="266700" lvl="1" indent="-266700">
              <a:buNone/>
            </a:pPr>
            <a:r>
              <a:rPr lang="en-US" dirty="0" smtClean="0"/>
              <a:t>[4</a:t>
            </a:r>
            <a:r>
              <a:rPr lang="en-US" dirty="0"/>
              <a:t>] </a:t>
            </a:r>
            <a:r>
              <a:rPr lang="en-US" dirty="0" err="1"/>
              <a:t>Yosinski</a:t>
            </a:r>
            <a:r>
              <a:rPr lang="en-US" dirty="0"/>
              <a:t>, J., </a:t>
            </a:r>
            <a:r>
              <a:rPr lang="en-US" dirty="0" err="1"/>
              <a:t>Clune</a:t>
            </a:r>
            <a:r>
              <a:rPr lang="en-US" dirty="0"/>
              <a:t>, J., </a:t>
            </a:r>
            <a:r>
              <a:rPr lang="en-US" dirty="0" err="1"/>
              <a:t>Bengio</a:t>
            </a:r>
            <a:r>
              <a:rPr lang="en-US" dirty="0"/>
              <a:t>, Y., &amp; Lipson, H. (2014). How transferable are features in deep neural networks?. In </a:t>
            </a:r>
            <a:r>
              <a:rPr lang="en-US" i="1" dirty="0"/>
              <a:t>Advances in neural information processing systems</a:t>
            </a:r>
            <a:r>
              <a:rPr lang="en-US" dirty="0"/>
              <a:t> (pp. 3320-3328</a:t>
            </a:r>
            <a:r>
              <a:rPr lang="en-US" dirty="0" smtClean="0"/>
              <a:t>).</a:t>
            </a:r>
          </a:p>
          <a:p>
            <a:pPr marL="266700" lvl="1" indent="-266700">
              <a:buNone/>
            </a:pPr>
            <a:r>
              <a:rPr lang="en-US" dirty="0" smtClean="0"/>
              <a:t>[5] Francois</a:t>
            </a:r>
            <a:r>
              <a:rPr lang="en-US" dirty="0"/>
              <a:t>, C. (2017). Deep learning with Python</a:t>
            </a:r>
            <a:r>
              <a:rPr lang="en-US" dirty="0" smtClean="0"/>
              <a:t>. </a:t>
            </a:r>
            <a:r>
              <a:rPr lang="en-US" i="1" dirty="0" smtClean="0"/>
              <a:t>Manning. </a:t>
            </a:r>
          </a:p>
          <a:p>
            <a:pPr marL="266700" lvl="1" indent="-266700">
              <a:buNone/>
            </a:pPr>
            <a:r>
              <a:rPr lang="en-US" dirty="0" smtClean="0"/>
              <a:t>[6] </a:t>
            </a:r>
            <a:r>
              <a:rPr lang="de-DE" dirty="0" err="1"/>
              <a:t>Castelluccio</a:t>
            </a:r>
            <a:r>
              <a:rPr lang="de-DE" dirty="0"/>
              <a:t>, M., </a:t>
            </a:r>
            <a:r>
              <a:rPr lang="de-DE" dirty="0" err="1"/>
              <a:t>Poggi</a:t>
            </a:r>
            <a:r>
              <a:rPr lang="de-DE" dirty="0"/>
              <a:t>, G., </a:t>
            </a:r>
            <a:r>
              <a:rPr lang="de-DE" dirty="0" err="1"/>
              <a:t>Sansone</a:t>
            </a:r>
            <a:r>
              <a:rPr lang="de-DE" dirty="0"/>
              <a:t>, C., &amp; </a:t>
            </a:r>
            <a:r>
              <a:rPr lang="de-DE" dirty="0" err="1"/>
              <a:t>Verdoliva</a:t>
            </a:r>
            <a:r>
              <a:rPr lang="de-DE" dirty="0"/>
              <a:t>, L. (2015). Land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in remote </a:t>
            </a:r>
            <a:r>
              <a:rPr lang="de-DE" dirty="0" err="1"/>
              <a:t>sensing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. </a:t>
            </a:r>
            <a:r>
              <a:rPr lang="de-DE" i="1" dirty="0" err="1"/>
              <a:t>arXiv</a:t>
            </a:r>
            <a:r>
              <a:rPr lang="de-DE" i="1" dirty="0"/>
              <a:t> </a:t>
            </a:r>
            <a:r>
              <a:rPr lang="de-DE" i="1" dirty="0" err="1"/>
              <a:t>preprint</a:t>
            </a:r>
            <a:r>
              <a:rPr lang="de-DE" i="1" dirty="0"/>
              <a:t> arXiv:1508.00092</a:t>
            </a:r>
            <a:r>
              <a:rPr lang="de-DE" i="1" dirty="0" smtClean="0"/>
              <a:t>.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03913" y="1152525"/>
            <a:ext cx="5040312" cy="2082621"/>
          </a:xfrm>
        </p:spPr>
        <p:txBody>
          <a:bodyPr vert="horz" wrap="square" lIns="0" tIns="0" rIns="0" bIns="0" rtlCol="0">
            <a:spAutoFit/>
          </a:bodyPr>
          <a:lstStyle/>
          <a:p>
            <a:pPr marL="266700" lvl="1" indent="-266700">
              <a:buNone/>
            </a:pPr>
            <a:r>
              <a:rPr lang="de-DE" dirty="0" smtClean="0"/>
              <a:t>[7] </a:t>
            </a:r>
            <a:r>
              <a:rPr lang="en-US" dirty="0" err="1"/>
              <a:t>Erhan</a:t>
            </a:r>
            <a:r>
              <a:rPr lang="en-US" dirty="0"/>
              <a:t>, </a:t>
            </a:r>
            <a:r>
              <a:rPr lang="en-US" dirty="0" err="1"/>
              <a:t>Dumitru</a:t>
            </a:r>
            <a:r>
              <a:rPr lang="en-US" dirty="0"/>
              <a:t>, et al. "Visualizing higher-layer features of a deep network." </a:t>
            </a:r>
            <a:r>
              <a:rPr lang="en-US" i="1" dirty="0"/>
              <a:t>University of Montreal</a:t>
            </a:r>
            <a:r>
              <a:rPr lang="en-US" dirty="0"/>
              <a:t> 1341.3 (2009</a:t>
            </a:r>
            <a:r>
              <a:rPr lang="en-US" dirty="0" smtClean="0"/>
              <a:t>)</a:t>
            </a:r>
          </a:p>
          <a:p>
            <a:pPr marL="266700" lvl="1" indent="-266700">
              <a:buNone/>
            </a:pPr>
            <a:r>
              <a:rPr lang="en-US" dirty="0" smtClean="0"/>
              <a:t>[8] </a:t>
            </a:r>
            <a:r>
              <a:rPr lang="de-DE" dirty="0"/>
              <a:t>Zeiler, M. D., &amp; </a:t>
            </a:r>
            <a:r>
              <a:rPr lang="de-DE" dirty="0" err="1"/>
              <a:t>Fergus</a:t>
            </a:r>
            <a:r>
              <a:rPr lang="de-DE" dirty="0"/>
              <a:t>, R. (2014, September). </a:t>
            </a:r>
            <a:r>
              <a:rPr lang="de-DE" dirty="0" err="1"/>
              <a:t>Visualizing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 smtClean="0"/>
              <a:t>.</a:t>
            </a:r>
          </a:p>
          <a:p>
            <a:pPr marL="266700" lvl="1" indent="-266700">
              <a:buNone/>
            </a:pPr>
            <a:r>
              <a:rPr lang="de-DE" dirty="0" smtClean="0"/>
              <a:t>[9] </a:t>
            </a:r>
            <a:r>
              <a:rPr lang="en-US" dirty="0"/>
              <a:t>Howard, J., &amp; Ruder, S. (2018). Universal language model fine-tuning for text classification</a:t>
            </a:r>
            <a:endParaRPr lang="de-DE" dirty="0"/>
          </a:p>
          <a:p>
            <a:pPr marL="266700" lvl="1" indent="-266700">
              <a:buNone/>
            </a:pPr>
            <a:endParaRPr lang="en-US" dirty="0"/>
          </a:p>
          <a:p>
            <a:pPr marL="266700" lvl="1" indent="-26670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</a:t>
            </a:r>
            <a:r>
              <a:rPr lang="en-US" sz="1400" dirty="0" smtClean="0"/>
              <a:t>[1]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Idea and Motivation</a:t>
            </a:r>
            <a:endParaRPr lang="en-US" i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Traditional ML:</a:t>
            </a:r>
          </a:p>
          <a:p>
            <a:pPr lvl="1"/>
            <a:r>
              <a:rPr lang="en-US" dirty="0" smtClean="0"/>
              <a:t>Assumption: training and test data are drawn from the same feature space and distribution</a:t>
            </a:r>
          </a:p>
          <a:p>
            <a:pPr lvl="1"/>
            <a:r>
              <a:rPr lang="en-US" dirty="0" smtClean="0"/>
              <a:t>One model is trained from scratch for each task and domain</a:t>
            </a:r>
          </a:p>
          <a:p>
            <a:r>
              <a:rPr lang="en-US" dirty="0" smtClean="0"/>
              <a:t>Transfer Learning:</a:t>
            </a:r>
          </a:p>
          <a:p>
            <a:pPr lvl="1"/>
            <a:r>
              <a:rPr lang="en-US" dirty="0" smtClean="0"/>
              <a:t>Starting Point:</a:t>
            </a:r>
          </a:p>
          <a:p>
            <a:pPr lvl="2"/>
            <a:r>
              <a:rPr lang="en-US" dirty="0" smtClean="0"/>
              <a:t>Not enough training data with the same distribution as test data</a:t>
            </a:r>
          </a:p>
          <a:p>
            <a:pPr lvl="2"/>
            <a:r>
              <a:rPr lang="en-US" dirty="0" smtClean="0"/>
              <a:t>Much effort to train a model from scratch for a different task</a:t>
            </a:r>
          </a:p>
          <a:p>
            <a:pPr lvl="1"/>
            <a:r>
              <a:rPr lang="en-US" dirty="0" smtClean="0"/>
              <a:t>Obtain a model for a new </a:t>
            </a:r>
            <a:r>
              <a:rPr lang="en-US" b="1" dirty="0" smtClean="0"/>
              <a:t>task</a:t>
            </a:r>
            <a:r>
              <a:rPr lang="en-US" dirty="0" smtClean="0"/>
              <a:t> (inductive) or </a:t>
            </a:r>
            <a:r>
              <a:rPr lang="en-US" b="1" dirty="0" smtClean="0"/>
              <a:t>domain</a:t>
            </a:r>
            <a:r>
              <a:rPr lang="en-US" dirty="0" smtClean="0"/>
              <a:t> (</a:t>
            </a:r>
            <a:r>
              <a:rPr lang="en-US" dirty="0" err="1" smtClean="0"/>
              <a:t>transductive</a:t>
            </a:r>
            <a:r>
              <a:rPr lang="en-US" dirty="0" smtClean="0"/>
              <a:t>) with low training effort / without overfitting </a:t>
            </a:r>
          </a:p>
          <a:p>
            <a:pPr marL="179388" lvl="1" indent="-179388">
              <a:buNone/>
            </a:pPr>
            <a:r>
              <a:rPr lang="en-US" dirty="0" smtClean="0">
                <a:sym typeface="Wingdings" panose="05000000000000000000" pitchFamily="2" charset="2"/>
              </a:rPr>
              <a:t> Need to transfer </a:t>
            </a:r>
            <a:r>
              <a:rPr lang="en-US" dirty="0" smtClean="0"/>
              <a:t>knowledge from an existing model to a different domain (distribution) or task</a:t>
            </a:r>
            <a:endParaRPr lang="en-US" dirty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9" t="-31316" r="1275" b="-32581"/>
          <a:stretch/>
        </p:blipFill>
        <p:spPr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575667" y="5062440"/>
            <a:ext cx="2880320" cy="128685"/>
          </a:xfrm>
        </p:spPr>
        <p:txBody>
          <a:bodyPr/>
          <a:lstStyle/>
          <a:p>
            <a:r>
              <a:rPr lang="en-US" dirty="0"/>
              <a:t>Pan, S. J., &amp; Yang, Q. (2010). A survey on transfer learning. </a:t>
            </a:r>
            <a:r>
              <a:rPr lang="en-US" i="1" dirty="0"/>
              <a:t>IEEE Transactions on knowledge and data engineering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(10), 1345-1359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648068"/>
          </a:xfrm>
        </p:spPr>
        <p:txBody>
          <a:bodyPr/>
          <a:lstStyle/>
          <a:p>
            <a:r>
              <a:rPr lang="en-US" dirty="0" smtClean="0"/>
              <a:t>Convolutional Neural Networks </a:t>
            </a:r>
            <a:r>
              <a:rPr lang="en-US" sz="1400" dirty="0" smtClean="0"/>
              <a:t>[1],[2]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Architecture and Transfer Learning approaches</a:t>
            </a:r>
            <a:endParaRPr lang="en-US" sz="1600" i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 and Architecture</a:t>
            </a:r>
          </a:p>
          <a:p>
            <a:pPr lvl="1"/>
            <a:r>
              <a:rPr lang="en-US" dirty="0" smtClean="0"/>
              <a:t>Typical approach for machine vision tasks</a:t>
            </a:r>
          </a:p>
          <a:p>
            <a:pPr lvl="1"/>
            <a:r>
              <a:rPr lang="en-US" i="1" dirty="0" smtClean="0"/>
              <a:t>Convolutional layers </a:t>
            </a:r>
            <a:r>
              <a:rPr lang="en-US" dirty="0" smtClean="0"/>
              <a:t>for feature extraction</a:t>
            </a:r>
          </a:p>
          <a:p>
            <a:pPr lvl="1"/>
            <a:r>
              <a:rPr lang="en-US" i="1" dirty="0" err="1" smtClean="0"/>
              <a:t>ReLU</a:t>
            </a:r>
            <a:r>
              <a:rPr lang="en-US" i="1" dirty="0" smtClean="0"/>
              <a:t> layers </a:t>
            </a:r>
            <a:r>
              <a:rPr lang="en-US" dirty="0" smtClean="0"/>
              <a:t>as activation function </a:t>
            </a:r>
          </a:p>
          <a:p>
            <a:pPr lvl="1"/>
            <a:r>
              <a:rPr lang="en-US" i="1" dirty="0" smtClean="0"/>
              <a:t>Pooling layers </a:t>
            </a:r>
            <a:r>
              <a:rPr lang="en-US" dirty="0" smtClean="0"/>
              <a:t>for dimensionality reduction, noise reduction</a:t>
            </a:r>
          </a:p>
          <a:p>
            <a:r>
              <a:rPr lang="en-US" dirty="0" smtClean="0"/>
              <a:t>Transfer Learning</a:t>
            </a:r>
          </a:p>
          <a:p>
            <a:pPr lvl="1"/>
            <a:r>
              <a:rPr lang="en-US" dirty="0" smtClean="0"/>
              <a:t>Lower layers learn general features, e.g. edge detection </a:t>
            </a:r>
            <a:r>
              <a:rPr lang="en-US" dirty="0" smtClean="0">
                <a:sym typeface="Wingdings" panose="05000000000000000000" pitchFamily="2" charset="2"/>
              </a:rPr>
              <a:t> can be transferred</a:t>
            </a:r>
            <a:endParaRPr lang="en-US" dirty="0" smtClean="0"/>
          </a:p>
          <a:p>
            <a:pPr lvl="1"/>
            <a:r>
              <a:rPr lang="en-US" dirty="0" smtClean="0"/>
              <a:t>Higher layers learn more specific features </a:t>
            </a:r>
            <a:r>
              <a:rPr lang="en-US" dirty="0" smtClean="0">
                <a:sym typeface="Wingdings" panose="05000000000000000000" pitchFamily="2" charset="2"/>
              </a:rPr>
              <a:t> less transferrable </a:t>
            </a:r>
            <a:endParaRPr lang="en-US" dirty="0" smtClean="0"/>
          </a:p>
          <a:p>
            <a:pPr lvl="1"/>
            <a:r>
              <a:rPr lang="en-US" dirty="0" smtClean="0"/>
              <a:t>Knowledge transfer through weight transfer</a:t>
            </a:r>
          </a:p>
          <a:p>
            <a:pPr lvl="2"/>
            <a:r>
              <a:rPr lang="en-US" dirty="0" smtClean="0"/>
              <a:t>Weight Initialization (‚fine-tune‘)</a:t>
            </a:r>
          </a:p>
          <a:p>
            <a:pPr lvl="2"/>
            <a:r>
              <a:rPr lang="en-US" dirty="0" smtClean="0"/>
              <a:t>Feature Extractor (‚freeze‘)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272" t="-98188" r="1114" b="-11398"/>
          <a:stretch/>
        </p:blipFill>
        <p:spPr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575667" y="5739931"/>
            <a:ext cx="2880320" cy="128685"/>
          </a:xfrm>
        </p:spPr>
        <p:txBody>
          <a:bodyPr/>
          <a:lstStyle/>
          <a:p>
            <a:r>
              <a:rPr lang="de-DE" dirty="0"/>
              <a:t>https://www.mathworks.com/videos/introduction-to-deep-learning-what-are-convolutional-neural-networks--1489512765771.html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38435"/>
              </p:ext>
            </p:extLst>
          </p:nvPr>
        </p:nvGraphicFramePr>
        <p:xfrm>
          <a:off x="4024256" y="1996694"/>
          <a:ext cx="872100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25">
                  <a:extLst>
                    <a:ext uri="{9D8B030D-6E8A-4147-A177-3AD203B41FA5}">
                      <a16:colId xmlns:a16="http://schemas.microsoft.com/office/drawing/2014/main" val="1819544848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2317336290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3003910264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935841843"/>
                    </a:ext>
                  </a:extLst>
                </a:gridCol>
              </a:tblGrid>
              <a:tr h="131727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52307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22217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42275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16845"/>
                  </a:ext>
                </a:extLst>
              </a:tr>
            </a:tbl>
          </a:graphicData>
        </a:graphic>
      </p:graphicFrame>
      <p:graphicFrame>
        <p:nvGraphicFramePr>
          <p:cNvPr id="70" name="Tabel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81065"/>
              </p:ext>
            </p:extLst>
          </p:nvPr>
        </p:nvGraphicFramePr>
        <p:xfrm>
          <a:off x="4015844" y="1981645"/>
          <a:ext cx="880304" cy="85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76">
                  <a:extLst>
                    <a:ext uri="{9D8B030D-6E8A-4147-A177-3AD203B41FA5}">
                      <a16:colId xmlns:a16="http://schemas.microsoft.com/office/drawing/2014/main" val="13938861"/>
                    </a:ext>
                  </a:extLst>
                </a:gridCol>
                <a:gridCol w="220076">
                  <a:extLst>
                    <a:ext uri="{9D8B030D-6E8A-4147-A177-3AD203B41FA5}">
                      <a16:colId xmlns:a16="http://schemas.microsoft.com/office/drawing/2014/main" val="3132322716"/>
                    </a:ext>
                  </a:extLst>
                </a:gridCol>
                <a:gridCol w="220076">
                  <a:extLst>
                    <a:ext uri="{9D8B030D-6E8A-4147-A177-3AD203B41FA5}">
                      <a16:colId xmlns:a16="http://schemas.microsoft.com/office/drawing/2014/main" val="947121081"/>
                    </a:ext>
                  </a:extLst>
                </a:gridCol>
                <a:gridCol w="220076">
                  <a:extLst>
                    <a:ext uri="{9D8B030D-6E8A-4147-A177-3AD203B41FA5}">
                      <a16:colId xmlns:a16="http://schemas.microsoft.com/office/drawing/2014/main" val="50232598"/>
                    </a:ext>
                  </a:extLst>
                </a:gridCol>
              </a:tblGrid>
              <a:tr h="214197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33</a:t>
                      </a:r>
                      <a:endParaRPr lang="de-DE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3922840"/>
                  </a:ext>
                </a:extLst>
              </a:tr>
              <a:tr h="214197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3879883"/>
                  </a:ext>
                </a:extLst>
              </a:tr>
              <a:tr h="214197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37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844330"/>
                  </a:ext>
                </a:extLst>
              </a:tr>
              <a:tr h="214197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35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512999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3019335" y="1338437"/>
            <a:ext cx="796693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100" b="1" dirty="0" smtClean="0"/>
              <a:t>Filter kernel</a:t>
            </a:r>
            <a:endParaRPr lang="en-US" sz="1100" b="1" dirty="0" smtClean="0"/>
          </a:p>
        </p:txBody>
      </p:sp>
      <p:sp>
        <p:nvSpPr>
          <p:cNvPr id="51" name="Rechteck 50"/>
          <p:cNvSpPr/>
          <p:nvPr/>
        </p:nvSpPr>
        <p:spPr>
          <a:xfrm>
            <a:off x="4020128" y="2422381"/>
            <a:ext cx="207953" cy="2100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 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53" name="Gerader Verbinder 52"/>
          <p:cNvCxnSpPr/>
          <p:nvPr/>
        </p:nvCxnSpPr>
        <p:spPr>
          <a:xfrm>
            <a:off x="3736495" y="1602975"/>
            <a:ext cx="495662" cy="81714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076137" y="1594820"/>
            <a:ext cx="946470" cy="825300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3086800" y="2240672"/>
            <a:ext cx="932632" cy="392173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3732414" y="2242200"/>
            <a:ext cx="506093" cy="384295"/>
          </a:xfrm>
          <a:prstGeom prst="line">
            <a:avLst/>
          </a:prstGeom>
          <a:ln w="19050"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6" name="Textfeld 85"/>
          <p:cNvSpPr txBox="1"/>
          <p:nvPr/>
        </p:nvSpPr>
        <p:spPr>
          <a:xfrm>
            <a:off x="1994904" y="1338437"/>
            <a:ext cx="344646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100" b="1" dirty="0" smtClean="0"/>
              <a:t>Input</a:t>
            </a:r>
            <a:endParaRPr lang="en-US" sz="1100" b="1" dirty="0" smtClean="0"/>
          </a:p>
        </p:txBody>
      </p:sp>
      <p:sp>
        <p:nvSpPr>
          <p:cNvPr id="87" name="Textfeld 86"/>
          <p:cNvSpPr txBox="1"/>
          <p:nvPr/>
        </p:nvSpPr>
        <p:spPr>
          <a:xfrm>
            <a:off x="3959528" y="1271060"/>
            <a:ext cx="1086836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100" b="1" dirty="0" smtClean="0"/>
              <a:t>Activation map /</a:t>
            </a:r>
          </a:p>
          <a:p>
            <a:pPr algn="ctr"/>
            <a:r>
              <a:rPr lang="en-US" sz="1100" b="1" dirty="0" smtClean="0"/>
              <a:t>Feature map</a:t>
            </a:r>
            <a:endParaRPr lang="en-US" sz="1100" b="1" dirty="0" smtClean="0"/>
          </a:p>
        </p:txBody>
      </p:sp>
      <p:sp>
        <p:nvSpPr>
          <p:cNvPr id="83" name="Textfeld 82"/>
          <p:cNvSpPr txBox="1"/>
          <p:nvPr/>
        </p:nvSpPr>
        <p:spPr>
          <a:xfrm>
            <a:off x="5232451" y="2241562"/>
            <a:ext cx="637995" cy="4411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100" b="1" dirty="0" smtClean="0"/>
              <a:t>+ </a:t>
            </a:r>
            <a:r>
              <a:rPr lang="en-US" sz="1100" b="1" dirty="0" err="1" smtClean="0"/>
              <a:t>ReLU</a:t>
            </a:r>
            <a:endParaRPr lang="en-US" sz="1100" b="1" dirty="0" smtClean="0"/>
          </a:p>
          <a:p>
            <a:pPr>
              <a:spcBef>
                <a:spcPts val="800"/>
              </a:spcBef>
            </a:pPr>
            <a:r>
              <a:rPr lang="en-US" sz="1100" b="1" dirty="0" smtClean="0"/>
              <a:t>+ Pooling</a:t>
            </a:r>
            <a:endParaRPr lang="en-US" sz="1100" b="1" dirty="0" smtClean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42421"/>
              </p:ext>
            </p:extLst>
          </p:nvPr>
        </p:nvGraphicFramePr>
        <p:xfrm>
          <a:off x="3082621" y="1594821"/>
          <a:ext cx="648072" cy="64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40167135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60393508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492810796"/>
                    </a:ext>
                  </a:extLst>
                </a:gridCol>
              </a:tblGrid>
              <a:tr h="215793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2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3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96737"/>
                  </a:ext>
                </a:extLst>
              </a:tr>
              <a:tr h="215793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4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5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6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27151"/>
                  </a:ext>
                </a:extLst>
              </a:tr>
              <a:tr h="215793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7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8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9</a:t>
                      </a:r>
                      <a:endParaRPr lang="de-DE" sz="800" dirty="0"/>
                    </a:p>
                  </a:txBody>
                  <a:tcPr marL="54735" marR="54735" marT="27367" marB="273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72428"/>
                  </a:ext>
                </a:extLst>
              </a:tr>
            </a:tbl>
          </a:graphicData>
        </a:graphic>
      </p:graphicFrame>
      <p:cxnSp>
        <p:nvCxnSpPr>
          <p:cNvPr id="29" name="Gerader Verbinder 28"/>
          <p:cNvCxnSpPr/>
          <p:nvPr/>
        </p:nvCxnSpPr>
        <p:spPr>
          <a:xfrm flipV="1">
            <a:off x="1511772" y="1590037"/>
            <a:ext cx="1565047" cy="61027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511772" y="2242200"/>
            <a:ext cx="1565047" cy="60547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2167228" y="2240673"/>
            <a:ext cx="1563465" cy="6070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2175321" y="1594821"/>
            <a:ext cx="1550662" cy="59740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91814"/>
              </p:ext>
            </p:extLst>
          </p:nvPr>
        </p:nvGraphicFramePr>
        <p:xfrm>
          <a:off x="1513553" y="1778271"/>
          <a:ext cx="130815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25">
                  <a:extLst>
                    <a:ext uri="{9D8B030D-6E8A-4147-A177-3AD203B41FA5}">
                      <a16:colId xmlns:a16="http://schemas.microsoft.com/office/drawing/2014/main" val="1819544848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2317336290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3003910264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935841843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4162253413"/>
                    </a:ext>
                  </a:extLst>
                </a:gridCol>
                <a:gridCol w="218025">
                  <a:extLst>
                    <a:ext uri="{9D8B030D-6E8A-4147-A177-3AD203B41FA5}">
                      <a16:colId xmlns:a16="http://schemas.microsoft.com/office/drawing/2014/main" val="1277242168"/>
                    </a:ext>
                  </a:extLst>
                </a:gridCol>
              </a:tblGrid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27165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5134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52307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22217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42275"/>
                  </a:ext>
                </a:extLst>
              </a:tr>
              <a:tr h="131727"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0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/>
                        <a:t>1</a:t>
                      </a:r>
                      <a:endParaRPr lang="de-D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16845"/>
                  </a:ext>
                </a:extLst>
              </a:tr>
            </a:tbl>
          </a:graphicData>
        </a:graphic>
      </p:graphicFrame>
      <p:sp>
        <p:nvSpPr>
          <p:cNvPr id="50" name="Rechteck 49"/>
          <p:cNvSpPr/>
          <p:nvPr/>
        </p:nvSpPr>
        <p:spPr>
          <a:xfrm>
            <a:off x="1511772" y="2191323"/>
            <a:ext cx="655455" cy="653568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Convolutional Neural Networks </a:t>
            </a:r>
            <a:r>
              <a:rPr lang="en-US" sz="1400" dirty="0" smtClean="0"/>
              <a:t>[3]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Series Modeling </a:t>
            </a:r>
            <a:endParaRPr lang="en-US" sz="1600" i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Model needs to look into the past </a:t>
            </a:r>
            <a:r>
              <a:rPr lang="en-US" dirty="0" smtClean="0">
                <a:sym typeface="Wingdings" panose="05000000000000000000" pitchFamily="2" charset="2"/>
              </a:rPr>
              <a:t> Memory requirement</a:t>
            </a:r>
            <a:endParaRPr lang="en-US" dirty="0" smtClean="0"/>
          </a:p>
          <a:p>
            <a:pPr lvl="1"/>
            <a:r>
              <a:rPr lang="en-US" dirty="0" smtClean="0"/>
              <a:t>Typical approach are recurrent architectures, e.g. LSTMs / GRUs</a:t>
            </a:r>
          </a:p>
          <a:p>
            <a:pPr lvl="1"/>
            <a:r>
              <a:rPr lang="en-US" dirty="0" smtClean="0"/>
              <a:t>Alternative approach: </a:t>
            </a:r>
            <a:r>
              <a:rPr lang="en-US" i="1" dirty="0" smtClean="0"/>
              <a:t>Temporal Convolutional Network </a:t>
            </a:r>
            <a:r>
              <a:rPr lang="en-US" dirty="0" smtClean="0"/>
              <a:t>(TCN)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Similar to a (simplified) </a:t>
            </a:r>
            <a:r>
              <a:rPr lang="en-US" dirty="0" err="1" smtClean="0"/>
              <a:t>WaveNet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Filter dilation for increased receptive field</a:t>
            </a:r>
          </a:p>
          <a:p>
            <a:pPr lvl="1"/>
            <a:r>
              <a:rPr lang="en-US" dirty="0" smtClean="0"/>
              <a:t>Stacked </a:t>
            </a:r>
            <a:r>
              <a:rPr lang="en-US" i="1" dirty="0" smtClean="0"/>
              <a:t>Residual Blocks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Stack of two Dilated Causal Convolution, </a:t>
            </a:r>
            <a:r>
              <a:rPr lang="en-US" dirty="0" err="1" smtClean="0"/>
              <a:t>ReLU</a:t>
            </a:r>
            <a:r>
              <a:rPr lang="en-US" dirty="0" smtClean="0"/>
              <a:t> and Dropout</a:t>
            </a:r>
          </a:p>
          <a:p>
            <a:pPr lvl="2"/>
            <a:r>
              <a:rPr lang="en-US" dirty="0" smtClean="0"/>
              <a:t>A parallel path directly from the input (</a:t>
            </a:r>
            <a:r>
              <a:rPr lang="en-US" dirty="0" smtClean="0">
                <a:sym typeface="Wingdings" panose="05000000000000000000" pitchFamily="2" charset="2"/>
              </a:rPr>
              <a:t> learn modifications instead of transformations)</a:t>
            </a:r>
            <a:endParaRPr lang="en-US" dirty="0" smtClean="0"/>
          </a:p>
          <a:p>
            <a:pPr lvl="1"/>
            <a:r>
              <a:rPr lang="en-US" dirty="0" smtClean="0"/>
              <a:t>Exponential Dilation with each Residual Block for larger receptive field</a:t>
            </a:r>
          </a:p>
          <a:p>
            <a:pPr lvl="1"/>
            <a:r>
              <a:rPr lang="en-US" dirty="0" smtClean="0"/>
              <a:t>Paper evaluation shows competitive results with LSTMs, GRUs </a:t>
            </a:r>
          </a:p>
          <a:p>
            <a:pPr marL="179388" lvl="1" indent="-179388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i="1" dirty="0" smtClean="0">
                <a:sym typeface="Wingdings" panose="05000000000000000000" pitchFamily="2" charset="2"/>
              </a:rPr>
              <a:t>„</a:t>
            </a:r>
            <a:r>
              <a:rPr lang="en-US" i="1" dirty="0">
                <a:sym typeface="Wingdings" panose="05000000000000000000" pitchFamily="2" charset="2"/>
              </a:rPr>
              <a:t>convolutional networks should be regarded as a </a:t>
            </a:r>
            <a:r>
              <a:rPr lang="en-US" i="1" dirty="0" smtClean="0">
                <a:sym typeface="Wingdings" panose="05000000000000000000" pitchFamily="2" charset="2"/>
              </a:rPr>
              <a:t>natural starting </a:t>
            </a:r>
            <a:r>
              <a:rPr lang="en-US" i="1" dirty="0">
                <a:sym typeface="Wingdings" panose="05000000000000000000" pitchFamily="2" charset="2"/>
              </a:rPr>
              <a:t>point and a powerful toolkit for sequence modeling.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Traditional Transfer Learning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CNNs </a:t>
            </a:r>
            <a:r>
              <a:rPr lang="de-DE" dirty="0" err="1" smtClean="0"/>
              <a:t>for</a:t>
            </a:r>
            <a:r>
              <a:rPr lang="de-DE" dirty="0" smtClean="0"/>
              <a:t> TCNs?</a:t>
            </a:r>
            <a:endParaRPr lang="de-DE" dirty="0"/>
          </a:p>
        </p:txBody>
      </p:sp>
      <p:pic>
        <p:nvPicPr>
          <p:cNvPr id="13" name="Bildplatzhalt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1" r="542" b="-4352"/>
          <a:stretch/>
        </p:blipFill>
        <p:spPr/>
      </p:pic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575667" y="5881590"/>
            <a:ext cx="2880320" cy="128685"/>
          </a:xfrm>
        </p:spPr>
        <p:txBody>
          <a:bodyPr/>
          <a:lstStyle/>
          <a:p>
            <a:r>
              <a:rPr lang="de-DE" dirty="0" err="1" smtClean="0"/>
              <a:t>Shaojie</a:t>
            </a:r>
            <a:r>
              <a:rPr lang="de-DE" dirty="0" smtClean="0"/>
              <a:t> Bai, J </a:t>
            </a:r>
            <a:r>
              <a:rPr lang="de-DE" dirty="0" err="1" smtClean="0"/>
              <a:t>Zico</a:t>
            </a:r>
            <a:r>
              <a:rPr lang="de-DE" dirty="0" smtClean="0"/>
              <a:t> Kolter, </a:t>
            </a:r>
            <a:r>
              <a:rPr lang="de-DE" dirty="0" err="1" smtClean="0"/>
              <a:t>and</a:t>
            </a:r>
            <a:r>
              <a:rPr lang="de-DE" dirty="0" smtClean="0"/>
              <a:t> Vladlen </a:t>
            </a:r>
            <a:r>
              <a:rPr lang="de-DE" dirty="0" err="1" smtClean="0"/>
              <a:t>Koltun</a:t>
            </a:r>
            <a:r>
              <a:rPr lang="de-DE" dirty="0" smtClean="0"/>
              <a:t>. </a:t>
            </a:r>
            <a:r>
              <a:rPr lang="de-DE" dirty="0"/>
              <a:t>An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Research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528158" y="2284008"/>
            <a:ext cx="4608513" cy="2185214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Arial" pitchFamily="34" charset="0"/>
              <a:buAutoNum type="arabicPeriod"/>
            </a:pPr>
            <a:r>
              <a:rPr lang="en-US" sz="1600" b="0" i="1" dirty="0" smtClean="0"/>
              <a:t>Is the knowledge learned in a TCN transferable to other tasks </a:t>
            </a:r>
            <a:r>
              <a:rPr lang="en-US" sz="1600" b="0" i="1" dirty="0"/>
              <a:t>or domains</a:t>
            </a:r>
            <a:r>
              <a:rPr lang="en-US" sz="1600" b="0" i="1" dirty="0" smtClean="0"/>
              <a:t>?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AutoNum type="arabicPeriod"/>
            </a:pPr>
            <a:r>
              <a:rPr lang="en-US" sz="1600" b="0" i="1" dirty="0"/>
              <a:t>Does the TCN, like </a:t>
            </a:r>
            <a:r>
              <a:rPr lang="en-US" sz="1600" b="0" i="1" dirty="0" smtClean="0"/>
              <a:t>CNNs, </a:t>
            </a:r>
            <a:r>
              <a:rPr lang="en-US" sz="1600" b="0" i="1" dirty="0"/>
              <a:t>learn filters in some layers that can be considered as general and if </a:t>
            </a:r>
            <a:r>
              <a:rPr lang="en-US" sz="1600" b="0" i="1" dirty="0" smtClean="0"/>
              <a:t>so, what kind of features are learned? 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AutoNum type="arabicPeriod"/>
            </a:pPr>
            <a:r>
              <a:rPr lang="en-US" sz="1600" b="0" i="1" dirty="0" smtClean="0"/>
              <a:t>To what degree is the knowledge transferrable to other domains and tasks?</a:t>
            </a:r>
          </a:p>
        </p:txBody>
      </p:sp>
      <p:cxnSp>
        <p:nvCxnSpPr>
          <p:cNvPr id="12" name="Gerader Verbinder 11"/>
          <p:cNvCxnSpPr/>
          <p:nvPr/>
        </p:nvCxnSpPr>
        <p:spPr>
          <a:xfrm>
            <a:off x="6696348" y="1980902"/>
            <a:ext cx="0" cy="2736304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197746" y="2424076"/>
            <a:ext cx="1878719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b="1" dirty="0" smtClean="0"/>
              <a:t>Qualitative Statement </a:t>
            </a:r>
            <a:endParaRPr lang="de-DE" sz="1400" b="1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7608042" y="3301835"/>
            <a:ext cx="1089978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400" b="1" dirty="0" smtClean="0"/>
              <a:t>Visualization</a:t>
            </a:r>
            <a:endParaRPr lang="en-US" sz="1400" b="1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7247463" y="4142466"/>
            <a:ext cx="1811137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b="1" dirty="0" smtClean="0"/>
              <a:t>Quantitative Analysis</a:t>
            </a:r>
            <a:endParaRPr lang="de-DE" sz="1400" b="1" dirty="0" smtClean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8137106" y="2725392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137106" y="3629853"/>
            <a:ext cx="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Evaluation of Transferability </a:t>
            </a:r>
            <a:r>
              <a:rPr lang="en-US" sz="1400" dirty="0" smtClean="0"/>
              <a:t>[4]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Qualitative Analysis</a:t>
            </a:r>
            <a:endParaRPr lang="en-US" sz="1600" i="1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2" cy="4057521"/>
          </a:xfrm>
        </p:spPr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Successively transfer different layers and evaluate the performance</a:t>
            </a:r>
          </a:p>
          <a:p>
            <a:r>
              <a:rPr lang="en-US" b="1" dirty="0" smtClean="0"/>
              <a:t>Approach</a:t>
            </a:r>
          </a:p>
          <a:p>
            <a:pPr lvl="1"/>
            <a:r>
              <a:rPr lang="en-US" dirty="0" smtClean="0"/>
              <a:t>Split dataset in two similar / dissimilar parts A + B</a:t>
            </a:r>
          </a:p>
          <a:p>
            <a:pPr lvl="1"/>
            <a:r>
              <a:rPr lang="en-US" dirty="0" smtClean="0"/>
              <a:t>Train one model on each part A, B</a:t>
            </a:r>
          </a:p>
          <a:p>
            <a:pPr lvl="1"/>
            <a:r>
              <a:rPr lang="en-US" dirty="0" smtClean="0"/>
              <a:t>Randomly reinitialize all layers &gt; n</a:t>
            </a:r>
          </a:p>
          <a:p>
            <a:pPr lvl="1"/>
            <a:r>
              <a:rPr lang="en-US" dirty="0" smtClean="0"/>
              <a:t>Retrain both models on B and compare performance on task B</a:t>
            </a:r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Forecast on different data series (same task, different domain)</a:t>
            </a:r>
          </a:p>
          <a:p>
            <a:pPr lvl="1"/>
            <a:r>
              <a:rPr lang="en-US" dirty="0" smtClean="0"/>
              <a:t>Data:</a:t>
            </a:r>
          </a:p>
          <a:p>
            <a:pPr lvl="2"/>
            <a:r>
              <a:rPr lang="en-US" dirty="0" smtClean="0"/>
              <a:t>Use two synthetically generated series</a:t>
            </a:r>
          </a:p>
          <a:p>
            <a:pPr lvl="2"/>
            <a:r>
              <a:rPr lang="en-US" dirty="0" smtClean="0"/>
              <a:t>Vary similarity of series by superimposing different signals (e.g. sine)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614" t="-25779" r="12" b="-32374"/>
          <a:stretch/>
        </p:blipFill>
        <p:spPr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575667" y="5091015"/>
            <a:ext cx="2880320" cy="128685"/>
          </a:xfrm>
        </p:spPr>
        <p:txBody>
          <a:bodyPr/>
          <a:lstStyle/>
          <a:p>
            <a:r>
              <a:rPr lang="en-US" dirty="0" err="1"/>
              <a:t>Yosinski</a:t>
            </a:r>
            <a:r>
              <a:rPr lang="en-US" dirty="0"/>
              <a:t>, J., </a:t>
            </a:r>
            <a:r>
              <a:rPr lang="en-US" dirty="0" err="1"/>
              <a:t>Clune</a:t>
            </a:r>
            <a:r>
              <a:rPr lang="en-US" dirty="0"/>
              <a:t>, J., </a:t>
            </a:r>
            <a:r>
              <a:rPr lang="en-US" dirty="0" err="1"/>
              <a:t>Bengio</a:t>
            </a:r>
            <a:r>
              <a:rPr lang="en-US" dirty="0"/>
              <a:t>, Y., &amp; Lipson, H. (2014). How transferable are features in deep neural networks?. In </a:t>
            </a:r>
            <a:r>
              <a:rPr lang="en-US" i="1" dirty="0"/>
              <a:t>Advances in neural information processing systems</a:t>
            </a:r>
            <a:r>
              <a:rPr lang="en-US" dirty="0"/>
              <a:t> (pp. 3320-3328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Layer Visualization </a:t>
            </a:r>
            <a:r>
              <a:rPr lang="en-US" sz="1400" dirty="0" smtClean="0"/>
              <a:t>[5]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Activation Visualization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Visualize the activation of each filter given some input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Feed some input into the network (forward path) </a:t>
            </a:r>
            <a:r>
              <a:rPr lang="en-US" dirty="0" smtClean="0">
                <a:sym typeface="Wingdings" panose="05000000000000000000" pitchFamily="2" charset="2"/>
              </a:rPr>
              <a:t> input specific</a:t>
            </a:r>
            <a:endParaRPr lang="en-US" dirty="0" smtClean="0"/>
          </a:p>
          <a:p>
            <a:pPr lvl="1"/>
            <a:r>
              <a:rPr lang="en-US" dirty="0" smtClean="0"/>
              <a:t>Interpret the activation of a chosen layer as pixel values</a:t>
            </a:r>
          </a:p>
          <a:p>
            <a:pPr lvl="1"/>
            <a:r>
              <a:rPr lang="en-US" dirty="0" smtClean="0"/>
              <a:t>Typically, low layer activations contain edges, higher layer more abstract features </a:t>
            </a:r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Feed synthetic or real-world time series into the network and plot activation of different filters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" t="120" r="-14744" b="-2516"/>
          <a:stretch/>
        </p:blipFill>
        <p:spPr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575667" y="5881590"/>
            <a:ext cx="2880320" cy="128685"/>
          </a:xfrm>
        </p:spPr>
        <p:txBody>
          <a:bodyPr/>
          <a:lstStyle/>
          <a:p>
            <a:r>
              <a:rPr lang="en-US" dirty="0"/>
              <a:t>Francois, C. (2017). Deep learning with </a:t>
            </a:r>
            <a:r>
              <a:rPr lang="en-US" dirty="0" smtClean="0"/>
              <a:t>Python. </a:t>
            </a:r>
            <a:r>
              <a:rPr lang="en-US" i="1" dirty="0"/>
              <a:t>Manning. </a:t>
            </a:r>
          </a:p>
        </p:txBody>
      </p:sp>
      <p:pic>
        <p:nvPicPr>
          <p:cNvPr id="50" name="Grafik 49"/>
          <p:cNvPicPr>
            <a:picLocks noChangeAspect="1"/>
          </p:cNvPicPr>
          <p:nvPr/>
        </p:nvPicPr>
        <p:blipFill rotWithShape="1">
          <a:blip r:embed="rId3"/>
          <a:srcRect r="19432"/>
          <a:stretch/>
        </p:blipFill>
        <p:spPr>
          <a:xfrm>
            <a:off x="9410520" y="1144562"/>
            <a:ext cx="1533705" cy="792088"/>
          </a:xfrm>
          <a:prstGeom prst="rect">
            <a:avLst/>
          </a:prstGeom>
        </p:spPr>
      </p:pic>
      <p:sp>
        <p:nvSpPr>
          <p:cNvPr id="51" name="Ellipse 50"/>
          <p:cNvSpPr/>
          <p:nvPr/>
        </p:nvSpPr>
        <p:spPr>
          <a:xfrm>
            <a:off x="10368756" y="1014784"/>
            <a:ext cx="647477" cy="92881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Layer Visualization </a:t>
            </a:r>
            <a:r>
              <a:rPr lang="en-US" sz="1400" dirty="0" smtClean="0"/>
              <a:t>[6]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i="1" dirty="0" smtClean="0"/>
              <a:t>Filter Visualization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  <a:p>
            <a:pPr lvl="1"/>
            <a:r>
              <a:rPr lang="de-DE" dirty="0" err="1">
                <a:solidFill>
                  <a:prstClr val="black"/>
                </a:solidFill>
              </a:rPr>
              <a:t>Visualize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>
                <a:solidFill>
                  <a:prstClr val="black"/>
                </a:solidFill>
              </a:rPr>
              <a:t>the</a:t>
            </a:r>
            <a:r>
              <a:rPr lang="de-DE" dirty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learned</a:t>
            </a:r>
            <a:r>
              <a:rPr lang="de-DE" dirty="0" smtClean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filters</a:t>
            </a:r>
            <a:r>
              <a:rPr lang="de-DE" dirty="0" smtClean="0">
                <a:solidFill>
                  <a:prstClr val="black"/>
                </a:solidFill>
              </a:rPr>
              <a:t> (</a:t>
            </a:r>
            <a:r>
              <a:rPr lang="de-DE" dirty="0" err="1" smtClean="0">
                <a:solidFill>
                  <a:prstClr val="black"/>
                </a:solidFill>
              </a:rPr>
              <a:t>independent</a:t>
            </a:r>
            <a:r>
              <a:rPr lang="de-DE" dirty="0" smtClean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of</a:t>
            </a:r>
            <a:r>
              <a:rPr lang="de-DE" dirty="0" smtClean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the</a:t>
            </a:r>
            <a:r>
              <a:rPr lang="de-DE" dirty="0" smtClean="0">
                <a:solidFill>
                  <a:prstClr val="black"/>
                </a:solidFill>
              </a:rPr>
              <a:t> </a:t>
            </a:r>
            <a:r>
              <a:rPr lang="de-DE" dirty="0" err="1" smtClean="0">
                <a:solidFill>
                  <a:prstClr val="black"/>
                </a:solidFill>
              </a:rPr>
              <a:t>input</a:t>
            </a:r>
            <a:r>
              <a:rPr lang="de-DE" dirty="0" smtClean="0">
                <a:solidFill>
                  <a:prstClr val="black"/>
                </a:solidFill>
              </a:rPr>
              <a:t>)</a:t>
            </a:r>
            <a:endParaRPr lang="de-DE" dirty="0" smtClean="0"/>
          </a:p>
          <a:p>
            <a:r>
              <a:rPr lang="de-DE" dirty="0" smtClean="0"/>
              <a:t>Approach</a:t>
            </a:r>
          </a:p>
          <a:p>
            <a:pPr lvl="1"/>
            <a:r>
              <a:rPr lang="de-DE" dirty="0" smtClean="0"/>
              <a:t>Interpret 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en-US" dirty="0" smtClean="0"/>
              <a:t>Usually most </a:t>
            </a:r>
            <a:r>
              <a:rPr lang="en-US" dirty="0"/>
              <a:t>interpretable </a:t>
            </a:r>
            <a:r>
              <a:rPr lang="en-US" dirty="0" smtClean="0"/>
              <a:t>for the </a:t>
            </a:r>
            <a:r>
              <a:rPr lang="en-US" dirty="0"/>
              <a:t>first </a:t>
            </a:r>
            <a:r>
              <a:rPr lang="en-US" dirty="0" smtClean="0"/>
              <a:t>layer that is looking </a:t>
            </a:r>
            <a:r>
              <a:rPr lang="en-US" dirty="0"/>
              <a:t>directly at </a:t>
            </a:r>
            <a:r>
              <a:rPr lang="en-US" dirty="0" smtClean="0"/>
              <a:t>raw pixels</a:t>
            </a:r>
          </a:p>
          <a:p>
            <a:pPr lvl="1"/>
            <a:r>
              <a:rPr lang="en-US" dirty="0" smtClean="0"/>
              <a:t>Low-layer filters often represent generic filters like edge filters</a:t>
            </a:r>
            <a:endParaRPr lang="de-DE" dirty="0"/>
          </a:p>
          <a:p>
            <a:r>
              <a:rPr lang="de-DE" dirty="0" smtClean="0"/>
              <a:t>Adaptation</a:t>
            </a:r>
          </a:p>
          <a:p>
            <a:pPr lvl="1"/>
            <a:r>
              <a:rPr lang="de-DE" dirty="0" smtClean="0"/>
              <a:t>Plots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interpretable</a:t>
            </a:r>
            <a:endParaRPr lang="de-DE" dirty="0" smtClean="0"/>
          </a:p>
          <a:p>
            <a:pPr lvl="1"/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bode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 in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</p:txBody>
      </p:sp>
      <p:pic>
        <p:nvPicPr>
          <p:cNvPr id="16" name="Bildplatzhalter 1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781" t="-34930" r="13" b="-59377"/>
          <a:stretch/>
        </p:blipFill>
        <p:spPr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575667" y="4633815"/>
            <a:ext cx="2880320" cy="624703"/>
          </a:xfrm>
        </p:spPr>
        <p:txBody>
          <a:bodyPr/>
          <a:lstStyle/>
          <a:p>
            <a:r>
              <a:rPr lang="de-DE" dirty="0" err="1"/>
              <a:t>Castelluccio</a:t>
            </a:r>
            <a:r>
              <a:rPr lang="de-DE" dirty="0"/>
              <a:t>, M., </a:t>
            </a:r>
            <a:r>
              <a:rPr lang="de-DE" dirty="0" err="1"/>
              <a:t>Poggi</a:t>
            </a:r>
            <a:r>
              <a:rPr lang="de-DE" dirty="0"/>
              <a:t>, G., </a:t>
            </a:r>
            <a:r>
              <a:rPr lang="de-DE" dirty="0" err="1"/>
              <a:t>Sansone</a:t>
            </a:r>
            <a:r>
              <a:rPr lang="de-DE" dirty="0"/>
              <a:t>, C., &amp; </a:t>
            </a:r>
            <a:r>
              <a:rPr lang="de-DE" dirty="0" err="1"/>
              <a:t>Verdoliva</a:t>
            </a:r>
            <a:r>
              <a:rPr lang="de-DE" dirty="0"/>
              <a:t>, L. (2015). Land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in remote </a:t>
            </a:r>
            <a:r>
              <a:rPr lang="de-DE" dirty="0" err="1"/>
              <a:t>sensing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. </a:t>
            </a:r>
            <a:r>
              <a:rPr lang="de-DE" dirty="0" err="1"/>
              <a:t>arXiv</a:t>
            </a:r>
            <a:r>
              <a:rPr lang="de-DE" dirty="0"/>
              <a:t> </a:t>
            </a:r>
            <a:r>
              <a:rPr lang="de-DE" dirty="0" err="1"/>
              <a:t>preprint</a:t>
            </a:r>
            <a:r>
              <a:rPr lang="de-DE" dirty="0"/>
              <a:t> arXiv:1508.00092.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/>
          <a:srcRect r="19432"/>
          <a:stretch/>
        </p:blipFill>
        <p:spPr>
          <a:xfrm>
            <a:off x="9410520" y="1144562"/>
            <a:ext cx="1533705" cy="792088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9959181" y="1062410"/>
            <a:ext cx="519683" cy="66551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2 - </a:t>
            </a:r>
            <a:r>
              <a:rPr lang="de-DE" dirty="0" smtClean="0"/>
              <a:t>Layer </a:t>
            </a:r>
            <a:r>
              <a:rPr lang="en-US" dirty="0" smtClean="0"/>
              <a:t>Visualization </a:t>
            </a:r>
            <a:r>
              <a:rPr lang="en-US" sz="1400" dirty="0" smtClean="0"/>
              <a:t>[7]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600" i="1" dirty="0" err="1" smtClean="0"/>
              <a:t>Activation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Maximization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IAV  04/2019  TM-F1  Robin Middelanis  Transfer Learning for Temporal Convolutional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608513" y="1152525"/>
                <a:ext cx="6335712" cy="4347537"/>
              </a:xfrm>
            </p:spPr>
            <p:txBody>
              <a:bodyPr/>
              <a:lstStyle/>
              <a:p>
                <a:r>
                  <a:rPr lang="de-DE" dirty="0" err="1" smtClean="0"/>
                  <a:t>Idea</a:t>
                </a:r>
                <a:endParaRPr lang="de-DE" dirty="0" smtClean="0"/>
              </a:p>
              <a:p>
                <a:pPr lvl="1"/>
                <a:r>
                  <a:rPr lang="en-US" dirty="0"/>
                  <a:t>Generate an input that maximizes the activation of a </a:t>
                </a:r>
                <a:r>
                  <a:rPr lang="en-US" dirty="0" smtClean="0"/>
                  <a:t>layer</a:t>
                </a:r>
              </a:p>
              <a:p>
                <a:pPr marL="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Visualization of arbitrary layers in the input space</a:t>
                </a:r>
                <a:endParaRPr lang="de-DE" dirty="0"/>
              </a:p>
              <a:p>
                <a:r>
                  <a:rPr lang="de-DE" dirty="0" smtClean="0"/>
                  <a:t>Approach</a:t>
                </a:r>
              </a:p>
              <a:p>
                <a:pPr lvl="1"/>
                <a:r>
                  <a:rPr lang="de-DE" dirty="0" smtClean="0"/>
                  <a:t>Feed a </a:t>
                </a:r>
                <a:r>
                  <a:rPr lang="de-DE" dirty="0" err="1" smtClean="0"/>
                  <a:t>random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start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(e.g. </a:t>
                </a:r>
                <a:r>
                  <a:rPr lang="de-DE" dirty="0" err="1" smtClean="0"/>
                  <a:t>white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noise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network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Optimize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normalized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input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pixel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space</a:t>
                </a:r>
                <a:r>
                  <a:rPr lang="de-DE" dirty="0" smtClean="0"/>
                  <a:t> s.t. </a:t>
                </a:r>
                <a:r>
                  <a:rPr lang="de-DE" dirty="0" err="1" smtClean="0"/>
                  <a:t>activation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some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maximized</a:t>
                </a:r>
                <a:r>
                  <a:rPr lang="de-DE" dirty="0" smtClean="0"/>
                  <a:t>:</a:t>
                </a:r>
                <a:br>
                  <a:rPr lang="de-DE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calculated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ascend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b="1" dirty="0" err="1"/>
                  <a:t>input</a:t>
                </a:r>
                <a:r>
                  <a:rPr lang="de-DE" b="1" dirty="0"/>
                  <a:t> </a:t>
                </a:r>
                <a:r>
                  <a:rPr lang="de-DE" b="1" dirty="0" err="1" smtClean="0"/>
                  <a:t>space</a:t>
                </a:r>
                <a:endParaRPr lang="de-DE" b="1" dirty="0" smtClean="0"/>
              </a:p>
              <a:p>
                <a:pPr lvl="1"/>
                <a:r>
                  <a:rPr lang="de-DE" dirty="0" err="1" smtClean="0"/>
                  <a:t>Often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/>
                  <a:t>convergence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little</a:t>
                </a:r>
                <a:r>
                  <a:rPr lang="de-DE" dirty="0"/>
                  <a:t> </a:t>
                </a:r>
                <a:r>
                  <a:rPr lang="de-DE" dirty="0" err="1"/>
                  <a:t>interpretability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larger </a:t>
                </a:r>
                <a:r>
                  <a:rPr lang="de-DE" dirty="0" err="1"/>
                  <a:t>images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very</a:t>
                </a:r>
                <a:r>
                  <a:rPr lang="de-DE" dirty="0"/>
                  <a:t> sensitive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Adaptation (</a:t>
                </a:r>
                <a:r>
                  <a:rPr lang="de-DE" dirty="0" err="1" smtClean="0"/>
                  <a:t>opt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en-US" dirty="0" smtClean="0"/>
                  <a:t>At the moment no direct adaptation planned</a:t>
                </a:r>
              </a:p>
              <a:p>
                <a:pPr lvl="1"/>
                <a:r>
                  <a:rPr lang="en-US" dirty="0" smtClean="0"/>
                  <a:t>Visualization in the input space is a nice approach!</a:t>
                </a:r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608513" y="1152525"/>
                <a:ext cx="6335712" cy="4347537"/>
              </a:xfrm>
              <a:blipFill>
                <a:blip r:embed="rId2"/>
                <a:stretch>
                  <a:fillRect l="-1732" t="-1262" b="-16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ildplatzhalter 1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528042" y="5904383"/>
            <a:ext cx="2880320" cy="128685"/>
          </a:xfrm>
        </p:spPr>
        <p:txBody>
          <a:bodyPr/>
          <a:lstStyle/>
          <a:p>
            <a:r>
              <a:rPr lang="en-US" dirty="0" err="1"/>
              <a:t>Erhan</a:t>
            </a:r>
            <a:r>
              <a:rPr lang="en-US" dirty="0"/>
              <a:t>, D., </a:t>
            </a:r>
            <a:r>
              <a:rPr lang="en-US" dirty="0" err="1"/>
              <a:t>Bengio</a:t>
            </a:r>
            <a:r>
              <a:rPr lang="en-US" dirty="0"/>
              <a:t>, Y., </a:t>
            </a:r>
            <a:r>
              <a:rPr lang="en-US" dirty="0" err="1"/>
              <a:t>Courville</a:t>
            </a:r>
            <a:r>
              <a:rPr lang="en-US" dirty="0"/>
              <a:t>, A., &amp; Vincent, P. (2009). Visualizing higher-layer features of a deep network. University of Montreal, 1341(3), 1.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81075" y="1179144"/>
            <a:ext cx="1538809" cy="4717065"/>
            <a:chOff x="1621690" y="1179143"/>
            <a:chExt cx="1818263" cy="557370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262" y="1179143"/>
              <a:ext cx="1797121" cy="178792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1690" y="3050872"/>
              <a:ext cx="1818263" cy="180908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1690" y="4943760"/>
              <a:ext cx="1818263" cy="180908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6"/>
          <a:srcRect r="19432"/>
          <a:stretch/>
        </p:blipFill>
        <p:spPr>
          <a:xfrm>
            <a:off x="9410520" y="1144562"/>
            <a:ext cx="1533705" cy="792088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9330531" y="1157659"/>
            <a:ext cx="708819" cy="92881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180516_IAV_Praesentationsvorlage_DE_V27_jrr.pptx" id="{5951DD7B-E9B0-4EF3-B032-2ECD69578112}" vid="{FC696ECE-DA18-4563-8006-221D85CD638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0</TotalTime>
  <Words>1784</Words>
  <Application>Microsoft Office PowerPoint</Application>
  <PresentationFormat>Benutzerdefiniert</PresentationFormat>
  <Paragraphs>395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IAV 16:9</vt:lpstr>
      <vt:lpstr>Transfer Learning for Temporal Convolutional Networks</vt:lpstr>
      <vt:lpstr>Transfer Learning [1] Idea and Motivation</vt:lpstr>
      <vt:lpstr>Convolutional Neural Networks [1],[2] Architecture and Transfer Learning approaches</vt:lpstr>
      <vt:lpstr>Temporal Convolutional Neural Networks [3] Series Modeling </vt:lpstr>
      <vt:lpstr>Research Questions</vt:lpstr>
      <vt:lpstr>1 - Evaluation of Transferability [4] Qualitative Analysis</vt:lpstr>
      <vt:lpstr>2 - Layer Visualization [5] Activation Visualization</vt:lpstr>
      <vt:lpstr>2 - Layer Visualization [6] Filter Visualization</vt:lpstr>
      <vt:lpstr>2 - Layer Visualization [7] Activation Maximization</vt:lpstr>
      <vt:lpstr>2 - Layer Visualization [8] Deconvolutional Networks</vt:lpstr>
      <vt:lpstr>3 – Degree of Transferability [9] Quantitative Analysis</vt:lpstr>
      <vt:lpstr>Timeline and Tasks</vt:lpstr>
      <vt:lpstr>Thanks!</vt:lpstr>
      <vt:lpstr>References</vt:lpstr>
    </vt:vector>
  </TitlesOfParts>
  <Manager>https://profi.iavgroup.local/pkit/go/pelement.do?id=5761&amp;type=Process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Middelanis, Robin (TM-F)</dc:creator>
  <cp:keywords/>
  <dc:description>Test</dc:description>
  <cp:lastModifiedBy>Middelanis, Robin (TM-F)</cp:lastModifiedBy>
  <cp:revision>136</cp:revision>
  <cp:lastPrinted>2016-02-10T12:37:00Z</cp:lastPrinted>
  <dcterms:created xsi:type="dcterms:W3CDTF">2019-03-26T08:06:24Z</dcterms:created>
  <dcterms:modified xsi:type="dcterms:W3CDTF">2019-04-05T09:42:57Z</dcterms:modified>
  <cp:category>1.2.1 Marke IAV</cp:category>
  <cp:version>59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