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38" d="100"/>
          <a:sy n="138"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9090756a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d3e69a80b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d3e69a80b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91e1f37e_1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8a8b6525d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08a8b6525d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9090756a_1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9090756a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9090756a_1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933c8c4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933c8c4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3e69a80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3e69a80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3e69a80b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d3e69a80b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3e69a80b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3e69a80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6"/>
        <p:cNvGrpSpPr/>
        <p:nvPr/>
      </p:nvGrpSpPr>
      <p:grpSpPr>
        <a:xfrm>
          <a:off x="0" y="0"/>
          <a:ext cx="0" cy="0"/>
          <a:chOff x="0" y="0"/>
          <a:chExt cx="0" cy="0"/>
        </a:xfrm>
      </p:grpSpPr>
      <p:pic>
        <p:nvPicPr>
          <p:cNvPr id="67" name="Google Shape;67;p13"/>
          <p:cNvPicPr preferRelativeResize="0"/>
          <p:nvPr/>
        </p:nvPicPr>
        <p:blipFill rotWithShape="1">
          <a:blip r:embed="rId3">
            <a:alphaModFix amt="42000"/>
          </a:blip>
          <a:srcRect t="7272" b="7272"/>
          <a:stretch/>
        </p:blipFill>
        <p:spPr>
          <a:xfrm>
            <a:off x="150" y="0"/>
            <a:ext cx="9144001" cy="5143499"/>
          </a:xfrm>
          <a:prstGeom prst="rect">
            <a:avLst/>
          </a:prstGeom>
          <a:noFill/>
          <a:ln>
            <a:noFill/>
          </a:ln>
          <a:effectLst>
            <a:outerShdw dist="19050" dir="5400000" algn="bl" rotWithShape="0">
              <a:srgbClr val="000000">
                <a:alpha val="64000"/>
              </a:srgbClr>
            </a:outerShdw>
          </a:effectLst>
        </p:spPr>
      </p:pic>
      <p:sp>
        <p:nvSpPr>
          <p:cNvPr id="68" name="Google Shape;68;p1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a:t>Group 3: </a:t>
            </a:r>
            <a:r>
              <a:rPr lang="en" sz="4800"/>
              <a:t>Bacchus Winery Case Study</a:t>
            </a:r>
            <a:endParaRPr sz="4800"/>
          </a:p>
        </p:txBody>
      </p:sp>
      <p:sp>
        <p:nvSpPr>
          <p:cNvPr id="69" name="Google Shape;69;p13"/>
          <p:cNvSpPr txBox="1"/>
          <p:nvPr/>
        </p:nvSpPr>
        <p:spPr>
          <a:xfrm>
            <a:off x="8002525" y="4651025"/>
            <a:ext cx="1080600" cy="437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a:solidFill>
                  <a:schemeClr val="lt1"/>
                </a:solidFill>
                <a:latin typeface="Roboto"/>
                <a:ea typeface="Roboto"/>
                <a:cs typeface="Roboto"/>
                <a:sym typeface="Roboto"/>
              </a:rPr>
              <a:t>CSD 310</a:t>
            </a:r>
            <a:endParaRPr sz="1800">
              <a:solidFill>
                <a:schemeClr val="lt1"/>
              </a:solidFill>
              <a:latin typeface="Roboto"/>
              <a:ea typeface="Roboto"/>
              <a:cs typeface="Roboto"/>
              <a:sym typeface="Roboto"/>
            </a:endParaRPr>
          </a:p>
        </p:txBody>
      </p:sp>
      <p:sp>
        <p:nvSpPr>
          <p:cNvPr id="70" name="Google Shape;70;p13"/>
          <p:cNvSpPr/>
          <p:nvPr/>
        </p:nvSpPr>
        <p:spPr>
          <a:xfrm>
            <a:off x="0" y="3607600"/>
            <a:ext cx="9144000" cy="631200"/>
          </a:xfrm>
          <a:prstGeom prst="rect">
            <a:avLst/>
          </a:prstGeom>
          <a:solidFill>
            <a:srgbClr val="FFFFFF">
              <a:alpha val="8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71" name="Google Shape;71;p13"/>
          <p:cNvSpPr txBox="1">
            <a:spLocks noGrp="1"/>
          </p:cNvSpPr>
          <p:nvPr>
            <p:ph type="title"/>
          </p:nvPr>
        </p:nvSpPr>
        <p:spPr>
          <a:xfrm>
            <a:off x="234063" y="363384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3"/>
                </a:solidFill>
              </a:rPr>
              <a:t>Mikaela June</a:t>
            </a:r>
            <a:endParaRPr sz="1800">
              <a:solidFill>
                <a:schemeClr val="accent3"/>
              </a:solidFill>
            </a:endParaRPr>
          </a:p>
        </p:txBody>
      </p:sp>
      <p:sp>
        <p:nvSpPr>
          <p:cNvPr id="72" name="Google Shape;72;p13"/>
          <p:cNvSpPr txBox="1">
            <a:spLocks noGrp="1"/>
          </p:cNvSpPr>
          <p:nvPr>
            <p:ph type="title"/>
          </p:nvPr>
        </p:nvSpPr>
        <p:spPr>
          <a:xfrm>
            <a:off x="2452030" y="363384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3"/>
                </a:solidFill>
              </a:rPr>
              <a:t>Robert Minkler</a:t>
            </a:r>
            <a:endParaRPr sz="1800">
              <a:solidFill>
                <a:schemeClr val="accent3"/>
              </a:solidFill>
            </a:endParaRPr>
          </a:p>
        </p:txBody>
      </p:sp>
      <p:sp>
        <p:nvSpPr>
          <p:cNvPr id="73" name="Google Shape;73;p13"/>
          <p:cNvSpPr txBox="1">
            <a:spLocks noGrp="1"/>
          </p:cNvSpPr>
          <p:nvPr>
            <p:ph type="title"/>
          </p:nvPr>
        </p:nvSpPr>
        <p:spPr>
          <a:xfrm>
            <a:off x="4669966" y="363384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3"/>
                </a:solidFill>
              </a:rPr>
              <a:t>Ian Lewis</a:t>
            </a:r>
            <a:endParaRPr sz="1800">
              <a:solidFill>
                <a:schemeClr val="accent3"/>
              </a:solidFill>
            </a:endParaRPr>
          </a:p>
        </p:txBody>
      </p:sp>
      <p:sp>
        <p:nvSpPr>
          <p:cNvPr id="74" name="Google Shape;74;p13"/>
          <p:cNvSpPr txBox="1">
            <a:spLocks noGrp="1"/>
          </p:cNvSpPr>
          <p:nvPr>
            <p:ph type="title"/>
          </p:nvPr>
        </p:nvSpPr>
        <p:spPr>
          <a:xfrm>
            <a:off x="6887927" y="363384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3"/>
                </a:solidFill>
              </a:rPr>
              <a:t>Hector Lara</a:t>
            </a:r>
            <a:endParaRPr sz="180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Assumptions</a:t>
            </a:r>
            <a:endParaRPr/>
          </a:p>
        </p:txBody>
      </p:sp>
      <p:sp>
        <p:nvSpPr>
          <p:cNvPr id="137" name="Google Shape;137;p22"/>
          <p:cNvSpPr txBox="1">
            <a:spLocks noGrp="1"/>
          </p:cNvSpPr>
          <p:nvPr>
            <p:ph type="body" idx="1"/>
          </p:nvPr>
        </p:nvSpPr>
        <p:spPr>
          <a:xfrm>
            <a:off x="471900" y="1766675"/>
            <a:ext cx="8031000" cy="3300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All employees will punch in &amp; out regardless of if they are Hourly or Exempt to determine hours worked.</a:t>
            </a:r>
            <a:endParaRPr/>
          </a:p>
          <a:p>
            <a:pPr marL="457200" lvl="0" indent="-342900" algn="l" rtl="0">
              <a:spcBef>
                <a:spcPts val="0"/>
              </a:spcBef>
              <a:spcAft>
                <a:spcPts val="0"/>
              </a:spcAft>
              <a:buSzPts val="1800"/>
              <a:buChar char="●"/>
            </a:pPr>
            <a:r>
              <a:rPr lang="en"/>
              <a:t>Hired employees work Monday to Friday, 9am to 5pm, 40 hours per week, and 160 hours per quarter.</a:t>
            </a:r>
            <a:endParaRPr/>
          </a:p>
          <a:p>
            <a:pPr marL="457200" lvl="0" indent="-342900" algn="l" rtl="0">
              <a:spcBef>
                <a:spcPts val="0"/>
              </a:spcBef>
              <a:spcAft>
                <a:spcPts val="0"/>
              </a:spcAft>
              <a:buSzPts val="1800"/>
              <a:buChar char="●"/>
            </a:pPr>
            <a:r>
              <a:rPr lang="en"/>
              <a:t>Bacchus Wines only sells b2b.</a:t>
            </a:r>
            <a:endParaRPr/>
          </a:p>
          <a:p>
            <a:pPr marL="457200" lvl="0" indent="-342900" algn="l" rtl="0">
              <a:spcBef>
                <a:spcPts val="0"/>
              </a:spcBef>
              <a:spcAft>
                <a:spcPts val="0"/>
              </a:spcAft>
              <a:buSzPts val="1800"/>
              <a:buChar char="●"/>
            </a:pPr>
            <a:r>
              <a:rPr lang="en"/>
              <a:t>All shipping has tracking information.</a:t>
            </a:r>
            <a:endParaRPr/>
          </a:p>
          <a:p>
            <a:pPr marL="457200" lvl="0" indent="-342900" algn="l" rtl="0">
              <a:spcBef>
                <a:spcPts val="0"/>
              </a:spcBef>
              <a:spcAft>
                <a:spcPts val="0"/>
              </a:spcAft>
              <a:buSzPts val="1800"/>
              <a:buChar char="●"/>
            </a:pPr>
            <a:r>
              <a:rPr lang="en"/>
              <a:t>All orders can be fulfilled with one shipment.</a:t>
            </a:r>
            <a:endParaRPr/>
          </a:p>
          <a:p>
            <a:pPr marL="457200" lvl="0" indent="-342900" algn="l" rtl="0">
              <a:spcBef>
                <a:spcPts val="0"/>
              </a:spcBef>
              <a:spcAft>
                <a:spcPts val="0"/>
              </a:spcAft>
              <a:buSzPts val="1800"/>
              <a:buChar char="●"/>
            </a:pPr>
            <a:r>
              <a:rPr lang="en"/>
              <a:t>Additional reports will be necessary in the future as management determines.</a:t>
            </a:r>
            <a:endParaRPr/>
          </a:p>
          <a:p>
            <a:pPr marL="457200" lvl="0" indent="-342900" algn="l" rtl="0">
              <a:spcBef>
                <a:spcPts val="0"/>
              </a:spcBef>
              <a:spcAft>
                <a:spcPts val="0"/>
              </a:spcAft>
              <a:buSzPts val="1800"/>
              <a:buChar char="●"/>
            </a:pPr>
            <a:r>
              <a:rPr lang="en"/>
              <a:t>They do not currently have product ID’s or UPC’s to track their products.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Bacchus Winery Case Study</a:t>
            </a:r>
            <a:endParaRPr/>
          </a:p>
        </p:txBody>
      </p:sp>
      <p:sp>
        <p:nvSpPr>
          <p:cNvPr id="80" name="Google Shape;80;p14"/>
          <p:cNvSpPr txBox="1">
            <a:spLocks noGrp="1"/>
          </p:cNvSpPr>
          <p:nvPr>
            <p:ph type="body" idx="1"/>
          </p:nvPr>
        </p:nvSpPr>
        <p:spPr>
          <a:xfrm>
            <a:off x="471900" y="1919075"/>
            <a:ext cx="82968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Stan and Davis Bacchus inherited their fathers winery where they grow grapes to produce a Merlot, a Cabernet, a Chablis, and a Chardonnay. The winery’s yearly business “snapshot” is due soon and the brothers are looking for information to determine the state of their inventory, the distribution needs, and their employees. Our goal is to determine the employees time history with hours worked per quarter, analyze the type and amount of wine purchased by each distributor, determine the amount of on-time versus late deliveries on average, and to display the amount each wine has sold within the year.</a:t>
            </a: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3 Process</a:t>
            </a:r>
            <a:endParaRPr/>
          </a:p>
        </p:txBody>
      </p:sp>
      <p:sp>
        <p:nvSpPr>
          <p:cNvPr id="86" name="Google Shape;86;p15"/>
          <p:cNvSpPr txBox="1">
            <a:spLocks noGrp="1"/>
          </p:cNvSpPr>
          <p:nvPr>
            <p:ph type="body" idx="1"/>
          </p:nvPr>
        </p:nvSpPr>
        <p:spPr>
          <a:xfrm>
            <a:off x="471900" y="1919075"/>
            <a:ext cx="82968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Group 3 built our schema, SQL queries, and reports through an iterative process. We began with a simplified ERD and business rules, then expanded it considerably as we broke down all the data that was necessary for our reporting and storage requirements. As we were building our reports, we allowed for small changes to the schema to accommodate our reports. We have a database initialization script that will drop the database and rebuild it from scratch, adding a custom winery user. We have a sample data insertion script that populates the database with all the required test data. We then have our reports script that queries the database to build our reports and outputs them to the console.</a:t>
            </a:r>
            <a:endParaRPr sz="1700" dirty="0"/>
          </a:p>
        </p:txBody>
      </p:sp>
      <p:sp>
        <p:nvSpPr>
          <p:cNvPr id="87" name="Google Shape;87;p15"/>
          <p:cNvSpPr txBox="1"/>
          <p:nvPr/>
        </p:nvSpPr>
        <p:spPr>
          <a:xfrm>
            <a:off x="9613825" y="2871525"/>
            <a:ext cx="605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5"/>
        <p:cNvGrpSpPr/>
        <p:nvPr/>
      </p:nvGrpSpPr>
      <p:grpSpPr>
        <a:xfrm>
          <a:off x="0" y="0"/>
          <a:ext cx="0" cy="0"/>
          <a:chOff x="0" y="0"/>
          <a:chExt cx="0" cy="0"/>
        </a:xfrm>
      </p:grpSpPr>
      <p:pic>
        <p:nvPicPr>
          <p:cNvPr id="96" name="Google Shape;96;p17"/>
          <p:cNvPicPr preferRelativeResize="0"/>
          <p:nvPr/>
        </p:nvPicPr>
        <p:blipFill rotWithShape="1">
          <a:blip r:embed="rId3">
            <a:alphaModFix amt="67000"/>
          </a:blip>
          <a:srcRect t="7798" b="7806"/>
          <a:stretch/>
        </p:blipFill>
        <p:spPr>
          <a:xfrm>
            <a:off x="0" y="0"/>
            <a:ext cx="9144003" cy="5143501"/>
          </a:xfrm>
          <a:prstGeom prst="rect">
            <a:avLst/>
          </a:prstGeom>
          <a:noFill/>
          <a:ln>
            <a:noFill/>
          </a:ln>
        </p:spPr>
      </p:pic>
      <p:sp>
        <p:nvSpPr>
          <p:cNvPr id="97" name="Google Shape;97;p17"/>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Breakdown of Bacchus Winery Reports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Report 1: </a:t>
            </a:r>
            <a:endParaRPr sz="2800"/>
          </a:p>
          <a:p>
            <a:pPr marL="0" lvl="0" indent="0" algn="l" rtl="0">
              <a:spcBef>
                <a:spcPts val="0"/>
              </a:spcBef>
              <a:spcAft>
                <a:spcPts val="0"/>
              </a:spcAft>
              <a:buNone/>
            </a:pPr>
            <a:r>
              <a:rPr lang="en" sz="2800"/>
              <a:t>Employee Data</a:t>
            </a:r>
            <a:endParaRPr sz="2800"/>
          </a:p>
        </p:txBody>
      </p:sp>
      <p:sp>
        <p:nvSpPr>
          <p:cNvPr id="103" name="Google Shape;103;p18"/>
          <p:cNvSpPr txBox="1">
            <a:spLocks noGrp="1"/>
          </p:cNvSpPr>
          <p:nvPr>
            <p:ph type="body" idx="1"/>
          </p:nvPr>
        </p:nvSpPr>
        <p:spPr>
          <a:xfrm>
            <a:off x="226075" y="1465800"/>
            <a:ext cx="2925000" cy="3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goal of Report 1 is </a:t>
            </a:r>
            <a:br>
              <a:rPr lang="en" sz="1600"/>
            </a:br>
            <a:r>
              <a:rPr lang="en" sz="1600"/>
              <a:t>to determine employee </a:t>
            </a:r>
            <a:br>
              <a:rPr lang="en" sz="1600"/>
            </a:br>
            <a:r>
              <a:rPr lang="en" sz="1600"/>
              <a:t>time history by showing </a:t>
            </a:r>
            <a:br>
              <a:rPr lang="en" sz="1600"/>
            </a:br>
            <a:r>
              <a:rPr lang="en" sz="1600"/>
              <a:t>each employee and how </a:t>
            </a:r>
            <a:br>
              <a:rPr lang="en" sz="1600"/>
            </a:br>
            <a:r>
              <a:rPr lang="en" sz="1600"/>
              <a:t>many hours they worked </a:t>
            </a:r>
            <a:br>
              <a:rPr lang="en" sz="1600"/>
            </a:br>
            <a:r>
              <a:rPr lang="en" sz="1600"/>
              <a:t>each quarter for the last </a:t>
            </a:r>
            <a:br>
              <a:rPr lang="en" sz="1600"/>
            </a:br>
            <a:r>
              <a:rPr lang="en" sz="1600"/>
              <a:t>four quarters.</a:t>
            </a:r>
            <a:endParaRPr sz="1600"/>
          </a:p>
          <a:p>
            <a:pPr marL="0" lvl="0" indent="0" algn="l" rtl="0">
              <a:spcBef>
                <a:spcPts val="1600"/>
              </a:spcBef>
              <a:spcAft>
                <a:spcPts val="1600"/>
              </a:spcAft>
              <a:buNone/>
            </a:pPr>
            <a:r>
              <a:rPr lang="en" sz="1600"/>
              <a:t>This includes the addition </a:t>
            </a:r>
            <a:br>
              <a:rPr lang="en" sz="1600"/>
            </a:br>
            <a:r>
              <a:rPr lang="en" sz="1600"/>
              <a:t>of “in” and “out” time </a:t>
            </a:r>
            <a:br>
              <a:rPr lang="en" sz="1600"/>
            </a:br>
            <a:r>
              <a:rPr lang="en" sz="1600"/>
              <a:t>punches across all four quarters.</a:t>
            </a:r>
            <a:endParaRPr sz="1600"/>
          </a:p>
        </p:txBody>
      </p:sp>
      <p:sp>
        <p:nvSpPr>
          <p:cNvPr id="104" name="Google Shape;104;p18"/>
          <p:cNvSpPr/>
          <p:nvPr/>
        </p:nvSpPr>
        <p:spPr>
          <a:xfrm>
            <a:off x="3652450" y="393900"/>
            <a:ext cx="5129700" cy="43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Roboto"/>
              <a:ea typeface="Roboto"/>
              <a:cs typeface="Roboto"/>
              <a:sym typeface="Roboto"/>
            </a:endParaRPr>
          </a:p>
        </p:txBody>
      </p:sp>
      <p:pic>
        <p:nvPicPr>
          <p:cNvPr id="105" name="Google Shape;105;p18"/>
          <p:cNvPicPr preferRelativeResize="0"/>
          <p:nvPr/>
        </p:nvPicPr>
        <p:blipFill rotWithShape="1">
          <a:blip r:embed="rId3">
            <a:alphaModFix/>
          </a:blip>
          <a:srcRect b="60831"/>
          <a:stretch/>
        </p:blipFill>
        <p:spPr>
          <a:xfrm>
            <a:off x="3859450" y="610500"/>
            <a:ext cx="4705424" cy="1057649"/>
          </a:xfrm>
          <a:prstGeom prst="rect">
            <a:avLst/>
          </a:prstGeom>
          <a:noFill/>
          <a:ln>
            <a:noFill/>
          </a:ln>
        </p:spPr>
      </p:pic>
      <p:pic>
        <p:nvPicPr>
          <p:cNvPr id="106" name="Google Shape;106;p18"/>
          <p:cNvPicPr preferRelativeResize="0"/>
          <p:nvPr/>
        </p:nvPicPr>
        <p:blipFill rotWithShape="1">
          <a:blip r:embed="rId4">
            <a:alphaModFix/>
          </a:blip>
          <a:srcRect b="50409"/>
          <a:stretch/>
        </p:blipFill>
        <p:spPr>
          <a:xfrm>
            <a:off x="3859450" y="1884825"/>
            <a:ext cx="4705424" cy="262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Report 2: </a:t>
            </a:r>
            <a:endParaRPr sz="2800"/>
          </a:p>
          <a:p>
            <a:pPr marL="0" lvl="0" indent="0" algn="l" rtl="0">
              <a:spcBef>
                <a:spcPts val="0"/>
              </a:spcBef>
              <a:spcAft>
                <a:spcPts val="0"/>
              </a:spcAft>
              <a:buNone/>
            </a:pPr>
            <a:r>
              <a:rPr lang="en" sz="2800"/>
              <a:t>Sales Data</a:t>
            </a:r>
            <a:endParaRPr sz="2800"/>
          </a:p>
        </p:txBody>
      </p:sp>
      <p:sp>
        <p:nvSpPr>
          <p:cNvPr id="112" name="Google Shape;112;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Bacchus Winery management wants to understand which wines are selling and which distributors carry which wines. This report gives a breakdown of distributor sales by each wine so they can see who is selling which wine. This report uses a view to join data from four tables to simplify the SQL.</a:t>
            </a:r>
            <a:endParaRPr sz="1600"/>
          </a:p>
          <a:p>
            <a:pPr marL="0" lvl="0" indent="0" algn="l" rtl="0">
              <a:spcBef>
                <a:spcPts val="0"/>
              </a:spcBef>
              <a:spcAft>
                <a:spcPts val="0"/>
              </a:spcAft>
              <a:buNone/>
            </a:pPr>
            <a:r>
              <a:rPr lang="en" sz="1600"/>
              <a:t> </a:t>
            </a:r>
            <a:endParaRPr sz="1600"/>
          </a:p>
          <a:p>
            <a:pPr marL="0" lvl="0" indent="0" algn="l" rtl="0">
              <a:spcBef>
                <a:spcPts val="0"/>
              </a:spcBef>
              <a:spcAft>
                <a:spcPts val="1600"/>
              </a:spcAft>
              <a:buNone/>
            </a:pPr>
            <a:endParaRPr sz="1600"/>
          </a:p>
        </p:txBody>
      </p:sp>
      <p:sp>
        <p:nvSpPr>
          <p:cNvPr id="113" name="Google Shape;113;p19"/>
          <p:cNvSpPr/>
          <p:nvPr/>
        </p:nvSpPr>
        <p:spPr>
          <a:xfrm>
            <a:off x="3652450" y="393900"/>
            <a:ext cx="5129700" cy="43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Roboto"/>
              <a:ea typeface="Roboto"/>
              <a:cs typeface="Roboto"/>
              <a:sym typeface="Roboto"/>
            </a:endParaRPr>
          </a:p>
        </p:txBody>
      </p:sp>
      <p:pic>
        <p:nvPicPr>
          <p:cNvPr id="114" name="Google Shape;114;p19"/>
          <p:cNvPicPr preferRelativeResize="0"/>
          <p:nvPr/>
        </p:nvPicPr>
        <p:blipFill>
          <a:blip r:embed="rId3">
            <a:alphaModFix/>
          </a:blip>
          <a:stretch>
            <a:fillRect/>
          </a:stretch>
        </p:blipFill>
        <p:spPr>
          <a:xfrm>
            <a:off x="3986362" y="563925"/>
            <a:ext cx="4461876" cy="4015649"/>
          </a:xfrm>
          <a:prstGeom prst="rect">
            <a:avLst/>
          </a:prstGeom>
          <a:solidFill>
            <a:schemeClr val="accent3"/>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Report 3: </a:t>
            </a:r>
            <a:endParaRPr sz="2800"/>
          </a:p>
          <a:p>
            <a:pPr marL="0" lvl="0" indent="0" algn="l" rtl="0">
              <a:spcBef>
                <a:spcPts val="0"/>
              </a:spcBef>
              <a:spcAft>
                <a:spcPts val="0"/>
              </a:spcAft>
              <a:buNone/>
            </a:pPr>
            <a:r>
              <a:rPr lang="en" sz="2800"/>
              <a:t>Supplier Delivery</a:t>
            </a:r>
            <a:endParaRPr sz="2800"/>
          </a:p>
        </p:txBody>
      </p:sp>
      <p:sp>
        <p:nvSpPr>
          <p:cNvPr id="120" name="Google Shape;120;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My goal for report 3 was to display the suppliers, the month they delivered their products, their total deliveries, the amount of on-time deliveries, the amount of late deliveries, and the average days the deliveries were late. </a:t>
            </a:r>
            <a:endParaRPr/>
          </a:p>
        </p:txBody>
      </p:sp>
      <p:sp>
        <p:nvSpPr>
          <p:cNvPr id="121" name="Google Shape;121;p20"/>
          <p:cNvSpPr/>
          <p:nvPr/>
        </p:nvSpPr>
        <p:spPr>
          <a:xfrm>
            <a:off x="3652450" y="393900"/>
            <a:ext cx="5129700" cy="43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1"/>
              </a:solidFill>
              <a:latin typeface="Roboto"/>
              <a:ea typeface="Roboto"/>
              <a:cs typeface="Roboto"/>
              <a:sym typeface="Roboto"/>
            </a:endParaRPr>
          </a:p>
          <a:p>
            <a:pPr marL="0" lvl="0" indent="0" algn="ctr" rtl="0">
              <a:spcBef>
                <a:spcPts val="0"/>
              </a:spcBef>
              <a:spcAft>
                <a:spcPts val="0"/>
              </a:spcAft>
              <a:buNone/>
            </a:pPr>
            <a:r>
              <a:rPr lang="en" sz="2100">
                <a:solidFill>
                  <a:schemeClr val="lt1"/>
                </a:solidFill>
                <a:latin typeface="Roboto"/>
                <a:ea typeface="Roboto"/>
                <a:cs typeface="Roboto"/>
                <a:sym typeface="Roboto"/>
              </a:rPr>
              <a:t>Report Results</a:t>
            </a:r>
            <a:endParaRPr sz="2100">
              <a:solidFill>
                <a:schemeClr val="lt1"/>
              </a:solidFill>
              <a:latin typeface="Roboto"/>
              <a:ea typeface="Roboto"/>
              <a:cs typeface="Roboto"/>
              <a:sym typeface="Roboto"/>
            </a:endParaRPr>
          </a:p>
        </p:txBody>
      </p:sp>
      <p:pic>
        <p:nvPicPr>
          <p:cNvPr id="122" name="Google Shape;122;p20"/>
          <p:cNvPicPr preferRelativeResize="0"/>
          <p:nvPr/>
        </p:nvPicPr>
        <p:blipFill>
          <a:blip r:embed="rId3">
            <a:alphaModFix/>
          </a:blip>
          <a:stretch>
            <a:fillRect/>
          </a:stretch>
        </p:blipFill>
        <p:spPr>
          <a:xfrm>
            <a:off x="4412313" y="1311188"/>
            <a:ext cx="3609975" cy="981075"/>
          </a:xfrm>
          <a:prstGeom prst="rect">
            <a:avLst/>
          </a:prstGeom>
          <a:noFill/>
          <a:ln>
            <a:noFill/>
          </a:ln>
        </p:spPr>
      </p:pic>
      <p:pic>
        <p:nvPicPr>
          <p:cNvPr id="123" name="Google Shape;123;p20"/>
          <p:cNvPicPr preferRelativeResize="0"/>
          <p:nvPr/>
        </p:nvPicPr>
        <p:blipFill>
          <a:blip r:embed="rId4">
            <a:alphaModFix/>
          </a:blip>
          <a:stretch>
            <a:fillRect/>
          </a:stretch>
        </p:blipFill>
        <p:spPr>
          <a:xfrm>
            <a:off x="4412325" y="2571750"/>
            <a:ext cx="3609975" cy="105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26078" y="267856"/>
            <a:ext cx="28080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Report 4: </a:t>
            </a:r>
            <a:endParaRPr sz="2800" dirty="0"/>
          </a:p>
          <a:p>
            <a:pPr marL="0" lvl="0" indent="0" algn="l" rtl="0">
              <a:spcBef>
                <a:spcPts val="0"/>
              </a:spcBef>
              <a:spcAft>
                <a:spcPts val="0"/>
              </a:spcAft>
              <a:buNone/>
            </a:pPr>
            <a:r>
              <a:rPr lang="en" sz="2800" dirty="0"/>
              <a:t>Total Wine Sales</a:t>
            </a:r>
            <a:endParaRPr sz="2800" dirty="0"/>
          </a:p>
        </p:txBody>
      </p:sp>
      <p:sp>
        <p:nvSpPr>
          <p:cNvPr id="129" name="Google Shape;129;p21"/>
          <p:cNvSpPr txBox="1">
            <a:spLocks noGrp="1"/>
          </p:cNvSpPr>
          <p:nvPr>
            <p:ph type="body" idx="1"/>
          </p:nvPr>
        </p:nvSpPr>
        <p:spPr>
          <a:xfrm>
            <a:off x="226075" y="1865744"/>
            <a:ext cx="2808000" cy="276355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Report 4 was a way to see how many cases of Wine had been sold in the last 12 months.</a:t>
            </a:r>
            <a:endParaRPr dirty="0"/>
          </a:p>
        </p:txBody>
      </p:sp>
      <p:sp>
        <p:nvSpPr>
          <p:cNvPr id="130" name="Google Shape;130;p21"/>
          <p:cNvSpPr/>
          <p:nvPr/>
        </p:nvSpPr>
        <p:spPr>
          <a:xfrm>
            <a:off x="3652450" y="393900"/>
            <a:ext cx="5129700" cy="43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Roboto"/>
                <a:ea typeface="Roboto"/>
                <a:cs typeface="Roboto"/>
                <a:sym typeface="Roboto"/>
              </a:rPr>
              <a:t>Report Results</a:t>
            </a: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2100">
              <a:solidFill>
                <a:schemeClr val="lt1"/>
              </a:solidFill>
              <a:latin typeface="Roboto"/>
              <a:ea typeface="Roboto"/>
              <a:cs typeface="Roboto"/>
              <a:sym typeface="Roboto"/>
            </a:endParaRPr>
          </a:p>
        </p:txBody>
      </p:sp>
      <p:pic>
        <p:nvPicPr>
          <p:cNvPr id="131" name="Google Shape;131;p21"/>
          <p:cNvPicPr preferRelativeResize="0"/>
          <p:nvPr/>
        </p:nvPicPr>
        <p:blipFill rotWithShape="1">
          <a:blip r:embed="rId3">
            <a:alphaModFix/>
          </a:blip>
          <a:srcRect t="7008" b="6999"/>
          <a:stretch/>
        </p:blipFill>
        <p:spPr>
          <a:xfrm>
            <a:off x="3819225" y="1205200"/>
            <a:ext cx="4796150" cy="2733101"/>
          </a:xfrm>
          <a:prstGeom prst="rect">
            <a:avLst/>
          </a:prstGeom>
          <a:solidFill>
            <a:schemeClr val="accent3"/>
          </a:solidFill>
          <a:ln w="9525" cap="flat" cmpd="sng">
            <a:solidFill>
              <a:schemeClr val="accent3"/>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Words>
  <Application>Microsoft Macintosh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Material</vt:lpstr>
      <vt:lpstr>Group 3: Bacchus Winery Case Study</vt:lpstr>
      <vt:lpstr>Bacchus Winery Case Study</vt:lpstr>
      <vt:lpstr>Group 3 Process</vt:lpstr>
      <vt:lpstr>PowerPoint Presentation</vt:lpstr>
      <vt:lpstr>Breakdown of Bacchus Winery Reports</vt:lpstr>
      <vt:lpstr>Report 1:  Employee Data</vt:lpstr>
      <vt:lpstr>Report 2:  Sales Data</vt:lpstr>
      <vt:lpstr>Report 3:  Supplier Delivery</vt:lpstr>
      <vt:lpstr>Report 4:  Total Wine Sales</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Robert Minkler</cp:lastModifiedBy>
  <cp:revision>2</cp:revision>
  <dcterms:modified xsi:type="dcterms:W3CDTF">2024-10-13T22:15:51Z</dcterms:modified>
</cp:coreProperties>
</file>