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60" r:id="rId4"/>
    <p:sldId id="263" r:id="rId5"/>
    <p:sldId id="261" r:id="rId6"/>
    <p:sldId id="257" r:id="rId7"/>
    <p:sldId id="265" r:id="rId8"/>
    <p:sldId id="267" r:id="rId9"/>
    <p:sldId id="262" r:id="rId10"/>
    <p:sldId id="266" r:id="rId11"/>
    <p:sldId id="264"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665"/>
  </p:normalViewPr>
  <p:slideViewPr>
    <p:cSldViewPr snapToGrid="0">
      <p:cViewPr varScale="1">
        <p:scale>
          <a:sx n="103" d="100"/>
          <a:sy n="103" d="100"/>
        </p:scale>
        <p:origin x="7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8D6AB-E933-F042-B707-A97125C065BC}" type="datetimeFigureOut">
              <a:rPr lang="en-US" smtClean="0"/>
              <a:t>3/19/25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96EAD-40D1-2447-8BF7-0D7346488C08}" type="slidenum">
              <a:rPr lang="en-US" smtClean="0"/>
              <a:t>‹#›</a:t>
            </a:fld>
            <a:endParaRPr lang="en-US"/>
          </a:p>
        </p:txBody>
      </p:sp>
    </p:spTree>
    <p:extLst>
      <p:ext uri="{BB962C8B-B14F-4D97-AF65-F5344CB8AC3E}">
        <p14:creationId xmlns:p14="http://schemas.microsoft.com/office/powerpoint/2010/main" val="635409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B96EAD-40D1-2447-8BF7-0D7346488C08}" type="slidenum">
              <a:rPr lang="en-US" smtClean="0"/>
              <a:t>11</a:t>
            </a:fld>
            <a:endParaRPr lang="en-US"/>
          </a:p>
        </p:txBody>
      </p:sp>
    </p:spTree>
    <p:extLst>
      <p:ext uri="{BB962C8B-B14F-4D97-AF65-F5344CB8AC3E}">
        <p14:creationId xmlns:p14="http://schemas.microsoft.com/office/powerpoint/2010/main" val="2845576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3/19/25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lutora.com/blog/value-streams-in-software-guide" TargetMode="External"/><Relationship Id="rId2" Type="http://schemas.openxmlformats.org/officeDocument/2006/relationships/hyperlink" Target="https://www.atlassian.com/agile/value-stream-manag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unsplash.com/photos/flat-lay-photography-of-cooked-meat-and-sauce-platter-tkfRSPt-jdk?utm_content=creditCopyText&amp;utm_medium=referral&amp;utm_source=unsplash" TargetMode="External"/><Relationship Id="rId4" Type="http://schemas.openxmlformats.org/officeDocument/2006/relationships/hyperlink" Target="https://unsplash.com/@widenka?utm_content=creditCopyText&amp;utm_medium=referral&amp;utm_source=unsplas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unsplash.com/photos/flat-lay-photography-of-cooked-meat-and-sauce-platter-tkfRSPt-jdk?utm_content=creditCopyText&amp;utm_medium=referral&amp;utm_source=unsplash" TargetMode="External"/><Relationship Id="rId4" Type="http://schemas.openxmlformats.org/officeDocument/2006/relationships/hyperlink" Target="https://unsplash.com/@widenka?utm_content=creditCopyText&amp;utm_medium=referral&amp;utm_source=unsplas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9479-B5E4-6836-EB47-94E5757E0E6D}"/>
              </a:ext>
            </a:extLst>
          </p:cNvPr>
          <p:cNvSpPr>
            <a:spLocks noGrp="1"/>
          </p:cNvSpPr>
          <p:nvPr>
            <p:ph type="ctrTitle"/>
          </p:nvPr>
        </p:nvSpPr>
        <p:spPr/>
        <p:txBody>
          <a:bodyPr/>
          <a:lstStyle/>
          <a:p>
            <a:r>
              <a:rPr lang="en-US" dirty="0"/>
              <a:t>Robert Minkler</a:t>
            </a:r>
          </a:p>
        </p:txBody>
      </p:sp>
      <p:sp>
        <p:nvSpPr>
          <p:cNvPr id="3" name="Subtitle 2">
            <a:extLst>
              <a:ext uri="{FF2B5EF4-FFF2-40B4-BE49-F238E27FC236}">
                <a16:creationId xmlns:a16="http://schemas.microsoft.com/office/drawing/2014/main" id="{0C0792C3-0318-9BE4-C45E-C89DE3D759ED}"/>
              </a:ext>
            </a:extLst>
          </p:cNvPr>
          <p:cNvSpPr>
            <a:spLocks noGrp="1"/>
          </p:cNvSpPr>
          <p:nvPr>
            <p:ph type="subTitle" idx="1"/>
          </p:nvPr>
        </p:nvSpPr>
        <p:spPr/>
        <p:txBody>
          <a:bodyPr>
            <a:normAutofit fontScale="92500" lnSpcReduction="10000"/>
          </a:bodyPr>
          <a:lstStyle/>
          <a:p>
            <a:r>
              <a:rPr lang="en-US" dirty="0"/>
              <a:t>DevOps </a:t>
            </a:r>
            <a:r>
              <a:rPr lang="en-US" dirty="0" err="1"/>
              <a:t>csd</a:t>
            </a:r>
            <a:r>
              <a:rPr lang="en-US" dirty="0"/>
              <a:t> 380 - Assignment 1.2</a:t>
            </a:r>
          </a:p>
          <a:p>
            <a:r>
              <a:rPr lang="en-US" dirty="0"/>
              <a:t>The Technology Value Stream</a:t>
            </a:r>
          </a:p>
          <a:p>
            <a:r>
              <a:rPr lang="en-US" dirty="0"/>
              <a:t>March 19, 2025</a:t>
            </a:r>
          </a:p>
        </p:txBody>
      </p:sp>
    </p:spTree>
    <p:extLst>
      <p:ext uri="{BB962C8B-B14F-4D97-AF65-F5344CB8AC3E}">
        <p14:creationId xmlns:p14="http://schemas.microsoft.com/office/powerpoint/2010/main" val="340359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6106A-D7C6-44E0-8C98-5F0B77082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EFF51-A2A0-16F6-2AA4-FB8EEE32F7C5}"/>
              </a:ext>
            </a:extLst>
          </p:cNvPr>
          <p:cNvSpPr>
            <a:spLocks noGrp="1"/>
          </p:cNvSpPr>
          <p:nvPr>
            <p:ph type="title"/>
          </p:nvPr>
        </p:nvSpPr>
        <p:spPr/>
        <p:txBody>
          <a:bodyPr/>
          <a:lstStyle/>
          <a:p>
            <a:r>
              <a:rPr lang="en-US" dirty="0"/>
              <a:t>Mapping the value stream</a:t>
            </a:r>
          </a:p>
        </p:txBody>
      </p:sp>
      <p:sp>
        <p:nvSpPr>
          <p:cNvPr id="3" name="Content Placeholder 2">
            <a:extLst>
              <a:ext uri="{FF2B5EF4-FFF2-40B4-BE49-F238E27FC236}">
                <a16:creationId xmlns:a16="http://schemas.microsoft.com/office/drawing/2014/main" id="{89666473-714F-7CE6-D207-8748E4414308}"/>
              </a:ext>
            </a:extLst>
          </p:cNvPr>
          <p:cNvSpPr>
            <a:spLocks noGrp="1"/>
          </p:cNvSpPr>
          <p:nvPr>
            <p:ph sz="quarter" idx="13"/>
          </p:nvPr>
        </p:nvSpPr>
        <p:spPr/>
        <p:txBody>
          <a:bodyPr>
            <a:normAutofit/>
          </a:bodyPr>
          <a:lstStyle/>
          <a:p>
            <a:pPr marL="0" indent="0" algn="ctr">
              <a:buNone/>
            </a:pPr>
            <a:r>
              <a:rPr lang="en-US" sz="2800" dirty="0">
                <a:effectLst/>
                <a:latin typeface="Calibri" panose="020F0502020204030204" pitchFamily="34" charset="0"/>
              </a:rPr>
              <a:t>Mapping out each step in the value stream is critical to understanding what processes exist and identifying roadblocks, dependencies, and inefficiencies.</a:t>
            </a:r>
          </a:p>
          <a:p>
            <a:pPr marL="0" indent="0" algn="ctr">
              <a:buNone/>
            </a:pPr>
            <a:endParaRPr lang="en-US" sz="2800" dirty="0">
              <a:effectLst/>
              <a:latin typeface="Calibri" panose="020F0502020204030204" pitchFamily="34" charset="0"/>
            </a:endParaRPr>
          </a:p>
          <a:p>
            <a:pPr marL="0" indent="0" algn="ctr">
              <a:buNone/>
            </a:pPr>
            <a:r>
              <a:rPr lang="en-US" sz="2800" dirty="0">
                <a:latin typeface="Calibri" panose="020F0502020204030204" pitchFamily="34" charset="0"/>
              </a:rPr>
              <a:t>It is impossible to improve what we cannot measure.</a:t>
            </a:r>
            <a:endParaRPr lang="en-US" sz="2800" dirty="0">
              <a:effectLst/>
              <a:latin typeface="Calibri" panose="020F0502020204030204" pitchFamily="34" charset="0"/>
            </a:endParaRPr>
          </a:p>
        </p:txBody>
      </p:sp>
    </p:spTree>
    <p:extLst>
      <p:ext uri="{BB962C8B-B14F-4D97-AF65-F5344CB8AC3E}">
        <p14:creationId xmlns:p14="http://schemas.microsoft.com/office/powerpoint/2010/main" val="328862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A68AB-0A36-3C11-249C-97E2E4E561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918C2-D8E0-9872-F6D1-F226F1565BBF}"/>
              </a:ext>
            </a:extLst>
          </p:cNvPr>
          <p:cNvSpPr>
            <a:spLocks noGrp="1"/>
          </p:cNvSpPr>
          <p:nvPr>
            <p:ph type="title"/>
          </p:nvPr>
        </p:nvSpPr>
        <p:spPr/>
        <p:txBody>
          <a:bodyPr/>
          <a:lstStyle/>
          <a:p>
            <a:r>
              <a:rPr lang="en-US" dirty="0"/>
              <a:t>Measuring the flow</a:t>
            </a:r>
          </a:p>
        </p:txBody>
      </p:sp>
      <p:sp>
        <p:nvSpPr>
          <p:cNvPr id="3" name="Content Placeholder 2">
            <a:extLst>
              <a:ext uri="{FF2B5EF4-FFF2-40B4-BE49-F238E27FC236}">
                <a16:creationId xmlns:a16="http://schemas.microsoft.com/office/drawing/2014/main" id="{E48DA0D7-5522-0830-E0F7-73C7112351BE}"/>
              </a:ext>
            </a:extLst>
          </p:cNvPr>
          <p:cNvSpPr>
            <a:spLocks noGrp="1"/>
          </p:cNvSpPr>
          <p:nvPr>
            <p:ph sz="quarter" idx="13"/>
          </p:nvPr>
        </p:nvSpPr>
        <p:spPr/>
        <p:txBody>
          <a:bodyPr>
            <a:normAutofit/>
          </a:bodyPr>
          <a:lstStyle/>
          <a:p>
            <a:pPr marL="0" indent="0" rtl="0" fontAlgn="ctr">
              <a:buNone/>
            </a:pPr>
            <a:r>
              <a:rPr lang="en-US" sz="1800" b="1" dirty="0">
                <a:effectLst/>
                <a:latin typeface="Calibri" panose="020F0502020204030204" pitchFamily="34" charset="0"/>
              </a:rPr>
              <a:t>Measuring the flow of items through the value stream allows a team to assess progress</a:t>
            </a:r>
          </a:p>
          <a:p>
            <a:pPr rtl="0" fontAlgn="ctr">
              <a:buFont typeface="Arial" panose="020B0604020202020204" pitchFamily="34" charset="0"/>
              <a:buChar char="•"/>
            </a:pPr>
            <a:endParaRPr lang="en-US" sz="1800" b="1" dirty="0">
              <a:effectLst/>
              <a:latin typeface="Calibri" panose="020F0502020204030204" pitchFamily="34" charset="0"/>
            </a:endParaRPr>
          </a:p>
          <a:p>
            <a:pPr rtl="0" fontAlgn="ctr">
              <a:buFont typeface="Arial" panose="020B0604020202020204" pitchFamily="34" charset="0"/>
              <a:buChar char="•"/>
            </a:pPr>
            <a:r>
              <a:rPr lang="en-US" sz="1800" b="1" dirty="0">
                <a:effectLst/>
                <a:latin typeface="Calibri" panose="020F0502020204030204" pitchFamily="34" charset="0"/>
              </a:rPr>
              <a:t>Flow velocity</a:t>
            </a:r>
            <a:r>
              <a:rPr lang="en-US" sz="1800" dirty="0">
                <a:effectLst/>
                <a:latin typeface="Calibri" panose="020F0502020204030204" pitchFamily="34" charset="0"/>
              </a:rPr>
              <a:t>: number of items completed in a set time.</a:t>
            </a:r>
          </a:p>
          <a:p>
            <a:pPr rtl="0" fontAlgn="ctr">
              <a:buFont typeface="Arial" panose="020B0604020202020204" pitchFamily="34" charset="0"/>
              <a:buChar char="•"/>
            </a:pPr>
            <a:r>
              <a:rPr lang="en-US" sz="1800" b="1" dirty="0">
                <a:effectLst/>
                <a:latin typeface="Calibri" panose="020F0502020204030204" pitchFamily="34" charset="0"/>
              </a:rPr>
              <a:t>Flow efficiency</a:t>
            </a:r>
            <a:r>
              <a:rPr lang="en-US" sz="1800" dirty="0">
                <a:effectLst/>
                <a:latin typeface="Calibri" panose="020F0502020204030204" pitchFamily="34" charset="0"/>
              </a:rPr>
              <a:t>: proportion of time that units of value are actively worke</a:t>
            </a:r>
            <a:r>
              <a:rPr lang="en-US" sz="1800" dirty="0">
                <a:latin typeface="Calibri" panose="020F0502020204030204" pitchFamily="34" charset="0"/>
              </a:rPr>
              <a:t>d on.</a:t>
            </a:r>
            <a:endParaRPr lang="en-US" sz="1800" dirty="0">
              <a:effectLst/>
              <a:latin typeface="Calibri" panose="020F0502020204030204" pitchFamily="34" charset="0"/>
            </a:endParaRPr>
          </a:p>
          <a:p>
            <a:pPr rtl="0" fontAlgn="ctr">
              <a:buFont typeface="Arial" panose="020B0604020202020204" pitchFamily="34" charset="0"/>
              <a:buChar char="•"/>
            </a:pPr>
            <a:r>
              <a:rPr lang="en-US" sz="1800" b="1" dirty="0">
                <a:effectLst/>
                <a:latin typeface="Calibri" panose="020F0502020204030204" pitchFamily="34" charset="0"/>
              </a:rPr>
              <a:t>Flow time</a:t>
            </a:r>
            <a:r>
              <a:rPr lang="en-US" sz="1800" dirty="0">
                <a:effectLst/>
                <a:latin typeface="Calibri" panose="020F0502020204030204" pitchFamily="34" charset="0"/>
              </a:rPr>
              <a:t>: time a unit of value takes to progress through the value stream.</a:t>
            </a:r>
          </a:p>
          <a:p>
            <a:pPr rtl="0" fontAlgn="ctr">
              <a:buFont typeface="Arial" panose="020B0604020202020204" pitchFamily="34" charset="0"/>
              <a:buChar char="•"/>
            </a:pPr>
            <a:r>
              <a:rPr lang="en-US" sz="1800" b="1" dirty="0">
                <a:effectLst/>
                <a:latin typeface="Calibri" panose="020F0502020204030204" pitchFamily="34" charset="0"/>
              </a:rPr>
              <a:t>Flow load</a:t>
            </a:r>
            <a:r>
              <a:rPr lang="en-US" sz="1800" dirty="0">
                <a:effectLst/>
                <a:latin typeface="Calibri" panose="020F0502020204030204" pitchFamily="34" charset="0"/>
              </a:rPr>
              <a:t>: a measure of work in progress.</a:t>
            </a:r>
          </a:p>
          <a:p>
            <a:pPr rtl="0" fontAlgn="ctr">
              <a:buFont typeface="Arial" panose="020B0604020202020204" pitchFamily="34" charset="0"/>
              <a:buChar char="•"/>
            </a:pPr>
            <a:r>
              <a:rPr lang="en-US" sz="1800" b="1" dirty="0">
                <a:effectLst/>
                <a:latin typeface="Calibri" panose="020F0502020204030204" pitchFamily="34" charset="0"/>
              </a:rPr>
              <a:t>Flow distribution</a:t>
            </a:r>
            <a:r>
              <a:rPr lang="en-US" sz="1800" dirty="0">
                <a:effectLst/>
                <a:latin typeface="Calibri" panose="020F0502020204030204" pitchFamily="34" charset="0"/>
              </a:rPr>
              <a:t>: the proportion of each flow item type in a value stream.</a:t>
            </a:r>
            <a:endParaRPr lang="en-US" sz="2800" dirty="0">
              <a:effectLst/>
              <a:latin typeface="Calibri" panose="020F0502020204030204" pitchFamily="34" charset="0"/>
            </a:endParaRPr>
          </a:p>
        </p:txBody>
      </p:sp>
      <p:sp>
        <p:nvSpPr>
          <p:cNvPr id="5" name="TextBox 4">
            <a:extLst>
              <a:ext uri="{FF2B5EF4-FFF2-40B4-BE49-F238E27FC236}">
                <a16:creationId xmlns:a16="http://schemas.microsoft.com/office/drawing/2014/main" id="{208AD30D-98C0-40AD-7F11-491B21E74181}"/>
              </a:ext>
            </a:extLst>
          </p:cNvPr>
          <p:cNvSpPr txBox="1"/>
          <p:nvPr/>
        </p:nvSpPr>
        <p:spPr>
          <a:xfrm>
            <a:off x="913774" y="5758931"/>
            <a:ext cx="6098058" cy="369332"/>
          </a:xfrm>
          <a:prstGeom prst="rect">
            <a:avLst/>
          </a:prstGeom>
          <a:noFill/>
        </p:spPr>
        <p:txBody>
          <a:bodyPr wrap="square">
            <a:spAutoFit/>
          </a:bodyPr>
          <a:lstStyle/>
          <a:p>
            <a:r>
              <a:rPr lang="en-US" dirty="0"/>
              <a:t>(Kim et al., 2021) &amp; (Takakura)</a:t>
            </a:r>
          </a:p>
        </p:txBody>
      </p:sp>
    </p:spTree>
    <p:extLst>
      <p:ext uri="{BB962C8B-B14F-4D97-AF65-F5344CB8AC3E}">
        <p14:creationId xmlns:p14="http://schemas.microsoft.com/office/powerpoint/2010/main" val="311122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2B76-2E69-97A4-9ACA-981AC6C1DB7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3618BED0-D29B-45E3-5094-622D67455F53}"/>
              </a:ext>
            </a:extLst>
          </p:cNvPr>
          <p:cNvSpPr>
            <a:spLocks noGrp="1"/>
          </p:cNvSpPr>
          <p:nvPr>
            <p:ph sz="quarter" idx="13"/>
          </p:nvPr>
        </p:nvSpPr>
        <p:spPr/>
        <p:txBody>
          <a:bodyPr>
            <a:normAutofit fontScale="92500" lnSpcReduction="20000"/>
          </a:bodyPr>
          <a:lstStyle/>
          <a:p>
            <a:pPr marL="0" indent="0">
              <a:buNone/>
            </a:pPr>
            <a:r>
              <a:rPr lang="en-US" dirty="0">
                <a:effectLst/>
              </a:rPr>
              <a:t>Takakura, T. (n.d.). </a:t>
            </a:r>
            <a:r>
              <a:rPr lang="en-US" i="1" dirty="0">
                <a:effectLst/>
              </a:rPr>
              <a:t>What is value stream management?</a:t>
            </a:r>
            <a:r>
              <a:rPr lang="en-US" dirty="0">
                <a:effectLst/>
              </a:rPr>
              <a:t>. Atlassian. </a:t>
            </a:r>
            <a:r>
              <a:rPr lang="en-US" dirty="0">
                <a:effectLst/>
                <a:hlinkClick r:id="rId2"/>
              </a:rPr>
              <a:t>https://www.atlassian.com/agile/value-stream-management</a:t>
            </a:r>
            <a:endParaRPr lang="en-US" dirty="0">
              <a:effectLst/>
            </a:endParaRPr>
          </a:p>
          <a:p>
            <a:pPr marL="0" indent="0">
              <a:buNone/>
            </a:pPr>
            <a:r>
              <a:rPr lang="en-US" dirty="0">
                <a:effectLst/>
              </a:rPr>
              <a:t> </a:t>
            </a:r>
          </a:p>
          <a:p>
            <a:pPr marL="0" indent="0">
              <a:buNone/>
            </a:pPr>
            <a:r>
              <a:rPr lang="en-US" dirty="0" err="1">
                <a:effectLst/>
              </a:rPr>
              <a:t>Plutora</a:t>
            </a:r>
            <a:r>
              <a:rPr lang="en-US" dirty="0">
                <a:effectLst/>
              </a:rPr>
              <a:t>. (2019, December 27). </a:t>
            </a:r>
            <a:r>
              <a:rPr lang="en-US" i="1" dirty="0">
                <a:effectLst/>
              </a:rPr>
              <a:t>Value streams in software: A definition and detailed guide</a:t>
            </a:r>
            <a:r>
              <a:rPr lang="en-US" dirty="0">
                <a:effectLst/>
              </a:rPr>
              <a:t>. </a:t>
            </a:r>
            <a:r>
              <a:rPr lang="en-US" dirty="0" err="1">
                <a:effectLst/>
              </a:rPr>
              <a:t>Plutora</a:t>
            </a:r>
            <a:r>
              <a:rPr lang="en-US" dirty="0">
                <a:effectLst/>
              </a:rPr>
              <a:t>. </a:t>
            </a:r>
            <a:r>
              <a:rPr lang="en-US" dirty="0">
                <a:effectLst/>
                <a:hlinkClick r:id="rId3"/>
              </a:rPr>
              <a:t>https://www.plutora.com/blog/value-streams-in-software-guide</a:t>
            </a:r>
            <a:endParaRPr lang="en-US" dirty="0">
              <a:effectLst/>
            </a:endParaRPr>
          </a:p>
          <a:p>
            <a:pPr marL="0" indent="0">
              <a:buNone/>
            </a:pPr>
            <a:endParaRPr lang="en-US" dirty="0"/>
          </a:p>
          <a:p>
            <a:pPr marL="0" indent="0">
              <a:buNone/>
            </a:pPr>
            <a:r>
              <a:rPr lang="en-US" dirty="0"/>
              <a:t>Kim, G., Humble, J., Debois, P., Willis, J., &amp; Forsgren, N. (2021). </a:t>
            </a:r>
            <a:r>
              <a:rPr lang="en-US" i="1" dirty="0"/>
              <a:t>The DevOps Handbook, Second Edition: How to Create World-Class Agility, Reliability, &amp; Security in Technology Organizations</a:t>
            </a:r>
            <a:r>
              <a:rPr lang="en-US" dirty="0"/>
              <a:t> (Second Edition). IT Revolution Press.</a:t>
            </a:r>
          </a:p>
        </p:txBody>
      </p:sp>
    </p:spTree>
    <p:extLst>
      <p:ext uri="{BB962C8B-B14F-4D97-AF65-F5344CB8AC3E}">
        <p14:creationId xmlns:p14="http://schemas.microsoft.com/office/powerpoint/2010/main" val="401624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B65-F460-E2DA-9E37-DF4E16C06758}"/>
              </a:ext>
            </a:extLst>
          </p:cNvPr>
          <p:cNvSpPr>
            <a:spLocks noGrp="1"/>
          </p:cNvSpPr>
          <p:nvPr>
            <p:ph type="title"/>
          </p:nvPr>
        </p:nvSpPr>
        <p:spPr/>
        <p:txBody>
          <a:bodyPr/>
          <a:lstStyle/>
          <a:p>
            <a:r>
              <a:rPr lang="en-US" dirty="0"/>
              <a:t>What is a value stream?</a:t>
            </a:r>
          </a:p>
        </p:txBody>
      </p:sp>
      <p:sp>
        <p:nvSpPr>
          <p:cNvPr id="3" name="Content Placeholder 2">
            <a:extLst>
              <a:ext uri="{FF2B5EF4-FFF2-40B4-BE49-F238E27FC236}">
                <a16:creationId xmlns:a16="http://schemas.microsoft.com/office/drawing/2014/main" id="{74F4625E-9BCA-6780-A827-209EDFC31D7A}"/>
              </a:ext>
            </a:extLst>
          </p:cNvPr>
          <p:cNvSpPr>
            <a:spLocks noGrp="1"/>
          </p:cNvSpPr>
          <p:nvPr>
            <p:ph sz="quarter" idx="13"/>
          </p:nvPr>
        </p:nvSpPr>
        <p:spPr/>
        <p:txBody>
          <a:bodyPr>
            <a:normAutofit/>
          </a:bodyPr>
          <a:lstStyle/>
          <a:p>
            <a:pPr marL="0" indent="0" algn="ctr">
              <a:buNone/>
            </a:pPr>
            <a:r>
              <a:rPr lang="en-US" sz="2800" dirty="0">
                <a:effectLst/>
                <a:latin typeface="Calibri" panose="020F0502020204030204" pitchFamily="34" charset="0"/>
              </a:rPr>
              <a:t>"a value stream is all the activities or processes you use to deliver value (</a:t>
            </a:r>
            <a:r>
              <a:rPr lang="en-US" sz="2800" i="1" dirty="0">
                <a:effectLst/>
                <a:latin typeface="Calibri" panose="020F0502020204030204" pitchFamily="34" charset="0"/>
              </a:rPr>
              <a:t>Value streams in software: A definition and detailed guide </a:t>
            </a:r>
            <a:r>
              <a:rPr lang="en-US" sz="2800" dirty="0">
                <a:effectLst/>
                <a:latin typeface="Calibri" panose="020F0502020204030204" pitchFamily="34" charset="0"/>
              </a:rPr>
              <a:t>2019).”</a:t>
            </a:r>
          </a:p>
          <a:p>
            <a:pPr marL="0" indent="0" algn="ctr">
              <a:buNone/>
            </a:pPr>
            <a:endParaRPr lang="en-US" sz="2800" dirty="0">
              <a:latin typeface="Calibri" panose="020F0502020204030204" pitchFamily="34" charset="0"/>
            </a:endParaRPr>
          </a:p>
          <a:p>
            <a:pPr marL="0" marR="0" indent="0" algn="ctr">
              <a:buNone/>
            </a:pPr>
            <a:r>
              <a:rPr lang="en-US" sz="2800" dirty="0">
                <a:effectLst/>
                <a:latin typeface="Calibri" panose="020F0502020204030204" pitchFamily="34" charset="0"/>
              </a:rPr>
              <a:t>The most successful businesses are the ones that can deliver the most value quickly and affordably.</a:t>
            </a:r>
          </a:p>
        </p:txBody>
      </p:sp>
    </p:spTree>
    <p:extLst>
      <p:ext uri="{BB962C8B-B14F-4D97-AF65-F5344CB8AC3E}">
        <p14:creationId xmlns:p14="http://schemas.microsoft.com/office/powerpoint/2010/main" val="309941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73536063-3E6C-236A-A528-777C94221B0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C3B8C6B-63CA-4384-8059-2036BE52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te of food with sauce&#10;&#10;AI-generated content may be incorrect.">
            <a:extLst>
              <a:ext uri="{FF2B5EF4-FFF2-40B4-BE49-F238E27FC236}">
                <a16:creationId xmlns:a16="http://schemas.microsoft.com/office/drawing/2014/main" id="{598E5BC8-B2DB-0A27-E5C4-A887BDE592E7}"/>
              </a:ext>
            </a:extLst>
          </p:cNvPr>
          <p:cNvPicPr>
            <a:picLocks noChangeAspect="1"/>
          </p:cNvPicPr>
          <p:nvPr/>
        </p:nvPicPr>
        <p:blipFill>
          <a:blip r:embed="rId2"/>
          <a:srcRect l="22870" r="18444"/>
          <a:stretch/>
        </p:blipFill>
        <p:spPr>
          <a:xfrm>
            <a:off x="20" y="10"/>
            <a:ext cx="4024741" cy="6857990"/>
          </a:xfrm>
          <a:prstGeom prst="rect">
            <a:avLst/>
          </a:prstGeom>
        </p:spPr>
      </p:pic>
      <p:sp>
        <p:nvSpPr>
          <p:cNvPr id="12" name="Rectangle 11">
            <a:extLst>
              <a:ext uri="{FF2B5EF4-FFF2-40B4-BE49-F238E27FC236}">
                <a16:creationId xmlns:a16="http://schemas.microsoft.com/office/drawing/2014/main" id="{C71B03AA-C0EB-4104-84F8-E1AB8BFBE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9C2B723-6C2F-49DE-A429-50BDFD1ADB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24006B7-02D2-EE9C-B43B-971DA342DF39}"/>
              </a:ext>
            </a:extLst>
          </p:cNvPr>
          <p:cNvSpPr>
            <a:spLocks noGrp="1"/>
          </p:cNvSpPr>
          <p:nvPr>
            <p:ph type="title"/>
          </p:nvPr>
        </p:nvSpPr>
        <p:spPr>
          <a:xfrm>
            <a:off x="4465050" y="618517"/>
            <a:ext cx="6672886" cy="1596177"/>
          </a:xfrm>
        </p:spPr>
        <p:txBody>
          <a:bodyPr>
            <a:normAutofit/>
          </a:bodyPr>
          <a:lstStyle/>
          <a:p>
            <a:r>
              <a:rPr lang="en-US" dirty="0"/>
              <a:t>Lead time is king</a:t>
            </a:r>
          </a:p>
        </p:txBody>
      </p:sp>
      <p:sp>
        <p:nvSpPr>
          <p:cNvPr id="3" name="Content Placeholder 2">
            <a:extLst>
              <a:ext uri="{FF2B5EF4-FFF2-40B4-BE49-F238E27FC236}">
                <a16:creationId xmlns:a16="http://schemas.microsoft.com/office/drawing/2014/main" id="{99B12D6D-20CC-264E-1A06-18BF17DDC7A4}"/>
              </a:ext>
            </a:extLst>
          </p:cNvPr>
          <p:cNvSpPr>
            <a:spLocks noGrp="1"/>
          </p:cNvSpPr>
          <p:nvPr>
            <p:ph sz="quarter" idx="13"/>
          </p:nvPr>
        </p:nvSpPr>
        <p:spPr>
          <a:xfrm>
            <a:off x="4465048" y="1993692"/>
            <a:ext cx="6672887" cy="4245791"/>
          </a:xfrm>
        </p:spPr>
        <p:txBody>
          <a:bodyPr>
            <a:normAutofit fontScale="92500"/>
          </a:bodyPr>
          <a:lstStyle/>
          <a:p>
            <a:pPr marL="0" indent="0">
              <a:buNone/>
            </a:pPr>
            <a:r>
              <a:rPr lang="en-US" sz="2800" dirty="0">
                <a:effectLst/>
                <a:latin typeface="Calibri" panose="020F0502020204030204" pitchFamily="34" charset="0"/>
              </a:rPr>
              <a:t>Lead time is the time from the initial request until th</a:t>
            </a:r>
            <a:r>
              <a:rPr lang="en-US" sz="2800" dirty="0">
                <a:latin typeface="Calibri" panose="020F0502020204030204" pitchFamily="34" charset="0"/>
              </a:rPr>
              <a:t>e product is delivered.</a:t>
            </a:r>
          </a:p>
          <a:p>
            <a:pPr marL="0" indent="0">
              <a:buNone/>
            </a:pPr>
            <a:r>
              <a:rPr lang="en-US" sz="2800" dirty="0">
                <a:latin typeface="Calibri" panose="020F0502020204030204" pitchFamily="34" charset="0"/>
              </a:rPr>
              <a:t>That might be the time between ordering and receiving your meal from a restaurant. It doesn’t matter how the meal was prepped as long as it is delivered promptly, tastes good, and is safe to eat.</a:t>
            </a:r>
            <a:endParaRPr lang="en-US" sz="2800" dirty="0">
              <a:effectLst/>
              <a:latin typeface="Calibri" panose="020F0502020204030204" pitchFamily="34" charset="0"/>
            </a:endParaRPr>
          </a:p>
        </p:txBody>
      </p:sp>
      <p:sp>
        <p:nvSpPr>
          <p:cNvPr id="7" name="TextBox 6">
            <a:extLst>
              <a:ext uri="{FF2B5EF4-FFF2-40B4-BE49-F238E27FC236}">
                <a16:creationId xmlns:a16="http://schemas.microsoft.com/office/drawing/2014/main" id="{F2193A75-14EE-329B-A0E1-EA49376BD772}"/>
              </a:ext>
            </a:extLst>
          </p:cNvPr>
          <p:cNvSpPr txBox="1"/>
          <p:nvPr/>
        </p:nvSpPr>
        <p:spPr>
          <a:xfrm>
            <a:off x="4106074" y="6488668"/>
            <a:ext cx="6098058" cy="369332"/>
          </a:xfrm>
          <a:prstGeom prst="rect">
            <a:avLst/>
          </a:prstGeom>
          <a:noFill/>
        </p:spPr>
        <p:txBody>
          <a:bodyPr wrap="square">
            <a:spAutoFit/>
          </a:bodyPr>
          <a:lstStyle/>
          <a:p>
            <a:r>
              <a:rPr lang="en-US" dirty="0"/>
              <a:t>Photo by </a:t>
            </a:r>
            <a:r>
              <a:rPr lang="en-US" dirty="0">
                <a:hlinkClick r:id="rId4"/>
              </a:rPr>
              <a:t>Martin Widenka</a:t>
            </a:r>
            <a:r>
              <a:rPr lang="en-US" dirty="0"/>
              <a:t> on </a:t>
            </a:r>
            <a:r>
              <a:rPr lang="en-US" dirty="0">
                <a:hlinkClick r:id="rId5"/>
              </a:rPr>
              <a:t>Unsplash</a:t>
            </a:r>
            <a:r>
              <a:rPr lang="en-US" dirty="0"/>
              <a:t> </a:t>
            </a:r>
          </a:p>
        </p:txBody>
      </p:sp>
    </p:spTree>
    <p:extLst>
      <p:ext uri="{BB962C8B-B14F-4D97-AF65-F5344CB8AC3E}">
        <p14:creationId xmlns:p14="http://schemas.microsoft.com/office/powerpoint/2010/main" val="428001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492DAF6D-4E20-D88F-BB3D-FFC6F2B766A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AE0B11-5477-C065-064F-8749A9141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late of food with sauce&#10;&#10;AI-generated content may be incorrect.">
            <a:extLst>
              <a:ext uri="{FF2B5EF4-FFF2-40B4-BE49-F238E27FC236}">
                <a16:creationId xmlns:a16="http://schemas.microsoft.com/office/drawing/2014/main" id="{49978F70-98C9-13A4-1707-F5F7ACF0B02B}"/>
              </a:ext>
            </a:extLst>
          </p:cNvPr>
          <p:cNvPicPr>
            <a:picLocks noChangeAspect="1"/>
          </p:cNvPicPr>
          <p:nvPr/>
        </p:nvPicPr>
        <p:blipFill>
          <a:blip r:embed="rId2"/>
          <a:srcRect l="22870" r="18444"/>
          <a:stretch/>
        </p:blipFill>
        <p:spPr>
          <a:xfrm>
            <a:off x="20" y="10"/>
            <a:ext cx="4024741" cy="6857990"/>
          </a:xfrm>
          <a:prstGeom prst="rect">
            <a:avLst/>
          </a:prstGeom>
        </p:spPr>
      </p:pic>
      <p:sp>
        <p:nvSpPr>
          <p:cNvPr id="12" name="Rectangle 11">
            <a:extLst>
              <a:ext uri="{FF2B5EF4-FFF2-40B4-BE49-F238E27FC236}">
                <a16:creationId xmlns:a16="http://schemas.microsoft.com/office/drawing/2014/main" id="{95C3F25B-26B7-37D0-C975-DDD5138D0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FA01E1E-38E6-3472-5BF1-3ADEA210F0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6E06922-CE45-6553-CFC0-9FDF23C6154C}"/>
              </a:ext>
            </a:extLst>
          </p:cNvPr>
          <p:cNvSpPr>
            <a:spLocks noGrp="1"/>
          </p:cNvSpPr>
          <p:nvPr>
            <p:ph type="title"/>
          </p:nvPr>
        </p:nvSpPr>
        <p:spPr>
          <a:xfrm>
            <a:off x="4465050" y="618517"/>
            <a:ext cx="6672886" cy="1596177"/>
          </a:xfrm>
        </p:spPr>
        <p:txBody>
          <a:bodyPr>
            <a:normAutofit/>
          </a:bodyPr>
          <a:lstStyle/>
          <a:p>
            <a:r>
              <a:rPr lang="en-US" dirty="0"/>
              <a:t>Lead time is king</a:t>
            </a:r>
          </a:p>
        </p:txBody>
      </p:sp>
      <p:sp>
        <p:nvSpPr>
          <p:cNvPr id="3" name="Content Placeholder 2">
            <a:extLst>
              <a:ext uri="{FF2B5EF4-FFF2-40B4-BE49-F238E27FC236}">
                <a16:creationId xmlns:a16="http://schemas.microsoft.com/office/drawing/2014/main" id="{35E98465-5FD3-66BC-11E5-82BF979B8E1C}"/>
              </a:ext>
            </a:extLst>
          </p:cNvPr>
          <p:cNvSpPr>
            <a:spLocks noGrp="1"/>
          </p:cNvSpPr>
          <p:nvPr>
            <p:ph sz="quarter" idx="13"/>
          </p:nvPr>
        </p:nvSpPr>
        <p:spPr>
          <a:xfrm>
            <a:off x="4465048" y="1993692"/>
            <a:ext cx="6672887" cy="4245791"/>
          </a:xfrm>
        </p:spPr>
        <p:txBody>
          <a:bodyPr>
            <a:noAutofit/>
          </a:bodyPr>
          <a:lstStyle/>
          <a:p>
            <a:pPr marL="114300" marR="0" indent="0">
              <a:buNone/>
            </a:pPr>
            <a:r>
              <a:rPr lang="en-US" sz="2400" dirty="0"/>
              <a:t>Customers expect to receive value quickly. Those who can deliver value quickly will win.</a:t>
            </a:r>
          </a:p>
          <a:p>
            <a:pPr marL="114300" marR="0" indent="0">
              <a:buNone/>
            </a:pPr>
            <a:r>
              <a:rPr lang="en-US" sz="2400" dirty="0">
                <a:effectLst/>
              </a:rPr>
              <a:t>"Nimble companies with digital products and services that delight customers capture market share and increase revenue, while less responsive enterprises struggle </a:t>
            </a:r>
            <a:r>
              <a:rPr lang="en-US" sz="2400" dirty="0"/>
              <a:t>(Takakura)</a:t>
            </a:r>
            <a:r>
              <a:rPr lang="en-US" sz="2400" dirty="0">
                <a:effectLst/>
              </a:rPr>
              <a:t>."</a:t>
            </a:r>
          </a:p>
        </p:txBody>
      </p:sp>
      <p:sp>
        <p:nvSpPr>
          <p:cNvPr id="7" name="TextBox 6">
            <a:extLst>
              <a:ext uri="{FF2B5EF4-FFF2-40B4-BE49-F238E27FC236}">
                <a16:creationId xmlns:a16="http://schemas.microsoft.com/office/drawing/2014/main" id="{B29406CD-47B6-0797-114F-05A8843D7BA8}"/>
              </a:ext>
            </a:extLst>
          </p:cNvPr>
          <p:cNvSpPr txBox="1"/>
          <p:nvPr/>
        </p:nvSpPr>
        <p:spPr>
          <a:xfrm>
            <a:off x="4106074" y="6488668"/>
            <a:ext cx="6098058" cy="369332"/>
          </a:xfrm>
          <a:prstGeom prst="rect">
            <a:avLst/>
          </a:prstGeom>
          <a:noFill/>
        </p:spPr>
        <p:txBody>
          <a:bodyPr wrap="square">
            <a:spAutoFit/>
          </a:bodyPr>
          <a:lstStyle/>
          <a:p>
            <a:r>
              <a:rPr lang="en-US" dirty="0"/>
              <a:t>Photo by </a:t>
            </a:r>
            <a:r>
              <a:rPr lang="en-US" dirty="0">
                <a:hlinkClick r:id="rId4"/>
              </a:rPr>
              <a:t>Martin Widenka</a:t>
            </a:r>
            <a:r>
              <a:rPr lang="en-US" dirty="0"/>
              <a:t> on </a:t>
            </a:r>
            <a:r>
              <a:rPr lang="en-US" dirty="0">
                <a:hlinkClick r:id="rId5"/>
              </a:rPr>
              <a:t>Unsplash</a:t>
            </a:r>
            <a:r>
              <a:rPr lang="en-US" dirty="0"/>
              <a:t> </a:t>
            </a:r>
          </a:p>
        </p:txBody>
      </p:sp>
    </p:spTree>
    <p:extLst>
      <p:ext uri="{BB962C8B-B14F-4D97-AF65-F5344CB8AC3E}">
        <p14:creationId xmlns:p14="http://schemas.microsoft.com/office/powerpoint/2010/main" val="67024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CE2EDD87-8C1A-6B81-63C0-05259273D78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D21FCB-56CB-4EFA-A79A-A9A8EC0F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0F2803ED-212C-DE41-A611-84427ACB8306}"/>
              </a:ext>
            </a:extLst>
          </p:cNvPr>
          <p:cNvPicPr>
            <a:picLocks noChangeAspect="1"/>
          </p:cNvPicPr>
          <p:nvPr/>
        </p:nvPicPr>
        <p:blipFill>
          <a:blip r:embed="rId2"/>
          <a:srcRect l="14400" t="23667" r="15310" b="15554"/>
          <a:stretch/>
        </p:blipFill>
        <p:spPr>
          <a:xfrm>
            <a:off x="5465263" y="609600"/>
            <a:ext cx="5425758" cy="5181599"/>
          </a:xfrm>
          <a:prstGeom prst="roundRect">
            <a:avLst>
              <a:gd name="adj" fmla="val 2392"/>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5" name="Picture 14">
            <a:extLst>
              <a:ext uri="{FF2B5EF4-FFF2-40B4-BE49-F238E27FC236}">
                <a16:creationId xmlns:a16="http://schemas.microsoft.com/office/drawing/2014/main" id="{B1027BD9-272C-4CC4-9396-1708F8B1F4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5A1785D-DC7D-2B15-8714-70C985636CB8}"/>
              </a:ext>
            </a:extLst>
          </p:cNvPr>
          <p:cNvSpPr>
            <a:spLocks noGrp="1"/>
          </p:cNvSpPr>
          <p:nvPr>
            <p:ph type="title"/>
          </p:nvPr>
        </p:nvSpPr>
        <p:spPr>
          <a:xfrm>
            <a:off x="913776" y="618517"/>
            <a:ext cx="3893976" cy="1596177"/>
          </a:xfrm>
        </p:spPr>
        <p:txBody>
          <a:bodyPr anchor="b">
            <a:normAutofit/>
          </a:bodyPr>
          <a:lstStyle/>
          <a:p>
            <a:pPr algn="l"/>
            <a:r>
              <a:rPr lang="en-US" sz="3200" dirty="0"/>
              <a:t>Processing time</a:t>
            </a:r>
          </a:p>
        </p:txBody>
      </p:sp>
      <p:sp>
        <p:nvSpPr>
          <p:cNvPr id="3" name="Content Placeholder 2">
            <a:extLst>
              <a:ext uri="{FF2B5EF4-FFF2-40B4-BE49-F238E27FC236}">
                <a16:creationId xmlns:a16="http://schemas.microsoft.com/office/drawing/2014/main" id="{D227F616-AADA-5349-90CA-859EA366E361}"/>
              </a:ext>
            </a:extLst>
          </p:cNvPr>
          <p:cNvSpPr>
            <a:spLocks noGrp="1"/>
          </p:cNvSpPr>
          <p:nvPr>
            <p:ph sz="quarter" idx="13"/>
          </p:nvPr>
        </p:nvSpPr>
        <p:spPr>
          <a:xfrm>
            <a:off x="913774" y="2367092"/>
            <a:ext cx="3893978" cy="3424107"/>
          </a:xfrm>
        </p:spPr>
        <p:txBody>
          <a:bodyPr>
            <a:normAutofit/>
          </a:bodyPr>
          <a:lstStyle/>
          <a:p>
            <a:pPr marL="0" indent="0">
              <a:buNone/>
            </a:pPr>
            <a:r>
              <a:rPr lang="en-US" sz="2400" dirty="0">
                <a:effectLst/>
                <a:latin typeface="Calibri" panose="020F0502020204030204" pitchFamily="34" charset="0"/>
              </a:rPr>
              <a:t>Processing time is all of the time performing work. This includes every stage of the process while work is occurring.</a:t>
            </a:r>
          </a:p>
        </p:txBody>
      </p:sp>
      <p:sp>
        <p:nvSpPr>
          <p:cNvPr id="7" name="TextBox 6">
            <a:extLst>
              <a:ext uri="{FF2B5EF4-FFF2-40B4-BE49-F238E27FC236}">
                <a16:creationId xmlns:a16="http://schemas.microsoft.com/office/drawing/2014/main" id="{52FFCD43-BC04-2C08-4DC5-301D8A89F5D5}"/>
              </a:ext>
            </a:extLst>
          </p:cNvPr>
          <p:cNvSpPr txBox="1"/>
          <p:nvPr/>
        </p:nvSpPr>
        <p:spPr>
          <a:xfrm>
            <a:off x="5127644" y="5791199"/>
            <a:ext cx="6100996" cy="369332"/>
          </a:xfrm>
          <a:prstGeom prst="rect">
            <a:avLst/>
          </a:prstGeom>
          <a:noFill/>
        </p:spPr>
        <p:txBody>
          <a:bodyPr wrap="square">
            <a:spAutoFit/>
          </a:bodyPr>
          <a:lstStyle/>
          <a:p>
            <a:r>
              <a:rPr lang="en-US" dirty="0"/>
              <a:t>(</a:t>
            </a:r>
            <a:r>
              <a:rPr lang="en-US" i="1" dirty="0"/>
              <a:t>Value streams in software: A definition and detailed guide</a:t>
            </a:r>
            <a:r>
              <a:rPr lang="en-US" dirty="0"/>
              <a:t> 2019)</a:t>
            </a:r>
          </a:p>
        </p:txBody>
      </p:sp>
    </p:spTree>
    <p:extLst>
      <p:ext uri="{BB962C8B-B14F-4D97-AF65-F5344CB8AC3E}">
        <p14:creationId xmlns:p14="http://schemas.microsoft.com/office/powerpoint/2010/main" val="146182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69F7-7708-1816-359C-127FC590889D}"/>
              </a:ext>
            </a:extLst>
          </p:cNvPr>
          <p:cNvSpPr>
            <a:spLocks noGrp="1"/>
          </p:cNvSpPr>
          <p:nvPr>
            <p:ph type="title"/>
          </p:nvPr>
        </p:nvSpPr>
        <p:spPr/>
        <p:txBody>
          <a:bodyPr/>
          <a:lstStyle/>
          <a:p>
            <a:r>
              <a:rPr lang="en-US" dirty="0"/>
              <a:t>Lead Time vs processing time</a:t>
            </a:r>
          </a:p>
        </p:txBody>
      </p:sp>
      <p:sp>
        <p:nvSpPr>
          <p:cNvPr id="3" name="Rounded Rectangle 2">
            <a:extLst>
              <a:ext uri="{FF2B5EF4-FFF2-40B4-BE49-F238E27FC236}">
                <a16:creationId xmlns:a16="http://schemas.microsoft.com/office/drawing/2014/main" id="{656A4267-DC83-BB2F-07AF-86CDEEEEBF1E}"/>
              </a:ext>
            </a:extLst>
          </p:cNvPr>
          <p:cNvSpPr/>
          <p:nvPr/>
        </p:nvSpPr>
        <p:spPr>
          <a:xfrm>
            <a:off x="913775" y="3111064"/>
            <a:ext cx="2224216" cy="66726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Customer Request</a:t>
            </a:r>
          </a:p>
        </p:txBody>
      </p:sp>
      <p:sp>
        <p:nvSpPr>
          <p:cNvPr id="4" name="Rounded Rectangle 3">
            <a:extLst>
              <a:ext uri="{FF2B5EF4-FFF2-40B4-BE49-F238E27FC236}">
                <a16:creationId xmlns:a16="http://schemas.microsoft.com/office/drawing/2014/main" id="{5D6EE742-38E4-5BF2-89F7-664000EA2935}"/>
              </a:ext>
            </a:extLst>
          </p:cNvPr>
          <p:cNvSpPr/>
          <p:nvPr/>
        </p:nvSpPr>
        <p:spPr>
          <a:xfrm>
            <a:off x="5971808" y="3111063"/>
            <a:ext cx="2224216" cy="66726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Work Begins</a:t>
            </a:r>
          </a:p>
        </p:txBody>
      </p:sp>
      <p:sp>
        <p:nvSpPr>
          <p:cNvPr id="5" name="Rounded Rectangle 4">
            <a:extLst>
              <a:ext uri="{FF2B5EF4-FFF2-40B4-BE49-F238E27FC236}">
                <a16:creationId xmlns:a16="http://schemas.microsoft.com/office/drawing/2014/main" id="{FA086C26-C011-E11B-B9DC-67F06E1F0B2C}"/>
              </a:ext>
            </a:extLst>
          </p:cNvPr>
          <p:cNvSpPr/>
          <p:nvPr/>
        </p:nvSpPr>
        <p:spPr>
          <a:xfrm>
            <a:off x="9054009" y="3112733"/>
            <a:ext cx="2224216" cy="667265"/>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Product Delivered</a:t>
            </a:r>
          </a:p>
        </p:txBody>
      </p:sp>
      <p:sp>
        <p:nvSpPr>
          <p:cNvPr id="12" name="Left Brace 11">
            <a:extLst>
              <a:ext uri="{FF2B5EF4-FFF2-40B4-BE49-F238E27FC236}">
                <a16:creationId xmlns:a16="http://schemas.microsoft.com/office/drawing/2014/main" id="{8364C15F-9BD7-AB84-87CA-749DCC594B84}"/>
              </a:ext>
            </a:extLst>
          </p:cNvPr>
          <p:cNvSpPr/>
          <p:nvPr/>
        </p:nvSpPr>
        <p:spPr>
          <a:xfrm rot="16200000">
            <a:off x="5544082" y="224847"/>
            <a:ext cx="855451" cy="7994825"/>
          </a:xfrm>
          <a:prstGeom prst="leftBrace">
            <a:avLst>
              <a:gd name="adj1" fmla="val 56330"/>
              <a:gd name="adj2" fmla="val 31298"/>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EE12A4A7-064E-B9F1-77A3-76153F095566}"/>
              </a:ext>
            </a:extLst>
          </p:cNvPr>
          <p:cNvSpPr/>
          <p:nvPr/>
        </p:nvSpPr>
        <p:spPr>
          <a:xfrm rot="5400000">
            <a:off x="8049802" y="914395"/>
            <a:ext cx="667265" cy="3719384"/>
          </a:xfrm>
          <a:prstGeom prst="leftBrace">
            <a:avLst>
              <a:gd name="adj1" fmla="val 56330"/>
              <a:gd name="adj2" fmla="val 31298"/>
            </a:avLst>
          </a:prstGeom>
          <a:noFill/>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Pentagon 13">
            <a:extLst>
              <a:ext uri="{FF2B5EF4-FFF2-40B4-BE49-F238E27FC236}">
                <a16:creationId xmlns:a16="http://schemas.microsoft.com/office/drawing/2014/main" id="{4463546A-54BD-BFCB-9C5A-58523475B76C}"/>
              </a:ext>
            </a:extLst>
          </p:cNvPr>
          <p:cNvSpPr/>
          <p:nvPr/>
        </p:nvSpPr>
        <p:spPr>
          <a:xfrm>
            <a:off x="3308926" y="3382912"/>
            <a:ext cx="2399896" cy="145446"/>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Pentagon 14">
            <a:extLst>
              <a:ext uri="{FF2B5EF4-FFF2-40B4-BE49-F238E27FC236}">
                <a16:creationId xmlns:a16="http://schemas.microsoft.com/office/drawing/2014/main" id="{C453686A-86C8-8F26-C061-C29C5EAB7C61}"/>
              </a:ext>
            </a:extLst>
          </p:cNvPr>
          <p:cNvSpPr/>
          <p:nvPr/>
        </p:nvSpPr>
        <p:spPr>
          <a:xfrm>
            <a:off x="8338126" y="3382912"/>
            <a:ext cx="568411" cy="145446"/>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F380CF-150C-ADDE-0A4B-6ED01DEB3C27}"/>
              </a:ext>
            </a:extLst>
          </p:cNvPr>
          <p:cNvSpPr txBox="1"/>
          <p:nvPr/>
        </p:nvSpPr>
        <p:spPr>
          <a:xfrm>
            <a:off x="7549041" y="1953084"/>
            <a:ext cx="2714992" cy="523220"/>
          </a:xfrm>
          <a:prstGeom prst="rect">
            <a:avLst/>
          </a:prstGeom>
          <a:noFill/>
        </p:spPr>
        <p:txBody>
          <a:bodyPr wrap="square" rtlCol="0">
            <a:spAutoFit/>
          </a:bodyPr>
          <a:lstStyle/>
          <a:p>
            <a:r>
              <a:rPr lang="en-US" sz="2800" dirty="0"/>
              <a:t>Processing Time</a:t>
            </a:r>
          </a:p>
        </p:txBody>
      </p:sp>
      <p:sp>
        <p:nvSpPr>
          <p:cNvPr id="17" name="TextBox 16">
            <a:extLst>
              <a:ext uri="{FF2B5EF4-FFF2-40B4-BE49-F238E27FC236}">
                <a16:creationId xmlns:a16="http://schemas.microsoft.com/office/drawing/2014/main" id="{5ED0CE86-C0BF-0372-BD5F-5F1AACE094A6}"/>
              </a:ext>
            </a:extLst>
          </p:cNvPr>
          <p:cNvSpPr txBox="1"/>
          <p:nvPr/>
        </p:nvSpPr>
        <p:spPr>
          <a:xfrm>
            <a:off x="3873844" y="4718630"/>
            <a:ext cx="2047103" cy="523220"/>
          </a:xfrm>
          <a:prstGeom prst="rect">
            <a:avLst/>
          </a:prstGeom>
          <a:noFill/>
        </p:spPr>
        <p:txBody>
          <a:bodyPr wrap="square" rtlCol="0">
            <a:spAutoFit/>
          </a:bodyPr>
          <a:lstStyle/>
          <a:p>
            <a:r>
              <a:rPr lang="en-US" sz="2800" dirty="0"/>
              <a:t>Lead Time</a:t>
            </a:r>
          </a:p>
        </p:txBody>
      </p:sp>
      <p:sp>
        <p:nvSpPr>
          <p:cNvPr id="18" name="TextBox 17">
            <a:extLst>
              <a:ext uri="{FF2B5EF4-FFF2-40B4-BE49-F238E27FC236}">
                <a16:creationId xmlns:a16="http://schemas.microsoft.com/office/drawing/2014/main" id="{75FEE958-7192-2D49-A604-348299C02ACB}"/>
              </a:ext>
            </a:extLst>
          </p:cNvPr>
          <p:cNvSpPr txBox="1"/>
          <p:nvPr/>
        </p:nvSpPr>
        <p:spPr>
          <a:xfrm>
            <a:off x="2442519" y="5398827"/>
            <a:ext cx="7306961" cy="830997"/>
          </a:xfrm>
          <a:prstGeom prst="rect">
            <a:avLst/>
          </a:prstGeom>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a:t>Lead time is what the customer observes, including time in the queue when no work is occurring.</a:t>
            </a:r>
          </a:p>
        </p:txBody>
      </p:sp>
    </p:spTree>
    <p:extLst>
      <p:ext uri="{BB962C8B-B14F-4D97-AF65-F5344CB8AC3E}">
        <p14:creationId xmlns:p14="http://schemas.microsoft.com/office/powerpoint/2010/main" val="358223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958F1-C7F3-ED3B-3005-F0614629C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F9C8A-35D7-6720-0410-EB4D33997A90}"/>
              </a:ext>
            </a:extLst>
          </p:cNvPr>
          <p:cNvSpPr>
            <a:spLocks noGrp="1"/>
          </p:cNvSpPr>
          <p:nvPr>
            <p:ph type="title"/>
          </p:nvPr>
        </p:nvSpPr>
        <p:spPr/>
        <p:txBody>
          <a:bodyPr/>
          <a:lstStyle/>
          <a:p>
            <a:r>
              <a:rPr lang="en-US" dirty="0"/>
              <a:t>Long Lead times</a:t>
            </a:r>
          </a:p>
        </p:txBody>
      </p:sp>
      <p:sp>
        <p:nvSpPr>
          <p:cNvPr id="3" name="Content Placeholder 2">
            <a:extLst>
              <a:ext uri="{FF2B5EF4-FFF2-40B4-BE49-F238E27FC236}">
                <a16:creationId xmlns:a16="http://schemas.microsoft.com/office/drawing/2014/main" id="{7D683E6E-5CA3-80E2-9A9B-B8FA4D2978C6}"/>
              </a:ext>
            </a:extLst>
          </p:cNvPr>
          <p:cNvSpPr>
            <a:spLocks noGrp="1"/>
          </p:cNvSpPr>
          <p:nvPr>
            <p:ph sz="quarter" idx="13"/>
          </p:nvPr>
        </p:nvSpPr>
        <p:spPr/>
        <p:txBody>
          <a:bodyPr>
            <a:normAutofit lnSpcReduction="10000"/>
          </a:bodyPr>
          <a:lstStyle/>
          <a:p>
            <a:pPr marL="0" indent="0" algn="ctr">
              <a:buNone/>
            </a:pPr>
            <a:r>
              <a:rPr lang="en-US" sz="2800" dirty="0"/>
              <a:t>It is common for organizations to have long lead times where deploying changes can take months. Long, manual testing requirements, complex approval processes, delays in generating test environments, and other delays can easily cause months-long lead times. Delays in testing compound as developers reacquaint themselves with the flawed code section.</a:t>
            </a:r>
            <a:endParaRPr lang="en-US" sz="3200" dirty="0">
              <a:effectLst/>
              <a:latin typeface="Calibri" panose="020F0502020204030204" pitchFamily="34" charset="0"/>
            </a:endParaRPr>
          </a:p>
        </p:txBody>
      </p:sp>
    </p:spTree>
    <p:extLst>
      <p:ext uri="{BB962C8B-B14F-4D97-AF65-F5344CB8AC3E}">
        <p14:creationId xmlns:p14="http://schemas.microsoft.com/office/powerpoint/2010/main" val="3702272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7D2D-F441-B7B5-6904-B5DC33253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BE542-CE87-D444-16AC-F4931B34BB92}"/>
              </a:ext>
            </a:extLst>
          </p:cNvPr>
          <p:cNvSpPr>
            <a:spLocks noGrp="1"/>
          </p:cNvSpPr>
          <p:nvPr>
            <p:ph type="title"/>
          </p:nvPr>
        </p:nvSpPr>
        <p:spPr/>
        <p:txBody>
          <a:bodyPr/>
          <a:lstStyle/>
          <a:p>
            <a:r>
              <a:rPr lang="en-US" dirty="0"/>
              <a:t>DevOps ideal lead time of minutes</a:t>
            </a:r>
          </a:p>
        </p:txBody>
      </p:sp>
      <p:sp>
        <p:nvSpPr>
          <p:cNvPr id="3" name="Content Placeholder 2">
            <a:extLst>
              <a:ext uri="{FF2B5EF4-FFF2-40B4-BE49-F238E27FC236}">
                <a16:creationId xmlns:a16="http://schemas.microsoft.com/office/drawing/2014/main" id="{CEDDD220-94BE-29E3-D3E1-28A0086FCAB8}"/>
              </a:ext>
            </a:extLst>
          </p:cNvPr>
          <p:cNvSpPr>
            <a:spLocks noGrp="1"/>
          </p:cNvSpPr>
          <p:nvPr>
            <p:ph sz="quarter" idx="13"/>
          </p:nvPr>
        </p:nvSpPr>
        <p:spPr>
          <a:xfrm>
            <a:off x="913774" y="2367092"/>
            <a:ext cx="5968940" cy="3424107"/>
          </a:xfrm>
        </p:spPr>
        <p:txBody>
          <a:bodyPr>
            <a:normAutofit fontScale="92500" lnSpcReduction="20000"/>
          </a:bodyPr>
          <a:lstStyle/>
          <a:p>
            <a:pPr marL="0" indent="0" algn="ctr">
              <a:buNone/>
            </a:pPr>
            <a:r>
              <a:rPr lang="en-US" sz="2800" dirty="0">
                <a:effectLst/>
                <a:latin typeface="Calibri" panose="020F0502020204030204" pitchFamily="34" charset="0"/>
              </a:rPr>
              <a:t>Reducing the lead time to minutes rather than months significantly improves the value stream and customer perception. </a:t>
            </a:r>
            <a:r>
              <a:rPr lang="en-US" sz="2800" dirty="0">
                <a:latin typeface="Calibri" panose="020F0502020204030204" pitchFamily="34" charset="0"/>
              </a:rPr>
              <a:t>Using automated systems to test and deploy solutions speeds delivery exponentially, increasing customer satisfaction.</a:t>
            </a:r>
            <a:endParaRPr lang="en-US" sz="2800" dirty="0">
              <a:effectLst/>
              <a:latin typeface="Calibri" panose="020F0502020204030204" pitchFamily="34" charset="0"/>
            </a:endParaRPr>
          </a:p>
        </p:txBody>
      </p:sp>
      <p:pic>
        <p:nvPicPr>
          <p:cNvPr id="5" name="Picture 4">
            <a:extLst>
              <a:ext uri="{FF2B5EF4-FFF2-40B4-BE49-F238E27FC236}">
                <a16:creationId xmlns:a16="http://schemas.microsoft.com/office/drawing/2014/main" id="{EA2E095C-8C4E-5859-EA9D-5E4BDACCD09D}"/>
              </a:ext>
            </a:extLst>
          </p:cNvPr>
          <p:cNvPicPr>
            <a:picLocks noChangeAspect="1"/>
          </p:cNvPicPr>
          <p:nvPr/>
        </p:nvPicPr>
        <p:blipFill>
          <a:blip r:embed="rId2"/>
          <a:stretch>
            <a:fillRect/>
          </a:stretch>
        </p:blipFill>
        <p:spPr>
          <a:xfrm>
            <a:off x="7194721" y="2843426"/>
            <a:ext cx="4648200" cy="1422400"/>
          </a:xfrm>
          <a:prstGeom prst="rect">
            <a:avLst/>
          </a:prstGeom>
        </p:spPr>
      </p:pic>
      <p:sp>
        <p:nvSpPr>
          <p:cNvPr id="7" name="TextBox 6">
            <a:extLst>
              <a:ext uri="{FF2B5EF4-FFF2-40B4-BE49-F238E27FC236}">
                <a16:creationId xmlns:a16="http://schemas.microsoft.com/office/drawing/2014/main" id="{BB57FED7-96E4-272F-3DB5-8366BB6E8C48}"/>
              </a:ext>
            </a:extLst>
          </p:cNvPr>
          <p:cNvSpPr txBox="1"/>
          <p:nvPr/>
        </p:nvSpPr>
        <p:spPr>
          <a:xfrm>
            <a:off x="7194721" y="4265826"/>
            <a:ext cx="6098058" cy="369332"/>
          </a:xfrm>
          <a:prstGeom prst="rect">
            <a:avLst/>
          </a:prstGeom>
          <a:noFill/>
        </p:spPr>
        <p:txBody>
          <a:bodyPr wrap="square">
            <a:spAutoFit/>
          </a:bodyPr>
          <a:lstStyle/>
          <a:p>
            <a:r>
              <a:rPr lang="en-US" dirty="0"/>
              <a:t>(Kim et al., 2021) </a:t>
            </a:r>
          </a:p>
        </p:txBody>
      </p:sp>
    </p:spTree>
    <p:extLst>
      <p:ext uri="{BB962C8B-B14F-4D97-AF65-F5344CB8AC3E}">
        <p14:creationId xmlns:p14="http://schemas.microsoft.com/office/powerpoint/2010/main" val="65875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5C3C8-679B-DAFF-8C35-9B22BABA1E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F5975-AAD4-6587-5A84-E7824DCCC98B}"/>
              </a:ext>
            </a:extLst>
          </p:cNvPr>
          <p:cNvSpPr>
            <a:spLocks noGrp="1"/>
          </p:cNvSpPr>
          <p:nvPr>
            <p:ph type="title"/>
          </p:nvPr>
        </p:nvSpPr>
        <p:spPr/>
        <p:txBody>
          <a:bodyPr/>
          <a:lstStyle/>
          <a:p>
            <a:r>
              <a:rPr lang="en-US" dirty="0"/>
              <a:t>Managing the value stream</a:t>
            </a:r>
          </a:p>
        </p:txBody>
      </p:sp>
      <p:sp>
        <p:nvSpPr>
          <p:cNvPr id="3" name="Content Placeholder 2">
            <a:extLst>
              <a:ext uri="{FF2B5EF4-FFF2-40B4-BE49-F238E27FC236}">
                <a16:creationId xmlns:a16="http://schemas.microsoft.com/office/drawing/2014/main" id="{27E02D5C-8FDC-C7B8-CA1C-B2A97E8BDF99}"/>
              </a:ext>
            </a:extLst>
          </p:cNvPr>
          <p:cNvSpPr>
            <a:spLocks noGrp="1"/>
          </p:cNvSpPr>
          <p:nvPr>
            <p:ph sz="quarter" idx="13"/>
          </p:nvPr>
        </p:nvSpPr>
        <p:spPr/>
        <p:txBody>
          <a:bodyPr numCol="2">
            <a:normAutofit/>
          </a:bodyPr>
          <a:lstStyle/>
          <a:p>
            <a:r>
              <a:rPr lang="en-US" sz="2800" dirty="0">
                <a:effectLst/>
                <a:latin typeface="Calibri" panose="020F0502020204030204" pitchFamily="34" charset="0"/>
              </a:rPr>
              <a:t>increased productivity</a:t>
            </a:r>
          </a:p>
          <a:p>
            <a:r>
              <a:rPr lang="en-US" sz="2800" dirty="0">
                <a:effectLst/>
                <a:latin typeface="Calibri" panose="020F0502020204030204" pitchFamily="34" charset="0"/>
              </a:rPr>
              <a:t>reduced costs</a:t>
            </a:r>
          </a:p>
          <a:p>
            <a:r>
              <a:rPr lang="en-US" sz="2800" dirty="0">
                <a:effectLst/>
                <a:latin typeface="Calibri" panose="020F0502020204030204" pitchFamily="34" charset="0"/>
              </a:rPr>
              <a:t>increased customer satisfaction</a:t>
            </a:r>
          </a:p>
          <a:p>
            <a:r>
              <a:rPr lang="en-US" sz="2800" dirty="0">
                <a:effectLst/>
                <a:latin typeface="Calibri" panose="020F0502020204030204" pitchFamily="34" charset="0"/>
              </a:rPr>
              <a:t>increased predictability</a:t>
            </a:r>
          </a:p>
          <a:p>
            <a:r>
              <a:rPr lang="en-US" sz="2800" dirty="0">
                <a:effectLst/>
                <a:latin typeface="Calibri" panose="020F0502020204030204" pitchFamily="34" charset="0"/>
              </a:rPr>
              <a:t>improved software</a:t>
            </a:r>
          </a:p>
          <a:p>
            <a:r>
              <a:rPr lang="en-US" sz="2800" dirty="0">
                <a:effectLst/>
                <a:latin typeface="Calibri" panose="020F0502020204030204" pitchFamily="34" charset="0"/>
              </a:rPr>
              <a:t>increased end-to-end visibility</a:t>
            </a:r>
          </a:p>
          <a:p>
            <a:r>
              <a:rPr lang="en-US" sz="2800" dirty="0">
                <a:effectLst/>
                <a:latin typeface="Calibri" panose="020F0502020204030204" pitchFamily="34" charset="0"/>
              </a:rPr>
              <a:t>boosted morale and innovation</a:t>
            </a:r>
          </a:p>
        </p:txBody>
      </p:sp>
      <p:sp>
        <p:nvSpPr>
          <p:cNvPr id="5" name="TextBox 4">
            <a:extLst>
              <a:ext uri="{FF2B5EF4-FFF2-40B4-BE49-F238E27FC236}">
                <a16:creationId xmlns:a16="http://schemas.microsoft.com/office/drawing/2014/main" id="{63EE8284-6AD7-349D-FAA6-8BC237281D9F}"/>
              </a:ext>
            </a:extLst>
          </p:cNvPr>
          <p:cNvSpPr txBox="1"/>
          <p:nvPr/>
        </p:nvSpPr>
        <p:spPr>
          <a:xfrm>
            <a:off x="913774" y="5574265"/>
            <a:ext cx="6098058" cy="369332"/>
          </a:xfrm>
          <a:prstGeom prst="rect">
            <a:avLst/>
          </a:prstGeom>
          <a:noFill/>
        </p:spPr>
        <p:txBody>
          <a:bodyPr wrap="square">
            <a:spAutoFit/>
          </a:bodyPr>
          <a:lstStyle/>
          <a:p>
            <a:r>
              <a:rPr lang="en-US" dirty="0"/>
              <a:t>(Takakura)</a:t>
            </a:r>
          </a:p>
        </p:txBody>
      </p:sp>
    </p:spTree>
    <p:extLst>
      <p:ext uri="{BB962C8B-B14F-4D97-AF65-F5344CB8AC3E}">
        <p14:creationId xmlns:p14="http://schemas.microsoft.com/office/powerpoint/2010/main" val="99520083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129</TotalTime>
  <Words>637</Words>
  <Application>Microsoft Macintosh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Tw Cen MT</vt:lpstr>
      <vt:lpstr>Droplet</vt:lpstr>
      <vt:lpstr>Robert Minkler</vt:lpstr>
      <vt:lpstr>What is a value stream?</vt:lpstr>
      <vt:lpstr>Lead time is king</vt:lpstr>
      <vt:lpstr>Lead time is king</vt:lpstr>
      <vt:lpstr>Processing time</vt:lpstr>
      <vt:lpstr>Lead Time vs processing time</vt:lpstr>
      <vt:lpstr>Long Lead times</vt:lpstr>
      <vt:lpstr>DevOps ideal lead time of minutes</vt:lpstr>
      <vt:lpstr>Managing the value stream</vt:lpstr>
      <vt:lpstr>Mapping the value stream</vt:lpstr>
      <vt:lpstr>Measuring the flow</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Minkler</dc:creator>
  <cp:lastModifiedBy>Robert Minkler</cp:lastModifiedBy>
  <cp:revision>3</cp:revision>
  <dcterms:created xsi:type="dcterms:W3CDTF">2025-03-19T21:30:45Z</dcterms:created>
  <dcterms:modified xsi:type="dcterms:W3CDTF">2025-03-19T23:40:32Z</dcterms:modified>
</cp:coreProperties>
</file>