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97"/>
    <p:restoredTop sz="94665"/>
  </p:normalViewPr>
  <p:slideViewPr>
    <p:cSldViewPr snapToGrid="0">
      <p:cViewPr varScale="1">
        <p:scale>
          <a:sx n="61" d="100"/>
          <a:sy n="61" d="100"/>
        </p:scale>
        <p:origin x="21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76F036-DA69-4DF0-B211-534D3F7E689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D10B7E-1253-4E04-B431-B186A99DA1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Protect Intellectual Property</a:t>
          </a:r>
        </a:p>
      </dgm:t>
    </dgm:pt>
    <dgm:pt modelId="{D7103411-ACA6-4687-8152-63DEA2996854}" type="parTrans" cxnId="{5536207A-9548-4EC3-BA52-84AF5F962E55}">
      <dgm:prSet/>
      <dgm:spPr/>
      <dgm:t>
        <a:bodyPr/>
        <a:lstStyle/>
        <a:p>
          <a:endParaRPr lang="en-US"/>
        </a:p>
      </dgm:t>
    </dgm:pt>
    <dgm:pt modelId="{C2CF1060-FADD-4CBB-91F3-B7A3090340A6}" type="sibTrans" cxnId="{5536207A-9548-4EC3-BA52-84AF5F962E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4EBF53-F6F2-4DE3-86B1-7605BA74DD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 Business Secrets</a:t>
          </a:r>
        </a:p>
      </dgm:t>
    </dgm:pt>
    <dgm:pt modelId="{B6D3581F-1A37-46CC-8B6C-779F11398B33}" type="parTrans" cxnId="{6E193091-716A-46CD-BEE4-5BEE596FD2F9}">
      <dgm:prSet/>
      <dgm:spPr/>
      <dgm:t>
        <a:bodyPr/>
        <a:lstStyle/>
        <a:p>
          <a:endParaRPr lang="en-US"/>
        </a:p>
      </dgm:t>
    </dgm:pt>
    <dgm:pt modelId="{6CAA5476-42FF-45CD-B6C1-9385CC187933}" type="sibTrans" cxnId="{6E193091-716A-46CD-BEE4-5BEE596FD2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0830D3-DF17-4D6A-96F4-214C3D9195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Protect Company Reputation</a:t>
          </a:r>
        </a:p>
      </dgm:t>
    </dgm:pt>
    <dgm:pt modelId="{1C388237-741A-4696-9C5E-E0BDD20B9376}" type="parTrans" cxnId="{33B96F9A-E296-448D-86C0-6EB1E03ED814}">
      <dgm:prSet/>
      <dgm:spPr/>
      <dgm:t>
        <a:bodyPr/>
        <a:lstStyle/>
        <a:p>
          <a:endParaRPr lang="en-US"/>
        </a:p>
      </dgm:t>
    </dgm:pt>
    <dgm:pt modelId="{5A856BF1-9F4D-46FF-9032-2AAC12DB0F1B}" type="sibTrans" cxnId="{33B96F9A-E296-448D-86C0-6EB1E03ED8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31C003-0084-4908-9D46-0F8C019DF5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 financial loss</a:t>
          </a:r>
        </a:p>
      </dgm:t>
    </dgm:pt>
    <dgm:pt modelId="{D3A5C811-1EE8-468F-BDFA-31082C703001}" type="parTrans" cxnId="{92FBA9F6-F037-408A-98D1-CA1101DB9AC6}">
      <dgm:prSet/>
      <dgm:spPr/>
      <dgm:t>
        <a:bodyPr/>
        <a:lstStyle/>
        <a:p>
          <a:endParaRPr lang="en-US"/>
        </a:p>
      </dgm:t>
    </dgm:pt>
    <dgm:pt modelId="{1FB109B5-3A42-45A3-94F6-77D080683810}" type="sibTrans" cxnId="{92FBA9F6-F037-408A-98D1-CA1101DB9AC6}">
      <dgm:prSet/>
      <dgm:spPr/>
      <dgm:t>
        <a:bodyPr/>
        <a:lstStyle/>
        <a:p>
          <a:endParaRPr lang="en-US"/>
        </a:p>
      </dgm:t>
    </dgm:pt>
    <dgm:pt modelId="{53B4055F-32BF-4867-A5C9-D7ABE136678C}" type="pres">
      <dgm:prSet presAssocID="{9D76F036-DA69-4DF0-B211-534D3F7E689B}" presName="root" presStyleCnt="0">
        <dgm:presLayoutVars>
          <dgm:dir/>
          <dgm:resizeHandles val="exact"/>
        </dgm:presLayoutVars>
      </dgm:prSet>
      <dgm:spPr/>
    </dgm:pt>
    <dgm:pt modelId="{57B7D0B9-9B4F-4045-98F1-B44E09745EAB}" type="pres">
      <dgm:prSet presAssocID="{9D76F036-DA69-4DF0-B211-534D3F7E689B}" presName="container" presStyleCnt="0">
        <dgm:presLayoutVars>
          <dgm:dir/>
          <dgm:resizeHandles val="exact"/>
        </dgm:presLayoutVars>
      </dgm:prSet>
      <dgm:spPr/>
    </dgm:pt>
    <dgm:pt modelId="{CC652DDE-E1E8-4588-99E7-02C5E15332E3}" type="pres">
      <dgm:prSet presAssocID="{9CD10B7E-1253-4E04-B431-B186A99DA104}" presName="compNode" presStyleCnt="0"/>
      <dgm:spPr/>
    </dgm:pt>
    <dgm:pt modelId="{FF61F5A4-CE6C-4D1E-9817-E27CA489F8C4}" type="pres">
      <dgm:prSet presAssocID="{9CD10B7E-1253-4E04-B431-B186A99DA104}" presName="iconBgRect" presStyleLbl="bgShp" presStyleIdx="0" presStyleCnt="4"/>
      <dgm:spPr/>
    </dgm:pt>
    <dgm:pt modelId="{55EC6D57-B89E-470B-BEB7-C11C1409A3D2}" type="pres">
      <dgm:prSet presAssocID="{9CD10B7E-1253-4E04-B431-B186A99DA1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46E5551-C6B8-4565-8290-82087573AA97}" type="pres">
      <dgm:prSet presAssocID="{9CD10B7E-1253-4E04-B431-B186A99DA104}" presName="spaceRect" presStyleCnt="0"/>
      <dgm:spPr/>
    </dgm:pt>
    <dgm:pt modelId="{4AFB617B-6B1A-4640-BF4B-90D28CB68290}" type="pres">
      <dgm:prSet presAssocID="{9CD10B7E-1253-4E04-B431-B186A99DA104}" presName="textRect" presStyleLbl="revTx" presStyleIdx="0" presStyleCnt="4">
        <dgm:presLayoutVars>
          <dgm:chMax val="1"/>
          <dgm:chPref val="1"/>
        </dgm:presLayoutVars>
      </dgm:prSet>
      <dgm:spPr/>
    </dgm:pt>
    <dgm:pt modelId="{2B0E63BA-7069-4BA1-ACFF-01150615DE07}" type="pres">
      <dgm:prSet presAssocID="{C2CF1060-FADD-4CBB-91F3-B7A3090340A6}" presName="sibTrans" presStyleLbl="sibTrans2D1" presStyleIdx="0" presStyleCnt="0"/>
      <dgm:spPr/>
    </dgm:pt>
    <dgm:pt modelId="{8AD2D33B-80CA-4C04-93E5-7C885A9B3F44}" type="pres">
      <dgm:prSet presAssocID="{534EBF53-F6F2-4DE3-86B1-7605BA74DD48}" presName="compNode" presStyleCnt="0"/>
      <dgm:spPr/>
    </dgm:pt>
    <dgm:pt modelId="{A17F4C6B-E06B-4274-A1CE-B43E94A21EEB}" type="pres">
      <dgm:prSet presAssocID="{534EBF53-F6F2-4DE3-86B1-7605BA74DD48}" presName="iconBgRect" presStyleLbl="bgShp" presStyleIdx="1" presStyleCnt="4"/>
      <dgm:spPr/>
    </dgm:pt>
    <dgm:pt modelId="{6D0EC038-E901-4789-98B8-86D8D097F5B2}" type="pres">
      <dgm:prSet presAssocID="{534EBF53-F6F2-4DE3-86B1-7605BA74DD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CF05674-87A0-4D1F-81AC-8C57F7D94668}" type="pres">
      <dgm:prSet presAssocID="{534EBF53-F6F2-4DE3-86B1-7605BA74DD48}" presName="spaceRect" presStyleCnt="0"/>
      <dgm:spPr/>
    </dgm:pt>
    <dgm:pt modelId="{822B8622-A743-43B5-94D8-7AD3CE0F9C46}" type="pres">
      <dgm:prSet presAssocID="{534EBF53-F6F2-4DE3-86B1-7605BA74DD48}" presName="textRect" presStyleLbl="revTx" presStyleIdx="1" presStyleCnt="4">
        <dgm:presLayoutVars>
          <dgm:chMax val="1"/>
          <dgm:chPref val="1"/>
        </dgm:presLayoutVars>
      </dgm:prSet>
      <dgm:spPr/>
    </dgm:pt>
    <dgm:pt modelId="{8D8ED384-EE95-4DD1-8796-7F5AEF3AB7B4}" type="pres">
      <dgm:prSet presAssocID="{6CAA5476-42FF-45CD-B6C1-9385CC187933}" presName="sibTrans" presStyleLbl="sibTrans2D1" presStyleIdx="0" presStyleCnt="0"/>
      <dgm:spPr/>
    </dgm:pt>
    <dgm:pt modelId="{80607E05-DBEB-4A3C-8087-D6461AE3BE45}" type="pres">
      <dgm:prSet presAssocID="{B30830D3-DF17-4D6A-96F4-214C3D9195A5}" presName="compNode" presStyleCnt="0"/>
      <dgm:spPr/>
    </dgm:pt>
    <dgm:pt modelId="{9B7BC39E-B37B-40A2-8163-CE398B44BB31}" type="pres">
      <dgm:prSet presAssocID="{B30830D3-DF17-4D6A-96F4-214C3D9195A5}" presName="iconBgRect" presStyleLbl="bgShp" presStyleIdx="2" presStyleCnt="4"/>
      <dgm:spPr/>
    </dgm:pt>
    <dgm:pt modelId="{A8D24EF7-D790-4E88-80E5-E61092B9150C}" type="pres">
      <dgm:prSet presAssocID="{B30830D3-DF17-4D6A-96F4-214C3D9195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9AF421-830C-4F78-BC93-EDA8A812258D}" type="pres">
      <dgm:prSet presAssocID="{B30830D3-DF17-4D6A-96F4-214C3D9195A5}" presName="spaceRect" presStyleCnt="0"/>
      <dgm:spPr/>
    </dgm:pt>
    <dgm:pt modelId="{8797253A-DB79-43D0-A6AD-7CBF86C19922}" type="pres">
      <dgm:prSet presAssocID="{B30830D3-DF17-4D6A-96F4-214C3D9195A5}" presName="textRect" presStyleLbl="revTx" presStyleIdx="2" presStyleCnt="4">
        <dgm:presLayoutVars>
          <dgm:chMax val="1"/>
          <dgm:chPref val="1"/>
        </dgm:presLayoutVars>
      </dgm:prSet>
      <dgm:spPr/>
    </dgm:pt>
    <dgm:pt modelId="{4F1596B7-7941-424C-B948-D8DEADF833F8}" type="pres">
      <dgm:prSet presAssocID="{5A856BF1-9F4D-46FF-9032-2AAC12DB0F1B}" presName="sibTrans" presStyleLbl="sibTrans2D1" presStyleIdx="0" presStyleCnt="0"/>
      <dgm:spPr/>
    </dgm:pt>
    <dgm:pt modelId="{98CBBD6D-8AF2-49B4-82A1-65C9A11278D5}" type="pres">
      <dgm:prSet presAssocID="{6031C003-0084-4908-9D46-0F8C019DF5FA}" presName="compNode" presStyleCnt="0"/>
      <dgm:spPr/>
    </dgm:pt>
    <dgm:pt modelId="{926207B7-36C7-41B5-B0F0-62314A7D15A4}" type="pres">
      <dgm:prSet presAssocID="{6031C003-0084-4908-9D46-0F8C019DF5FA}" presName="iconBgRect" presStyleLbl="bgShp" presStyleIdx="3" presStyleCnt="4"/>
      <dgm:spPr/>
    </dgm:pt>
    <dgm:pt modelId="{3149E849-C430-4DE6-A712-15F4598FCB76}" type="pres">
      <dgm:prSet presAssocID="{6031C003-0084-4908-9D46-0F8C019DF5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F1C79F1-30C1-4CDF-AFC7-AFBA0113D418}" type="pres">
      <dgm:prSet presAssocID="{6031C003-0084-4908-9D46-0F8C019DF5FA}" presName="spaceRect" presStyleCnt="0"/>
      <dgm:spPr/>
    </dgm:pt>
    <dgm:pt modelId="{96868724-8FA0-42FF-9DC3-EF8CF91F4C02}" type="pres">
      <dgm:prSet presAssocID="{6031C003-0084-4908-9D46-0F8C019DF5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505D38-D386-9B43-ADAB-FF81B8F997B9}" type="presOf" srcId="{9CD10B7E-1253-4E04-B431-B186A99DA104}" destId="{4AFB617B-6B1A-4640-BF4B-90D28CB68290}" srcOrd="0" destOrd="0" presId="urn:microsoft.com/office/officeart/2018/2/layout/IconCircleList"/>
    <dgm:cxn modelId="{6FF98F63-D5FB-5148-A340-B6AAE5BA7E0A}" type="presOf" srcId="{5A856BF1-9F4D-46FF-9032-2AAC12DB0F1B}" destId="{4F1596B7-7941-424C-B948-D8DEADF833F8}" srcOrd="0" destOrd="0" presId="urn:microsoft.com/office/officeart/2018/2/layout/IconCircleList"/>
    <dgm:cxn modelId="{5536207A-9548-4EC3-BA52-84AF5F962E55}" srcId="{9D76F036-DA69-4DF0-B211-534D3F7E689B}" destId="{9CD10B7E-1253-4E04-B431-B186A99DA104}" srcOrd="0" destOrd="0" parTransId="{D7103411-ACA6-4687-8152-63DEA2996854}" sibTransId="{C2CF1060-FADD-4CBB-91F3-B7A3090340A6}"/>
    <dgm:cxn modelId="{5E073B8A-2234-6547-9413-D03DD7F05E73}" type="presOf" srcId="{534EBF53-F6F2-4DE3-86B1-7605BA74DD48}" destId="{822B8622-A743-43B5-94D8-7AD3CE0F9C46}" srcOrd="0" destOrd="0" presId="urn:microsoft.com/office/officeart/2018/2/layout/IconCircleList"/>
    <dgm:cxn modelId="{6E193091-716A-46CD-BEE4-5BEE596FD2F9}" srcId="{9D76F036-DA69-4DF0-B211-534D3F7E689B}" destId="{534EBF53-F6F2-4DE3-86B1-7605BA74DD48}" srcOrd="1" destOrd="0" parTransId="{B6D3581F-1A37-46CC-8B6C-779F11398B33}" sibTransId="{6CAA5476-42FF-45CD-B6C1-9385CC187933}"/>
    <dgm:cxn modelId="{33B96F9A-E296-448D-86C0-6EB1E03ED814}" srcId="{9D76F036-DA69-4DF0-B211-534D3F7E689B}" destId="{B30830D3-DF17-4D6A-96F4-214C3D9195A5}" srcOrd="2" destOrd="0" parTransId="{1C388237-741A-4696-9C5E-E0BDD20B9376}" sibTransId="{5A856BF1-9F4D-46FF-9032-2AAC12DB0F1B}"/>
    <dgm:cxn modelId="{7EB2D2AD-037D-7B4B-B123-B24D8EC2A2DC}" type="presOf" srcId="{6CAA5476-42FF-45CD-B6C1-9385CC187933}" destId="{8D8ED384-EE95-4DD1-8796-7F5AEF3AB7B4}" srcOrd="0" destOrd="0" presId="urn:microsoft.com/office/officeart/2018/2/layout/IconCircleList"/>
    <dgm:cxn modelId="{1C426CB2-39AD-B941-B953-21238F574612}" type="presOf" srcId="{C2CF1060-FADD-4CBB-91F3-B7A3090340A6}" destId="{2B0E63BA-7069-4BA1-ACFF-01150615DE07}" srcOrd="0" destOrd="0" presId="urn:microsoft.com/office/officeart/2018/2/layout/IconCircleList"/>
    <dgm:cxn modelId="{FBFDDAB4-69C2-754E-B371-29F73DFCE5E0}" type="presOf" srcId="{9D76F036-DA69-4DF0-B211-534D3F7E689B}" destId="{53B4055F-32BF-4867-A5C9-D7ABE136678C}" srcOrd="0" destOrd="0" presId="urn:microsoft.com/office/officeart/2018/2/layout/IconCircleList"/>
    <dgm:cxn modelId="{92FBA9F6-F037-408A-98D1-CA1101DB9AC6}" srcId="{9D76F036-DA69-4DF0-B211-534D3F7E689B}" destId="{6031C003-0084-4908-9D46-0F8C019DF5FA}" srcOrd="3" destOrd="0" parTransId="{D3A5C811-1EE8-468F-BDFA-31082C703001}" sibTransId="{1FB109B5-3A42-45A3-94F6-77D080683810}"/>
    <dgm:cxn modelId="{FD1CD7F6-77EA-4740-A34F-485180A89F43}" type="presOf" srcId="{6031C003-0084-4908-9D46-0F8C019DF5FA}" destId="{96868724-8FA0-42FF-9DC3-EF8CF91F4C02}" srcOrd="0" destOrd="0" presId="urn:microsoft.com/office/officeart/2018/2/layout/IconCircleList"/>
    <dgm:cxn modelId="{BCA2AAFA-20EC-2C46-AAA7-8B5E5328974D}" type="presOf" srcId="{B30830D3-DF17-4D6A-96F4-214C3D9195A5}" destId="{8797253A-DB79-43D0-A6AD-7CBF86C19922}" srcOrd="0" destOrd="0" presId="urn:microsoft.com/office/officeart/2018/2/layout/IconCircleList"/>
    <dgm:cxn modelId="{26AD705C-D0BF-F349-95B8-5C88F9A2DB27}" type="presParOf" srcId="{53B4055F-32BF-4867-A5C9-D7ABE136678C}" destId="{57B7D0B9-9B4F-4045-98F1-B44E09745EAB}" srcOrd="0" destOrd="0" presId="urn:microsoft.com/office/officeart/2018/2/layout/IconCircleList"/>
    <dgm:cxn modelId="{19619246-BA4D-E349-B120-CB7A2E3D4C59}" type="presParOf" srcId="{57B7D0B9-9B4F-4045-98F1-B44E09745EAB}" destId="{CC652DDE-E1E8-4588-99E7-02C5E15332E3}" srcOrd="0" destOrd="0" presId="urn:microsoft.com/office/officeart/2018/2/layout/IconCircleList"/>
    <dgm:cxn modelId="{9A76591D-E4A1-9A4F-B806-6A8C5E1CADFC}" type="presParOf" srcId="{CC652DDE-E1E8-4588-99E7-02C5E15332E3}" destId="{FF61F5A4-CE6C-4D1E-9817-E27CA489F8C4}" srcOrd="0" destOrd="0" presId="urn:microsoft.com/office/officeart/2018/2/layout/IconCircleList"/>
    <dgm:cxn modelId="{192FA173-2084-AC4F-B527-129FCB0DF54B}" type="presParOf" srcId="{CC652DDE-E1E8-4588-99E7-02C5E15332E3}" destId="{55EC6D57-B89E-470B-BEB7-C11C1409A3D2}" srcOrd="1" destOrd="0" presId="urn:microsoft.com/office/officeart/2018/2/layout/IconCircleList"/>
    <dgm:cxn modelId="{6F3601A8-0146-B449-9DDD-839F854F43BB}" type="presParOf" srcId="{CC652DDE-E1E8-4588-99E7-02C5E15332E3}" destId="{846E5551-C6B8-4565-8290-82087573AA97}" srcOrd="2" destOrd="0" presId="urn:microsoft.com/office/officeart/2018/2/layout/IconCircleList"/>
    <dgm:cxn modelId="{DEDA772D-82B3-7B44-8363-FDFB296EAE57}" type="presParOf" srcId="{CC652DDE-E1E8-4588-99E7-02C5E15332E3}" destId="{4AFB617B-6B1A-4640-BF4B-90D28CB68290}" srcOrd="3" destOrd="0" presId="urn:microsoft.com/office/officeart/2018/2/layout/IconCircleList"/>
    <dgm:cxn modelId="{E91562F8-633F-1A40-A0E9-81B2F38AA9E8}" type="presParOf" srcId="{57B7D0B9-9B4F-4045-98F1-B44E09745EAB}" destId="{2B0E63BA-7069-4BA1-ACFF-01150615DE07}" srcOrd="1" destOrd="0" presId="urn:microsoft.com/office/officeart/2018/2/layout/IconCircleList"/>
    <dgm:cxn modelId="{93EDD8A9-A8ED-AC4F-9614-F0A6AE41B1D3}" type="presParOf" srcId="{57B7D0B9-9B4F-4045-98F1-B44E09745EAB}" destId="{8AD2D33B-80CA-4C04-93E5-7C885A9B3F44}" srcOrd="2" destOrd="0" presId="urn:microsoft.com/office/officeart/2018/2/layout/IconCircleList"/>
    <dgm:cxn modelId="{D282A32F-9787-9144-980C-97D9DE92C5BB}" type="presParOf" srcId="{8AD2D33B-80CA-4C04-93E5-7C885A9B3F44}" destId="{A17F4C6B-E06B-4274-A1CE-B43E94A21EEB}" srcOrd="0" destOrd="0" presId="urn:microsoft.com/office/officeart/2018/2/layout/IconCircleList"/>
    <dgm:cxn modelId="{0475D3A5-D93E-554F-8F27-447CCFF6838F}" type="presParOf" srcId="{8AD2D33B-80CA-4C04-93E5-7C885A9B3F44}" destId="{6D0EC038-E901-4789-98B8-86D8D097F5B2}" srcOrd="1" destOrd="0" presId="urn:microsoft.com/office/officeart/2018/2/layout/IconCircleList"/>
    <dgm:cxn modelId="{52F9715A-6A88-284E-B542-BD266EDA6D3C}" type="presParOf" srcId="{8AD2D33B-80CA-4C04-93E5-7C885A9B3F44}" destId="{7CF05674-87A0-4D1F-81AC-8C57F7D94668}" srcOrd="2" destOrd="0" presId="urn:microsoft.com/office/officeart/2018/2/layout/IconCircleList"/>
    <dgm:cxn modelId="{EF0CE4BF-5488-FA42-AD2E-A029F246D5D4}" type="presParOf" srcId="{8AD2D33B-80CA-4C04-93E5-7C885A9B3F44}" destId="{822B8622-A743-43B5-94D8-7AD3CE0F9C46}" srcOrd="3" destOrd="0" presId="urn:microsoft.com/office/officeart/2018/2/layout/IconCircleList"/>
    <dgm:cxn modelId="{C043C834-1CD9-A244-9B92-66ABC074CD38}" type="presParOf" srcId="{57B7D0B9-9B4F-4045-98F1-B44E09745EAB}" destId="{8D8ED384-EE95-4DD1-8796-7F5AEF3AB7B4}" srcOrd="3" destOrd="0" presId="urn:microsoft.com/office/officeart/2018/2/layout/IconCircleList"/>
    <dgm:cxn modelId="{2FF9E922-A45C-DB43-A45B-4D391694F254}" type="presParOf" srcId="{57B7D0B9-9B4F-4045-98F1-B44E09745EAB}" destId="{80607E05-DBEB-4A3C-8087-D6461AE3BE45}" srcOrd="4" destOrd="0" presId="urn:microsoft.com/office/officeart/2018/2/layout/IconCircleList"/>
    <dgm:cxn modelId="{FFD4DE99-D88D-FC41-AA57-A426A2CB3D5F}" type="presParOf" srcId="{80607E05-DBEB-4A3C-8087-D6461AE3BE45}" destId="{9B7BC39E-B37B-40A2-8163-CE398B44BB31}" srcOrd="0" destOrd="0" presId="urn:microsoft.com/office/officeart/2018/2/layout/IconCircleList"/>
    <dgm:cxn modelId="{809287B6-F809-B04F-8042-98661970E73F}" type="presParOf" srcId="{80607E05-DBEB-4A3C-8087-D6461AE3BE45}" destId="{A8D24EF7-D790-4E88-80E5-E61092B9150C}" srcOrd="1" destOrd="0" presId="urn:microsoft.com/office/officeart/2018/2/layout/IconCircleList"/>
    <dgm:cxn modelId="{3965ADF9-68B9-854A-B9C6-7EA7B266B44D}" type="presParOf" srcId="{80607E05-DBEB-4A3C-8087-D6461AE3BE45}" destId="{3A9AF421-830C-4F78-BC93-EDA8A812258D}" srcOrd="2" destOrd="0" presId="urn:microsoft.com/office/officeart/2018/2/layout/IconCircleList"/>
    <dgm:cxn modelId="{B16FDA22-D20C-2140-900B-F2C3626E7E59}" type="presParOf" srcId="{80607E05-DBEB-4A3C-8087-D6461AE3BE45}" destId="{8797253A-DB79-43D0-A6AD-7CBF86C19922}" srcOrd="3" destOrd="0" presId="urn:microsoft.com/office/officeart/2018/2/layout/IconCircleList"/>
    <dgm:cxn modelId="{39C1D567-8E3D-1543-9979-7418DF31188A}" type="presParOf" srcId="{57B7D0B9-9B4F-4045-98F1-B44E09745EAB}" destId="{4F1596B7-7941-424C-B948-D8DEADF833F8}" srcOrd="5" destOrd="0" presId="urn:microsoft.com/office/officeart/2018/2/layout/IconCircleList"/>
    <dgm:cxn modelId="{00A34780-09BA-1344-9080-4A1FFA2E1A3A}" type="presParOf" srcId="{57B7D0B9-9B4F-4045-98F1-B44E09745EAB}" destId="{98CBBD6D-8AF2-49B4-82A1-65C9A11278D5}" srcOrd="6" destOrd="0" presId="urn:microsoft.com/office/officeart/2018/2/layout/IconCircleList"/>
    <dgm:cxn modelId="{66AD1D11-C70E-B445-86B7-C875A1B9ADB0}" type="presParOf" srcId="{98CBBD6D-8AF2-49B4-82A1-65C9A11278D5}" destId="{926207B7-36C7-41B5-B0F0-62314A7D15A4}" srcOrd="0" destOrd="0" presId="urn:microsoft.com/office/officeart/2018/2/layout/IconCircleList"/>
    <dgm:cxn modelId="{A7C4D2AF-7612-4A44-8BE4-282035A88517}" type="presParOf" srcId="{98CBBD6D-8AF2-49B4-82A1-65C9A11278D5}" destId="{3149E849-C430-4DE6-A712-15F4598FCB76}" srcOrd="1" destOrd="0" presId="urn:microsoft.com/office/officeart/2018/2/layout/IconCircleList"/>
    <dgm:cxn modelId="{012F1307-052A-5C40-8E20-54328297D17C}" type="presParOf" srcId="{98CBBD6D-8AF2-49B4-82A1-65C9A11278D5}" destId="{CF1C79F1-30C1-4CDF-AFC7-AFBA0113D418}" srcOrd="2" destOrd="0" presId="urn:microsoft.com/office/officeart/2018/2/layout/IconCircleList"/>
    <dgm:cxn modelId="{E277C471-B97D-9C4E-A264-362DBE61BF3D}" type="presParOf" srcId="{98CBBD6D-8AF2-49B4-82A1-65C9A11278D5}" destId="{96868724-8FA0-42FF-9DC3-EF8CF91F4C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66D06-456F-4483-ACC2-6E650A50015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6FCE9F-C5EA-44F5-9934-371982C9A42C}">
      <dgm:prSet/>
      <dgm:spPr/>
      <dgm:t>
        <a:bodyPr/>
        <a:lstStyle/>
        <a:p>
          <a:r>
            <a:rPr lang="en-US"/>
            <a:t>Use Encryption tools to secure secrets such as API keys, OAuth tokens, passwords, and more.</a:t>
          </a:r>
        </a:p>
      </dgm:t>
    </dgm:pt>
    <dgm:pt modelId="{657D73F6-08BA-4A5D-B62C-1F454DDD3985}" type="parTrans" cxnId="{37CC1BC2-E995-4BAF-8CAA-9BBDBEB32907}">
      <dgm:prSet/>
      <dgm:spPr/>
      <dgm:t>
        <a:bodyPr/>
        <a:lstStyle/>
        <a:p>
          <a:endParaRPr lang="en-US"/>
        </a:p>
      </dgm:t>
    </dgm:pt>
    <dgm:pt modelId="{12DBC2EF-A552-4EF7-BFF3-5AB857651387}" type="sibTrans" cxnId="{37CC1BC2-E995-4BAF-8CAA-9BBDBEB32907}">
      <dgm:prSet/>
      <dgm:spPr/>
      <dgm:t>
        <a:bodyPr/>
        <a:lstStyle/>
        <a:p>
          <a:endParaRPr lang="en-US"/>
        </a:p>
      </dgm:t>
    </dgm:pt>
    <dgm:pt modelId="{36F9FA92-B2DE-450B-8A83-38CB367A5D7B}">
      <dgm:prSet/>
      <dgm:spPr/>
      <dgm:t>
        <a:bodyPr/>
        <a:lstStyle/>
        <a:p>
          <a:r>
            <a:rPr lang="en-US"/>
            <a:t>Use an encrypted vault to store secrets and never store them directly in the source code.</a:t>
          </a:r>
        </a:p>
      </dgm:t>
    </dgm:pt>
    <dgm:pt modelId="{2C65692C-3046-4221-BFD7-06CC653CDCE9}" type="parTrans" cxnId="{D011DB25-90D9-46E1-82F2-F860758B366D}">
      <dgm:prSet/>
      <dgm:spPr/>
      <dgm:t>
        <a:bodyPr/>
        <a:lstStyle/>
        <a:p>
          <a:endParaRPr lang="en-US"/>
        </a:p>
      </dgm:t>
    </dgm:pt>
    <dgm:pt modelId="{8D870C09-E8D0-4D4A-82D8-BCFC24174CFB}" type="sibTrans" cxnId="{D011DB25-90D9-46E1-82F2-F860758B366D}">
      <dgm:prSet/>
      <dgm:spPr/>
      <dgm:t>
        <a:bodyPr/>
        <a:lstStyle/>
        <a:p>
          <a:endParaRPr lang="en-US"/>
        </a:p>
      </dgm:t>
    </dgm:pt>
    <dgm:pt modelId="{96B5CE72-E175-B84D-8BEA-380B0F8A8C7C}" type="pres">
      <dgm:prSet presAssocID="{6C566D06-456F-4483-ACC2-6E650A5001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38F02F-1F1B-0846-B5CF-E1BBFFDCA8A8}" type="pres">
      <dgm:prSet presAssocID="{F16FCE9F-C5EA-44F5-9934-371982C9A42C}" presName="hierRoot1" presStyleCnt="0">
        <dgm:presLayoutVars>
          <dgm:hierBranch val="init"/>
        </dgm:presLayoutVars>
      </dgm:prSet>
      <dgm:spPr/>
    </dgm:pt>
    <dgm:pt modelId="{6EDDCEC6-7837-284A-8C86-4484C6348BF0}" type="pres">
      <dgm:prSet presAssocID="{F16FCE9F-C5EA-44F5-9934-371982C9A42C}" presName="rootComposite1" presStyleCnt="0"/>
      <dgm:spPr/>
    </dgm:pt>
    <dgm:pt modelId="{328439D4-3417-D542-9756-FD5EC16B4833}" type="pres">
      <dgm:prSet presAssocID="{F16FCE9F-C5EA-44F5-9934-371982C9A42C}" presName="rootText1" presStyleLbl="node0" presStyleIdx="0" presStyleCnt="2">
        <dgm:presLayoutVars>
          <dgm:chPref val="3"/>
        </dgm:presLayoutVars>
      </dgm:prSet>
      <dgm:spPr/>
    </dgm:pt>
    <dgm:pt modelId="{BD5DF93D-54CF-C645-A83E-9C30155D34C5}" type="pres">
      <dgm:prSet presAssocID="{F16FCE9F-C5EA-44F5-9934-371982C9A42C}" presName="rootConnector1" presStyleLbl="node1" presStyleIdx="0" presStyleCnt="0"/>
      <dgm:spPr/>
    </dgm:pt>
    <dgm:pt modelId="{4CD4C123-979B-CB41-AAD0-49991767B2D8}" type="pres">
      <dgm:prSet presAssocID="{F16FCE9F-C5EA-44F5-9934-371982C9A42C}" presName="hierChild2" presStyleCnt="0"/>
      <dgm:spPr/>
    </dgm:pt>
    <dgm:pt modelId="{8708FE85-0FA6-2649-B238-576D6BD66389}" type="pres">
      <dgm:prSet presAssocID="{F16FCE9F-C5EA-44F5-9934-371982C9A42C}" presName="hierChild3" presStyleCnt="0"/>
      <dgm:spPr/>
    </dgm:pt>
    <dgm:pt modelId="{E9525ABC-5F77-C242-A0EC-129AAD7AD9A5}" type="pres">
      <dgm:prSet presAssocID="{36F9FA92-B2DE-450B-8A83-38CB367A5D7B}" presName="hierRoot1" presStyleCnt="0">
        <dgm:presLayoutVars>
          <dgm:hierBranch val="init"/>
        </dgm:presLayoutVars>
      </dgm:prSet>
      <dgm:spPr/>
    </dgm:pt>
    <dgm:pt modelId="{255C926A-82EA-D34C-8BD7-320AE95E0105}" type="pres">
      <dgm:prSet presAssocID="{36F9FA92-B2DE-450B-8A83-38CB367A5D7B}" presName="rootComposite1" presStyleCnt="0"/>
      <dgm:spPr/>
    </dgm:pt>
    <dgm:pt modelId="{B2379CF3-8DEA-3542-838D-816AA6282817}" type="pres">
      <dgm:prSet presAssocID="{36F9FA92-B2DE-450B-8A83-38CB367A5D7B}" presName="rootText1" presStyleLbl="node0" presStyleIdx="1" presStyleCnt="2">
        <dgm:presLayoutVars>
          <dgm:chPref val="3"/>
        </dgm:presLayoutVars>
      </dgm:prSet>
      <dgm:spPr/>
    </dgm:pt>
    <dgm:pt modelId="{F7031C42-1EB8-F044-A5FF-95FA0DEB110D}" type="pres">
      <dgm:prSet presAssocID="{36F9FA92-B2DE-450B-8A83-38CB367A5D7B}" presName="rootConnector1" presStyleLbl="node1" presStyleIdx="0" presStyleCnt="0"/>
      <dgm:spPr/>
    </dgm:pt>
    <dgm:pt modelId="{D1560B15-F52A-454D-9CAC-2F376FCA4071}" type="pres">
      <dgm:prSet presAssocID="{36F9FA92-B2DE-450B-8A83-38CB367A5D7B}" presName="hierChild2" presStyleCnt="0"/>
      <dgm:spPr/>
    </dgm:pt>
    <dgm:pt modelId="{DC34334C-F407-BD4F-BC99-71A856E444FD}" type="pres">
      <dgm:prSet presAssocID="{36F9FA92-B2DE-450B-8A83-38CB367A5D7B}" presName="hierChild3" presStyleCnt="0"/>
      <dgm:spPr/>
    </dgm:pt>
  </dgm:ptLst>
  <dgm:cxnLst>
    <dgm:cxn modelId="{D011DB25-90D9-46E1-82F2-F860758B366D}" srcId="{6C566D06-456F-4483-ACC2-6E650A50015B}" destId="{36F9FA92-B2DE-450B-8A83-38CB367A5D7B}" srcOrd="1" destOrd="0" parTransId="{2C65692C-3046-4221-BFD7-06CC653CDCE9}" sibTransId="{8D870C09-E8D0-4D4A-82D8-BCFC24174CFB}"/>
    <dgm:cxn modelId="{FA2CCE66-5723-FF48-8DE9-FFA621A6005E}" type="presOf" srcId="{36F9FA92-B2DE-450B-8A83-38CB367A5D7B}" destId="{B2379CF3-8DEA-3542-838D-816AA6282817}" srcOrd="0" destOrd="0" presId="urn:microsoft.com/office/officeart/2009/3/layout/HorizontalOrganizationChart"/>
    <dgm:cxn modelId="{4B805873-081D-BF4E-AA12-B0CAABAE3993}" type="presOf" srcId="{F16FCE9F-C5EA-44F5-9934-371982C9A42C}" destId="{328439D4-3417-D542-9756-FD5EC16B4833}" srcOrd="0" destOrd="0" presId="urn:microsoft.com/office/officeart/2009/3/layout/HorizontalOrganizationChart"/>
    <dgm:cxn modelId="{AD6429AF-3884-134B-A380-09AD898C532D}" type="presOf" srcId="{F16FCE9F-C5EA-44F5-9934-371982C9A42C}" destId="{BD5DF93D-54CF-C645-A83E-9C30155D34C5}" srcOrd="1" destOrd="0" presId="urn:microsoft.com/office/officeart/2009/3/layout/HorizontalOrganizationChart"/>
    <dgm:cxn modelId="{8BA603BB-3FFF-A84D-BA73-C6B0FC291AA1}" type="presOf" srcId="{36F9FA92-B2DE-450B-8A83-38CB367A5D7B}" destId="{F7031C42-1EB8-F044-A5FF-95FA0DEB110D}" srcOrd="1" destOrd="0" presId="urn:microsoft.com/office/officeart/2009/3/layout/HorizontalOrganizationChart"/>
    <dgm:cxn modelId="{37CC1BC2-E995-4BAF-8CAA-9BBDBEB32907}" srcId="{6C566D06-456F-4483-ACC2-6E650A50015B}" destId="{F16FCE9F-C5EA-44F5-9934-371982C9A42C}" srcOrd="0" destOrd="0" parTransId="{657D73F6-08BA-4A5D-B62C-1F454DDD3985}" sibTransId="{12DBC2EF-A552-4EF7-BFF3-5AB857651387}"/>
    <dgm:cxn modelId="{1C6B1FCA-C590-0043-916C-9141AF4BEE6A}" type="presOf" srcId="{6C566D06-456F-4483-ACC2-6E650A50015B}" destId="{96B5CE72-E175-B84D-8BEA-380B0F8A8C7C}" srcOrd="0" destOrd="0" presId="urn:microsoft.com/office/officeart/2009/3/layout/HorizontalOrganizationChart"/>
    <dgm:cxn modelId="{69FA294A-454C-6441-9540-527313A5428D}" type="presParOf" srcId="{96B5CE72-E175-B84D-8BEA-380B0F8A8C7C}" destId="{3138F02F-1F1B-0846-B5CF-E1BBFFDCA8A8}" srcOrd="0" destOrd="0" presId="urn:microsoft.com/office/officeart/2009/3/layout/HorizontalOrganizationChart"/>
    <dgm:cxn modelId="{81854CFA-7833-9E4A-AA51-00BDF28E382F}" type="presParOf" srcId="{3138F02F-1F1B-0846-B5CF-E1BBFFDCA8A8}" destId="{6EDDCEC6-7837-284A-8C86-4484C6348BF0}" srcOrd="0" destOrd="0" presId="urn:microsoft.com/office/officeart/2009/3/layout/HorizontalOrganizationChart"/>
    <dgm:cxn modelId="{716ECD1C-2132-6A4F-AD79-44DA088CA3E9}" type="presParOf" srcId="{6EDDCEC6-7837-284A-8C86-4484C6348BF0}" destId="{328439D4-3417-D542-9756-FD5EC16B4833}" srcOrd="0" destOrd="0" presId="urn:microsoft.com/office/officeart/2009/3/layout/HorizontalOrganizationChart"/>
    <dgm:cxn modelId="{2658EBC5-EC3D-0C44-BE7E-60BE170BCD43}" type="presParOf" srcId="{6EDDCEC6-7837-284A-8C86-4484C6348BF0}" destId="{BD5DF93D-54CF-C645-A83E-9C30155D34C5}" srcOrd="1" destOrd="0" presId="urn:microsoft.com/office/officeart/2009/3/layout/HorizontalOrganizationChart"/>
    <dgm:cxn modelId="{F1F94B7E-9598-974F-B02B-3BD43AFB3BD7}" type="presParOf" srcId="{3138F02F-1F1B-0846-B5CF-E1BBFFDCA8A8}" destId="{4CD4C123-979B-CB41-AAD0-49991767B2D8}" srcOrd="1" destOrd="0" presId="urn:microsoft.com/office/officeart/2009/3/layout/HorizontalOrganizationChart"/>
    <dgm:cxn modelId="{8581C6CB-5645-F746-859C-31EC48448593}" type="presParOf" srcId="{3138F02F-1F1B-0846-B5CF-E1BBFFDCA8A8}" destId="{8708FE85-0FA6-2649-B238-576D6BD66389}" srcOrd="2" destOrd="0" presId="urn:microsoft.com/office/officeart/2009/3/layout/HorizontalOrganizationChart"/>
    <dgm:cxn modelId="{BEC50A92-D1EC-054E-A578-AE219BF844AE}" type="presParOf" srcId="{96B5CE72-E175-B84D-8BEA-380B0F8A8C7C}" destId="{E9525ABC-5F77-C242-A0EC-129AAD7AD9A5}" srcOrd="1" destOrd="0" presId="urn:microsoft.com/office/officeart/2009/3/layout/HorizontalOrganizationChart"/>
    <dgm:cxn modelId="{62BCA242-2689-7A46-AE17-25B20B495B9C}" type="presParOf" srcId="{E9525ABC-5F77-C242-A0EC-129AAD7AD9A5}" destId="{255C926A-82EA-D34C-8BD7-320AE95E0105}" srcOrd="0" destOrd="0" presId="urn:microsoft.com/office/officeart/2009/3/layout/HorizontalOrganizationChart"/>
    <dgm:cxn modelId="{291EE94F-CEDD-E841-8ADB-6FDB596E86AE}" type="presParOf" srcId="{255C926A-82EA-D34C-8BD7-320AE95E0105}" destId="{B2379CF3-8DEA-3542-838D-816AA6282817}" srcOrd="0" destOrd="0" presId="urn:microsoft.com/office/officeart/2009/3/layout/HorizontalOrganizationChart"/>
    <dgm:cxn modelId="{D48AA0B9-6315-4E42-9C1C-043D25017338}" type="presParOf" srcId="{255C926A-82EA-D34C-8BD7-320AE95E0105}" destId="{F7031C42-1EB8-F044-A5FF-95FA0DEB110D}" srcOrd="1" destOrd="0" presId="urn:microsoft.com/office/officeart/2009/3/layout/HorizontalOrganizationChart"/>
    <dgm:cxn modelId="{BC014CE2-E4F4-3944-957E-F95A010415F9}" type="presParOf" srcId="{E9525ABC-5F77-C242-A0EC-129AAD7AD9A5}" destId="{D1560B15-F52A-454D-9CAC-2F376FCA4071}" srcOrd="1" destOrd="0" presId="urn:microsoft.com/office/officeart/2009/3/layout/HorizontalOrganizationChart"/>
    <dgm:cxn modelId="{7DD11DA1-DE47-7144-92F6-B736FCE3CE7D}" type="presParOf" srcId="{E9525ABC-5F77-C242-A0EC-129AAD7AD9A5}" destId="{DC34334C-F407-BD4F-BC99-71A856E444F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1F5A4-CE6C-4D1E-9817-E27CA489F8C4}">
      <dsp:nvSpPr>
        <dsp:cNvPr id="0" name=""/>
        <dsp:cNvSpPr/>
      </dsp:nvSpPr>
      <dsp:spPr>
        <a:xfrm>
          <a:off x="112001" y="39724"/>
          <a:ext cx="1284129" cy="12841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C6D57-B89E-470B-BEB7-C11C1409A3D2}">
      <dsp:nvSpPr>
        <dsp:cNvPr id="0" name=""/>
        <dsp:cNvSpPr/>
      </dsp:nvSpPr>
      <dsp:spPr>
        <a:xfrm>
          <a:off x="381668" y="309391"/>
          <a:ext cx="744795" cy="744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617B-6B1A-4640-BF4B-90D28CB68290}">
      <dsp:nvSpPr>
        <dsp:cNvPr id="0" name=""/>
        <dsp:cNvSpPr/>
      </dsp:nvSpPr>
      <dsp:spPr>
        <a:xfrm>
          <a:off x="1671301" y="39724"/>
          <a:ext cx="3026876" cy="1284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Protect Intellectual Property</a:t>
          </a:r>
        </a:p>
      </dsp:txBody>
      <dsp:txXfrm>
        <a:off x="1671301" y="39724"/>
        <a:ext cx="3026876" cy="1284129"/>
      </dsp:txXfrm>
    </dsp:sp>
    <dsp:sp modelId="{A17F4C6B-E06B-4274-A1CE-B43E94A21EEB}">
      <dsp:nvSpPr>
        <dsp:cNvPr id="0" name=""/>
        <dsp:cNvSpPr/>
      </dsp:nvSpPr>
      <dsp:spPr>
        <a:xfrm>
          <a:off x="5225588" y="39724"/>
          <a:ext cx="1284129" cy="12841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EC038-E901-4789-98B8-86D8D097F5B2}">
      <dsp:nvSpPr>
        <dsp:cNvPr id="0" name=""/>
        <dsp:cNvSpPr/>
      </dsp:nvSpPr>
      <dsp:spPr>
        <a:xfrm>
          <a:off x="5495255" y="309391"/>
          <a:ext cx="744795" cy="74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B8622-A743-43B5-94D8-7AD3CE0F9C46}">
      <dsp:nvSpPr>
        <dsp:cNvPr id="0" name=""/>
        <dsp:cNvSpPr/>
      </dsp:nvSpPr>
      <dsp:spPr>
        <a:xfrm>
          <a:off x="6784888" y="39724"/>
          <a:ext cx="3026876" cy="1284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Secure Business Secrets</a:t>
          </a:r>
        </a:p>
      </dsp:txBody>
      <dsp:txXfrm>
        <a:off x="6784888" y="39724"/>
        <a:ext cx="3026876" cy="1284129"/>
      </dsp:txXfrm>
    </dsp:sp>
    <dsp:sp modelId="{9B7BC39E-B37B-40A2-8163-CE398B44BB31}">
      <dsp:nvSpPr>
        <dsp:cNvPr id="0" name=""/>
        <dsp:cNvSpPr/>
      </dsp:nvSpPr>
      <dsp:spPr>
        <a:xfrm>
          <a:off x="112001" y="1866155"/>
          <a:ext cx="1284129" cy="12841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24EF7-D790-4E88-80E5-E61092B9150C}">
      <dsp:nvSpPr>
        <dsp:cNvPr id="0" name=""/>
        <dsp:cNvSpPr/>
      </dsp:nvSpPr>
      <dsp:spPr>
        <a:xfrm>
          <a:off x="381668" y="2135822"/>
          <a:ext cx="744795" cy="7447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7253A-DB79-43D0-A6AD-7CBF86C19922}">
      <dsp:nvSpPr>
        <dsp:cNvPr id="0" name=""/>
        <dsp:cNvSpPr/>
      </dsp:nvSpPr>
      <dsp:spPr>
        <a:xfrm>
          <a:off x="1671301" y="1866155"/>
          <a:ext cx="3026876" cy="1284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Protect Company Reputation</a:t>
          </a:r>
        </a:p>
      </dsp:txBody>
      <dsp:txXfrm>
        <a:off x="1671301" y="1866155"/>
        <a:ext cx="3026876" cy="1284129"/>
      </dsp:txXfrm>
    </dsp:sp>
    <dsp:sp modelId="{926207B7-36C7-41B5-B0F0-62314A7D15A4}">
      <dsp:nvSpPr>
        <dsp:cNvPr id="0" name=""/>
        <dsp:cNvSpPr/>
      </dsp:nvSpPr>
      <dsp:spPr>
        <a:xfrm>
          <a:off x="5225588" y="1866155"/>
          <a:ext cx="1284129" cy="12841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49E849-C430-4DE6-A712-15F4598FCB76}">
      <dsp:nvSpPr>
        <dsp:cNvPr id="0" name=""/>
        <dsp:cNvSpPr/>
      </dsp:nvSpPr>
      <dsp:spPr>
        <a:xfrm>
          <a:off x="5495255" y="2135822"/>
          <a:ext cx="744795" cy="7447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68724-8FA0-42FF-9DC3-EF8CF91F4C02}">
      <dsp:nvSpPr>
        <dsp:cNvPr id="0" name=""/>
        <dsp:cNvSpPr/>
      </dsp:nvSpPr>
      <dsp:spPr>
        <a:xfrm>
          <a:off x="6784888" y="1866155"/>
          <a:ext cx="3026876" cy="1284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Prevent financial loss</a:t>
          </a:r>
        </a:p>
      </dsp:txBody>
      <dsp:txXfrm>
        <a:off x="6784888" y="1866155"/>
        <a:ext cx="3026876" cy="1284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439D4-3417-D542-9756-FD5EC16B4833}">
      <dsp:nvSpPr>
        <dsp:cNvPr id="0" name=""/>
        <dsp:cNvSpPr/>
      </dsp:nvSpPr>
      <dsp:spPr>
        <a:xfrm>
          <a:off x="283889" y="1013"/>
          <a:ext cx="4766221" cy="145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Encryption tools to secure secrets such as API keys, OAuth tokens, passwords, and more.</a:t>
          </a:r>
        </a:p>
      </dsp:txBody>
      <dsp:txXfrm>
        <a:off x="283889" y="1013"/>
        <a:ext cx="4766221" cy="1453697"/>
      </dsp:txXfrm>
    </dsp:sp>
    <dsp:sp modelId="{B2379CF3-8DEA-3542-838D-816AA6282817}">
      <dsp:nvSpPr>
        <dsp:cNvPr id="0" name=""/>
        <dsp:cNvSpPr/>
      </dsp:nvSpPr>
      <dsp:spPr>
        <a:xfrm>
          <a:off x="283889" y="2050488"/>
          <a:ext cx="4766221" cy="1453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an encrypted vault to store secrets and never store them directly in the source code.</a:t>
          </a:r>
        </a:p>
      </dsp:txBody>
      <dsp:txXfrm>
        <a:off x="283889" y="2050488"/>
        <a:ext cx="4766221" cy="1453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unsplash.com/photos/gray-steel-chain-locked-on-gate-bqGBbLq_yfc?utm_content=creditCopyText&amp;utm_medium=referral&amp;utm_source=unsplash" TargetMode="External"/><Relationship Id="rId4" Type="http://schemas.openxmlformats.org/officeDocument/2006/relationships/hyperlink" Target="https://unsplash.com/@jsalvino?utm_content=creditCopyText&amp;utm_medium=referral&amp;utm_source=unsplash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unsplash.com/photos/person-with-lighted-cigarette-in-mouth-sWQrD5s0fWc?utm_content=creditCopyText&amp;utm_medium=referral&amp;utm_source=unsplash" TargetMode="External"/><Relationship Id="rId4" Type="http://schemas.openxmlformats.org/officeDocument/2006/relationships/hyperlink" Target="https://unsplash.com/@brandsandpeople?utm_content=creditCopyText&amp;utm_medium=referral&amp;utm_source=unsplash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3.jpe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6" Type="http://schemas.openxmlformats.org/officeDocument/2006/relationships/diagramData" Target="../diagrams/data2.xml"/><Relationship Id="rId5" Type="http://schemas.openxmlformats.org/officeDocument/2006/relationships/hyperlink" Target="https://unsplash.com/photos/a-close-up-of-an-old-fashioned-typewriter-u6zbXHo5MB8?utm_content=creditCopyText&amp;utm_medium=referral&amp;utm_source=unsplash" TargetMode="External"/><Relationship Id="rId10" Type="http://schemas.microsoft.com/office/2007/relationships/diagramDrawing" Target="../diagrams/drawing2.xml"/><Relationship Id="rId4" Type="http://schemas.openxmlformats.org/officeDocument/2006/relationships/hyperlink" Target="https://unsplash.com/@abushihabmarey?utm_content=creditCopyText&amp;utm_medium=referral&amp;utm_source=unsplash" TargetMode="External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unsplash.com/photos/macbook-pro-turned-on-Bd7gNnWJBkU?utm_content=creditCopyText&amp;utm_medium=referral&amp;utm_source=unsplash" TargetMode="External"/><Relationship Id="rId4" Type="http://schemas.openxmlformats.org/officeDocument/2006/relationships/hyperlink" Target="https://unsplash.com/@wasdrew?utm_content=creditCopyText&amp;utm_medium=referral&amp;utm_source=unsplash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unsplash.com/photos/man-writing-on-paper-OQMZwNd3ThU?utm_content=creditCopyText&amp;utm_medium=referral&amp;utm_source=unsplash" TargetMode="External"/><Relationship Id="rId4" Type="http://schemas.openxmlformats.org/officeDocument/2006/relationships/hyperlink" Target="https://unsplash.com/@amstram?utm_content=creditCopyText&amp;utm_medium=referral&amp;utm_source=unsplas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dpointprotector.com/blog/your-ultimate-guide-to-source-code-protection/" TargetMode="External"/><Relationship Id="rId2" Type="http://schemas.openxmlformats.org/officeDocument/2006/relationships/hyperlink" Target="https://get.assembla.com/blog/source-code-secur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78431B13-1FCB-46B2-9E58-CEE0AAFDEE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018810-B07E-E41A-2CD6-51057A78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5E97D-37DC-0479-1E68-56A89E96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 dirty="0"/>
              <a:t>Robert Minkler</a:t>
            </a:r>
          </a:p>
          <a:p>
            <a:r>
              <a:rPr lang="en-US" dirty="0"/>
              <a:t>CSD 380 Assignment 11.2</a:t>
            </a:r>
          </a:p>
          <a:p>
            <a:r>
              <a:rPr lang="en-US" dirty="0"/>
              <a:t>May 11, 2025</a:t>
            </a:r>
          </a:p>
        </p:txBody>
      </p:sp>
    </p:spTree>
    <p:extLst>
      <p:ext uri="{BB962C8B-B14F-4D97-AF65-F5344CB8AC3E}">
        <p14:creationId xmlns:p14="http://schemas.microsoft.com/office/powerpoint/2010/main" val="37845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AADA-FAFB-645C-CCB1-9CCC94B6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67693"/>
            <a:ext cx="9923766" cy="1063256"/>
          </a:xfrm>
        </p:spPr>
        <p:txBody>
          <a:bodyPr anchor="t">
            <a:normAutofit/>
          </a:bodyPr>
          <a:lstStyle/>
          <a:p>
            <a:r>
              <a:rPr lang="en-US" sz="3300"/>
              <a:t>Don’t overlook securing source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0596A8-59A5-228A-FE23-0312674D01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181349"/>
              </p:ext>
            </p:extLst>
          </p:nvPr>
        </p:nvGraphicFramePr>
        <p:xfrm>
          <a:off x="1134117" y="1007918"/>
          <a:ext cx="9923767" cy="3190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582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87FCB-3712-B464-9860-DA7B64674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Limit User Access</a:t>
            </a:r>
          </a:p>
        </p:txBody>
      </p:sp>
      <p:pic>
        <p:nvPicPr>
          <p:cNvPr id="6" name="Picture Placeholder 5" descr="A chain and padlock on a gate&#10;&#10;AI-generated content may be incorrect.">
            <a:extLst>
              <a:ext uri="{FF2B5EF4-FFF2-40B4-BE49-F238E27FC236}">
                <a16:creationId xmlns:a16="http://schemas.microsoft.com/office/drawing/2014/main" id="{622B7322-2C09-0A19-D2BE-F0423C993F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1F7E0-A6B9-B229-B173-55A7499D4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3643" y="2083981"/>
            <a:ext cx="7046844" cy="39987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Implementing role-based access controls prevents unauthorized access, code leakage, and malicious code insertion.</a:t>
            </a:r>
          </a:p>
          <a:p>
            <a:r>
              <a:rPr lang="en-US" sz="2800" dirty="0"/>
              <a:t>Secure authentication methods include two-factor authentication or passkeys to prevent password-based attacks.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80A1C-8046-3EE9-16FE-B2BAD8C27D3F}"/>
              </a:ext>
            </a:extLst>
          </p:cNvPr>
          <p:cNvSpPr txBox="1"/>
          <p:nvPr/>
        </p:nvSpPr>
        <p:spPr>
          <a:xfrm>
            <a:off x="427711" y="6472534"/>
            <a:ext cx="6103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Photo by </a:t>
            </a:r>
            <a:r>
              <a:rPr lang="en-US" sz="1400" dirty="0">
                <a:hlinkClick r:id="rId4"/>
              </a:rPr>
              <a:t>John Salvino</a:t>
            </a:r>
            <a:r>
              <a:rPr lang="en-US" sz="1400" dirty="0"/>
              <a:t> on </a:t>
            </a:r>
            <a:r>
              <a:rPr lang="en-US" sz="1400" dirty="0">
                <a:hlinkClick r:id="rId5"/>
              </a:rPr>
              <a:t>Unsplash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73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4A57-3F35-1D9E-F812-1E71C58AA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Automated Code Scanning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26448-F1F4-DB40-EA03-768EF7D7E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Automated Code Scanning, including Static Analysis tools and Dynamic application security scanning, can detect vulnerabilities during development</a:t>
            </a:r>
          </a:p>
        </p:txBody>
      </p:sp>
      <p:pic>
        <p:nvPicPr>
          <p:cNvPr id="10" name="Picture Placeholder 9" descr="A close-up of a person's eye&#10;&#10;AI-generated content may be incorrect.">
            <a:extLst>
              <a:ext uri="{FF2B5EF4-FFF2-40B4-BE49-F238E27FC236}">
                <a16:creationId xmlns:a16="http://schemas.microsoft.com/office/drawing/2014/main" id="{CD42CF7D-8837-79C9-667D-E4696D9D1D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9F9F47-8C29-982A-47F5-7B407B525DF3}"/>
              </a:ext>
            </a:extLst>
          </p:cNvPr>
          <p:cNvSpPr txBox="1"/>
          <p:nvPr/>
        </p:nvSpPr>
        <p:spPr>
          <a:xfrm>
            <a:off x="7571050" y="6384758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 by </a:t>
            </a:r>
            <a:r>
              <a:rPr lang="en-US" dirty="0">
                <a:hlinkClick r:id="rId4"/>
              </a:rPr>
              <a:t>Brands&amp;People</a:t>
            </a:r>
            <a:r>
              <a:rPr lang="en-US" dirty="0"/>
              <a:t> on </a:t>
            </a:r>
            <a:r>
              <a:rPr lang="en-US" dirty="0">
                <a:hlinkClick r:id="rId5"/>
              </a:rPr>
              <a:t>Unsplash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68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E05C-A4E6-8A9C-1C78-1540D469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Encrypt Secrets</a:t>
            </a:r>
          </a:p>
        </p:txBody>
      </p:sp>
      <p:pic>
        <p:nvPicPr>
          <p:cNvPr id="6" name="Picture Placeholder 5" descr="A close-up of a keyboard&#10;&#10;AI-generated content may be incorrect.">
            <a:extLst>
              <a:ext uri="{FF2B5EF4-FFF2-40B4-BE49-F238E27FC236}">
                <a16:creationId xmlns:a16="http://schemas.microsoft.com/office/drawing/2014/main" id="{71D1C038-C9B4-723D-B0B8-91ED8B7DEE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"/>
          <a:stretch/>
        </p:blipFill>
        <p:spPr>
          <a:xfrm>
            <a:off x="633999" y="636640"/>
            <a:ext cx="5462001" cy="559154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BEDF82-1A01-A295-323A-1620788D828B}"/>
              </a:ext>
            </a:extLst>
          </p:cNvPr>
          <p:cNvSpPr txBox="1"/>
          <p:nvPr/>
        </p:nvSpPr>
        <p:spPr>
          <a:xfrm>
            <a:off x="364080" y="6348314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 by </a:t>
            </a:r>
            <a:r>
              <a:rPr lang="en-US" dirty="0">
                <a:hlinkClick r:id="rId4"/>
              </a:rPr>
              <a:t>Mohamed Marey</a:t>
            </a:r>
            <a:r>
              <a:rPr lang="en-US" dirty="0"/>
              <a:t> on </a:t>
            </a:r>
            <a:r>
              <a:rPr lang="en-US" dirty="0">
                <a:hlinkClick r:id="rId5"/>
              </a:rPr>
              <a:t>Unsplash</a:t>
            </a:r>
            <a:r>
              <a:rPr lang="en-US" dirty="0"/>
              <a:t> </a:t>
            </a:r>
          </a:p>
        </p:txBody>
      </p:sp>
      <p:graphicFrame>
        <p:nvGraphicFramePr>
          <p:cNvPr id="10" name="Text Placeholder 3">
            <a:extLst>
              <a:ext uri="{FF2B5EF4-FFF2-40B4-BE49-F238E27FC236}">
                <a16:creationId xmlns:a16="http://schemas.microsoft.com/office/drawing/2014/main" id="{F72A1347-14A2-D33A-BCE9-A8779B649FB5}"/>
              </a:ext>
            </a:extLst>
          </p:cNvPr>
          <p:cNvGraphicFramePr/>
          <p:nvPr/>
        </p:nvGraphicFramePr>
        <p:xfrm>
          <a:off x="6467168" y="2743200"/>
          <a:ext cx="5334001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11714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omputer with a colorful screen&#10;&#10;AI-generated content may be incorrect.">
            <a:extLst>
              <a:ext uri="{FF2B5EF4-FFF2-40B4-BE49-F238E27FC236}">
                <a16:creationId xmlns:a16="http://schemas.microsoft.com/office/drawing/2014/main" id="{E5BAE14F-466B-BC59-8D9F-6941C54F4D3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ABE964-DDF1-ADCF-764C-2E60F609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Endpoint security matters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A2458-732D-4208-1D56-D2FBF8D8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971799"/>
            <a:ext cx="5334001" cy="2642191"/>
          </a:xfrm>
        </p:spPr>
        <p:txBody>
          <a:bodyPr>
            <a:normAutofit/>
          </a:bodyPr>
          <a:lstStyle/>
          <a:p>
            <a:r>
              <a:rPr lang="en-US" sz="2000" dirty="0"/>
              <a:t>Secure end-user devices that access the code repository. Securing the repository entry points is as important as securing the repository.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5C4A0C-38DB-A2B7-3CB6-77A4CF166C78}"/>
              </a:ext>
            </a:extLst>
          </p:cNvPr>
          <p:cNvSpPr txBox="1"/>
          <p:nvPr/>
        </p:nvSpPr>
        <p:spPr>
          <a:xfrm>
            <a:off x="6475412" y="648866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 by </a:t>
            </a:r>
            <a:r>
              <a:rPr lang="en-US" dirty="0">
                <a:hlinkClick r:id="rId4"/>
              </a:rPr>
              <a:t>Andras Vas</a:t>
            </a:r>
            <a:r>
              <a:rPr lang="en-US" dirty="0"/>
              <a:t> on </a:t>
            </a:r>
            <a:r>
              <a:rPr lang="en-US" dirty="0">
                <a:hlinkClick r:id="rId5"/>
              </a:rPr>
              <a:t>Unsplash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67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1DCE-7D7F-6CC9-C01D-FA4C818BA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Create source code policies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4176F-F2B4-9B1A-3D5F-CEA8B5F6E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Ensure clear guidelines exist to ensure secure practices are followed</a:t>
            </a:r>
          </a:p>
        </p:txBody>
      </p:sp>
      <p:pic>
        <p:nvPicPr>
          <p:cNvPr id="8" name="Content Placeholder 7" descr="A person writing on a piece of paper&#10;&#10;AI-generated content may be incorrect.">
            <a:extLst>
              <a:ext uri="{FF2B5EF4-FFF2-40B4-BE49-F238E27FC236}">
                <a16:creationId xmlns:a16="http://schemas.microsoft.com/office/drawing/2014/main" id="{9B1D44BF-406D-49BD-F4E0-7A31943A0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"/>
          <a:stretch/>
        </p:blipFill>
        <p:spPr>
          <a:xfrm>
            <a:off x="4630994" y="645106"/>
            <a:ext cx="6916633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8F3C37-3C17-F571-B801-BFD3D63C38E5}"/>
              </a:ext>
            </a:extLst>
          </p:cNvPr>
          <p:cNvSpPr txBox="1"/>
          <p:nvPr/>
        </p:nvSpPr>
        <p:spPr>
          <a:xfrm>
            <a:off x="6858000" y="6028228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 by </a:t>
            </a:r>
            <a:r>
              <a:rPr lang="en-US" dirty="0">
                <a:hlinkClick r:id="rId4"/>
              </a:rPr>
              <a:t>Scott Graham</a:t>
            </a:r>
            <a:r>
              <a:rPr lang="en-US" dirty="0"/>
              <a:t> on </a:t>
            </a:r>
            <a:r>
              <a:rPr lang="en-US" dirty="0">
                <a:hlinkClick r:id="rId5"/>
              </a:rPr>
              <a:t>Unsplash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31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6F67-F20B-84B2-9772-CF4689959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07DD-A228-6B47-07EE-14CC6D78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Fernandes, C. (2023, July 8). </a:t>
            </a:r>
            <a:r>
              <a:rPr lang="en-US" i="1" dirty="0">
                <a:effectLst/>
              </a:rPr>
              <a:t>Source code security best practices: A complete guide: Blog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Assembla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2"/>
              </a:rPr>
              <a:t>https://get.assembla.com/blog/source-code-security/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Berecki</a:t>
            </a:r>
            <a:r>
              <a:rPr lang="en-US" dirty="0">
                <a:effectLst/>
              </a:rPr>
              <a:t>, B. (2022, April 8). </a:t>
            </a:r>
            <a:r>
              <a:rPr lang="en-US" i="1" dirty="0">
                <a:effectLst/>
              </a:rPr>
              <a:t>Best practices for source code security</a:t>
            </a:r>
            <a:r>
              <a:rPr lang="en-US" dirty="0">
                <a:effectLst/>
              </a:rPr>
              <a:t>. Endpoint Protector Blog. </a:t>
            </a:r>
            <a:r>
              <a:rPr lang="en-US" dirty="0">
                <a:effectLst/>
                <a:hlinkClick r:id="rId3"/>
              </a:rPr>
              <a:t>https://www.endpointprotector.com/blog/your-ultimate-guide-to-source-code-protection/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42057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51</TotalTime>
  <Words>266</Words>
  <Application>Microsoft Macintosh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Mesh</vt:lpstr>
      <vt:lpstr>Security Controls in Shared Source Code Repositories</vt:lpstr>
      <vt:lpstr>Don’t overlook securing source code</vt:lpstr>
      <vt:lpstr>Limit User Access</vt:lpstr>
      <vt:lpstr>Automated Code Scanning</vt:lpstr>
      <vt:lpstr>Encrypt Secrets</vt:lpstr>
      <vt:lpstr>Endpoint security matters </vt:lpstr>
      <vt:lpstr>Create source code policies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Minkler</dc:creator>
  <cp:lastModifiedBy>Robert Minkler</cp:lastModifiedBy>
  <cp:revision>6</cp:revision>
  <dcterms:created xsi:type="dcterms:W3CDTF">2025-05-09T02:48:28Z</dcterms:created>
  <dcterms:modified xsi:type="dcterms:W3CDTF">2025-05-09T03:39:53Z</dcterms:modified>
</cp:coreProperties>
</file>