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1" r:id="rId5"/>
    <p:sldId id="330" r:id="rId6"/>
    <p:sldId id="329" r:id="rId7"/>
    <p:sldId id="323" r:id="rId8"/>
    <p:sldId id="332" r:id="rId9"/>
    <p:sldId id="312" r:id="rId10"/>
    <p:sldId id="333" r:id="rId11"/>
    <p:sldId id="325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674" autoAdjust="0"/>
  </p:normalViewPr>
  <p:slideViewPr>
    <p:cSldViewPr snapToGrid="0">
      <p:cViewPr varScale="1">
        <p:scale>
          <a:sx n="101" d="100"/>
          <a:sy n="101" d="100"/>
        </p:scale>
        <p:origin x="728" y="200"/>
      </p:cViewPr>
      <p:guideLst>
        <p:guide orient="horz" pos="5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61B5B0-0F3F-4574-AC4A-4D715ADD47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0A1CE-6ACE-4ED5-A8B3-171E65297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F9B17-A37A-42C9-8030-9CDA9FD7470F}" type="datetimeFigureOut">
              <a:rPr lang="en-US" smtClean="0"/>
              <a:t>4/25/25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8E9B5-B968-4629-B4B4-F2F9B488BA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B0D94-2D20-439D-B7D0-A1C2405FFD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B9B7-785A-4976-B902-CA7EFE182F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48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79487-3076-4D15-80FF-6284DC1263E4}" type="datetimeFigureOut">
              <a:rPr lang="en-US" smtClean="0"/>
              <a:t>4/25/25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A5702-C22C-4453-948F-F1BC33F66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A5702-C22C-4453-948F-F1BC33F66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A5702-C22C-4453-948F-F1BC33F661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F22FE9-D68A-4834-9BF7-BFB0585106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5" y="-1"/>
            <a:ext cx="12190475" cy="6872401"/>
          </a:xfrm>
          <a:custGeom>
            <a:avLst/>
            <a:gdLst>
              <a:gd name="connsiteX0" fmla="*/ 0 w 12190475"/>
              <a:gd name="connsiteY0" fmla="*/ 1 h 6872401"/>
              <a:gd name="connsiteX1" fmla="*/ 882143 w 12190475"/>
              <a:gd name="connsiteY1" fmla="*/ 1 h 6872401"/>
              <a:gd name="connsiteX2" fmla="*/ 882143 w 12190475"/>
              <a:gd name="connsiteY2" fmla="*/ 6858001 h 6872401"/>
              <a:gd name="connsiteX3" fmla="*/ 0 w 12190475"/>
              <a:gd name="connsiteY3" fmla="*/ 6858001 h 6872401"/>
              <a:gd name="connsiteX4" fmla="*/ 914779 w 12190475"/>
              <a:gd name="connsiteY4" fmla="*/ 0 h 6872401"/>
              <a:gd name="connsiteX5" fmla="*/ 12187424 w 12190475"/>
              <a:gd name="connsiteY5" fmla="*/ 0 h 6872401"/>
              <a:gd name="connsiteX6" fmla="*/ 12187424 w 12190475"/>
              <a:gd name="connsiteY6" fmla="*/ 4333876 h 6872401"/>
              <a:gd name="connsiteX7" fmla="*/ 12190475 w 12190475"/>
              <a:gd name="connsiteY7" fmla="*/ 4333876 h 6872401"/>
              <a:gd name="connsiteX8" fmla="*/ 12190475 w 12190475"/>
              <a:gd name="connsiteY8" fmla="*/ 4796346 h 6872401"/>
              <a:gd name="connsiteX9" fmla="*/ 12190475 w 12190475"/>
              <a:gd name="connsiteY9" fmla="*/ 5648326 h 6872401"/>
              <a:gd name="connsiteX10" fmla="*/ 12190475 w 12190475"/>
              <a:gd name="connsiteY10" fmla="*/ 6872401 h 6872401"/>
              <a:gd name="connsiteX11" fmla="*/ 908622 w 12190475"/>
              <a:gd name="connsiteY11" fmla="*/ 6872401 h 6872401"/>
              <a:gd name="connsiteX12" fmla="*/ 908622 w 12190475"/>
              <a:gd name="connsiteY12" fmla="*/ 4796346 h 6872401"/>
              <a:gd name="connsiteX13" fmla="*/ 4530441 w 12190475"/>
              <a:gd name="connsiteY13" fmla="*/ 4796346 h 6872401"/>
              <a:gd name="connsiteX14" fmla="*/ 4530441 w 12190475"/>
              <a:gd name="connsiteY14" fmla="*/ 4772181 h 6872401"/>
              <a:gd name="connsiteX15" fmla="*/ 914779 w 12190475"/>
              <a:gd name="connsiteY15" fmla="*/ 4772181 h 68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0475" h="6872401">
                <a:moveTo>
                  <a:pt x="0" y="1"/>
                </a:moveTo>
                <a:lnTo>
                  <a:pt x="882143" y="1"/>
                </a:lnTo>
                <a:lnTo>
                  <a:pt x="882143" y="6858001"/>
                </a:lnTo>
                <a:lnTo>
                  <a:pt x="0" y="6858001"/>
                </a:lnTo>
                <a:close/>
                <a:moveTo>
                  <a:pt x="914779" y="0"/>
                </a:moveTo>
                <a:lnTo>
                  <a:pt x="12187424" y="0"/>
                </a:lnTo>
                <a:lnTo>
                  <a:pt x="12187424" y="4333876"/>
                </a:lnTo>
                <a:lnTo>
                  <a:pt x="12190475" y="4333876"/>
                </a:lnTo>
                <a:lnTo>
                  <a:pt x="12190475" y="4796346"/>
                </a:lnTo>
                <a:lnTo>
                  <a:pt x="12190475" y="5648326"/>
                </a:lnTo>
                <a:lnTo>
                  <a:pt x="12190475" y="6872401"/>
                </a:lnTo>
                <a:lnTo>
                  <a:pt x="908622" y="6872401"/>
                </a:lnTo>
                <a:lnTo>
                  <a:pt x="908622" y="4796346"/>
                </a:lnTo>
                <a:lnTo>
                  <a:pt x="4530441" y="4796346"/>
                </a:lnTo>
                <a:lnTo>
                  <a:pt x="4530441" y="4772181"/>
                </a:lnTo>
                <a:lnTo>
                  <a:pt x="914779" y="477218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87FF0FA-B9C8-45F9-9BE1-0FE9DAB2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146" y="0"/>
            <a:ext cx="3611675" cy="4773251"/>
          </a:xfrm>
          <a:solidFill>
            <a:schemeClr val="tx1">
              <a:alpha val="40000"/>
            </a:schemeClr>
          </a:solidFill>
        </p:spPr>
        <p:txBody>
          <a:bodyPr tIns="320040" anchor="t">
            <a:normAutofit/>
          </a:bodyPr>
          <a:lstStyle>
            <a:lvl1pPr marL="457200"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A21E13D9-32A0-414B-8811-425CE64D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159" y="4787654"/>
            <a:ext cx="3611662" cy="2070345"/>
          </a:xfrm>
          <a:solidFill>
            <a:schemeClr val="tx1">
              <a:alpha val="40000"/>
            </a:schemeClr>
          </a:solidFill>
        </p:spPr>
        <p:txBody>
          <a:bodyPr tIns="365760">
            <a:normAutofit/>
          </a:bodyPr>
          <a:lstStyle>
            <a:lvl1pPr marL="365760">
              <a:defRPr sz="2000">
                <a:solidFill>
                  <a:schemeClr val="bg2">
                    <a:alpha val="56000"/>
                  </a:schemeClr>
                </a:solidFill>
              </a:defRPr>
            </a:lvl1pPr>
          </a:lstStyle>
          <a:p>
            <a:pPr>
              <a:lnSpc>
                <a:spcPct val="120000"/>
              </a:lnSpc>
            </a:pPr>
            <a:endParaRPr lang="en-US" sz="2000" dirty="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79B96-0338-4E65-BB51-C23BF0605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5CD497-6186-406A-B1EF-7A2024CA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86" y="4780453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904603-E089-46F5-87D5-E0983BA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87" y="-7203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AC7104-83A4-4778-B422-65C329380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D9010FA-B494-44F4-87EE-F9AA522626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957999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EB13C5-C98D-4847-ABF3-6D98B8E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F80CB87-A239-40AE-85FA-01D245F19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3704B0-67D9-4193-9064-08E51EDDF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0040"/>
            <a:ext cx="7381875" cy="752955"/>
          </a:xfrm>
        </p:spPr>
        <p:txBody>
          <a:bodyPr wrap="square" anchor="t" anchorCtr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FB0A3F-5AFA-420D-965E-C72D1EB23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194280"/>
            <a:ext cx="7381875" cy="43222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C9C25CB-DEDF-46B3-BF33-CDFD2C6F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</p:spPr>
        <p:txBody>
          <a:bodyPr/>
          <a:lstStyle/>
          <a:p>
            <a:r>
              <a:rPr lang="en-US">
                <a:latin typeface="+mn-lt"/>
              </a:rPr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2BE3C0D-3A0F-4F87-A282-B89DF405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</p:spPr>
        <p:txBody>
          <a:bodyPr/>
          <a:lstStyle/>
          <a:p>
            <a:r>
              <a:rPr lang="en-US" dirty="0">
                <a:latin typeface="+mn-lt"/>
              </a:rPr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3CF370-38A0-483A-B54B-2E069363D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91513" y="0"/>
            <a:ext cx="0" cy="59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36BBA0-0536-4889-8887-301D33F3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E301FA2-804E-463C-AF86-C73F697A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6BB2-A295-414E-A22B-85305E9998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3608" y="0"/>
            <a:ext cx="3904488" cy="5961888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2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0094CF-2871-4DDF-AC40-0C19BEA2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A5715-1FF7-4E6E-AB26-D1D2AF41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4363831" cy="2042149"/>
          </a:xfrm>
          <a:solidFill>
            <a:schemeClr val="tx2"/>
          </a:solidFill>
        </p:spPr>
        <p:txBody>
          <a:bodyPr anchor="ctr"/>
          <a:lstStyle>
            <a:lvl1pPr marL="45720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D24DC0D-1282-4C4E-A478-FE21FA1D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89AF83-EAB4-45B3-88E0-7E887F1A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66021" y="-1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CB34A0-36A4-44C8-86AA-7340C39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D662CC8-6EC6-4BA7-A49C-0790C1FC1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4" y="5958000"/>
            <a:ext cx="3457576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40B371-E7CE-4F58-B890-3DB2437A8A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5036" y="-3175"/>
            <a:ext cx="7827264" cy="5961888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8DFA1B0-2A4F-4E75-8793-C9EF0A48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67212" y="5958000"/>
            <a:ext cx="5400675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0703DF-A59D-404B-9F97-4E0335909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00" y="596188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66B571D-4F8A-4FD9-B1CD-0EE8887D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4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56296-1077-490F-AD3B-51C42732E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AA7E-0E06-4760-8C38-061DBED558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04488" cy="5961888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E08D24-2048-4277-B952-4B912357A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13" y="441325"/>
            <a:ext cx="7381875" cy="3644968"/>
          </a:xfrm>
        </p:spPr>
        <p:txBody>
          <a:bodyPr anchor="b" anchorCtr="0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B3931E3-625E-49D6-BB15-6E087FE9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13" y="4101151"/>
            <a:ext cx="7381875" cy="1415405"/>
          </a:xfrm>
        </p:spPr>
        <p:txBody>
          <a:bodyPr wrap="square" anchor="t" anchorCtr="0">
            <a:normAutofit/>
          </a:bodyPr>
          <a:lstStyle/>
          <a:p>
            <a:endParaRPr lang="en-US" dirty="0">
              <a:solidFill>
                <a:schemeClr val="bg2">
                  <a:alpha val="5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1B96-BE90-48B8-837A-BA518651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3D12F-8664-4647-AA6A-5D31AC1D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00486" y="0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0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2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F703579-0A2C-4B0E-9C2F-BF2EAF0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9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C2D112-ED36-4DBC-99F9-A146334E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48360D-6CEB-460F-AEDB-911ED68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9C198C-9BE5-4543-BA4B-A93E96CB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8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DAF32CB-8FFB-4915-83CF-FE970100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0A3A1D3-45B1-4A98-AC1C-57B1DE82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" y="0"/>
            <a:ext cx="6310695" cy="1817169"/>
          </a:xfrm>
          <a:solidFill>
            <a:schemeClr val="tx2"/>
          </a:solidFill>
        </p:spPr>
        <p:txBody>
          <a:bodyPr bIns="274320" anchor="b"/>
          <a:lstStyle>
            <a:lvl1pPr marL="457200">
              <a:defRPr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30931AC-C857-4060-AA10-476957E8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266357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35884A-AA66-4463-BED7-15E9AEA6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C15E-DBE3-4BE1-9DEF-097D72F5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11900" y="0"/>
            <a:ext cx="0" cy="594995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23E7A8-4D91-4B68-BDD5-2E7205132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51950" y="6"/>
            <a:ext cx="0" cy="59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929F-E748-4AF3-8F29-53A0B503E7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7416" y="438912"/>
            <a:ext cx="2057400" cy="507492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92E4A71-59E7-43D2-9C35-933F0EF97D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92640" y="438912"/>
            <a:ext cx="2057400" cy="507492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4C5608B-94D9-4652-82FC-8E4A66A06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4" y="5958000"/>
            <a:ext cx="3457576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2BE82A7-308B-45B6-B346-DE80B9114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67212" y="5958000"/>
            <a:ext cx="5400675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C932E5-9185-4410-8B73-15E1C607A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00" y="596188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D164CB9-B909-4569-A391-D7B71BBD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B459C6-E7AA-40AB-9218-11BD250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9154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720913C3-8DBA-4AB2-A9DD-FAD54FFC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11" y="0"/>
            <a:ext cx="5407941" cy="3635533"/>
          </a:xfrm>
          <a:solidFill>
            <a:schemeClr val="tx2"/>
          </a:solidFill>
        </p:spPr>
        <p:txBody>
          <a:bodyPr tIns="365760" anchor="t" anchorCtr="0"/>
          <a:lstStyle>
            <a:lvl1pPr marL="457200">
              <a:spcBef>
                <a:spcPts val="0"/>
              </a:spcBef>
              <a:defRPr>
                <a:solidFill>
                  <a:schemeClr val="bg2"/>
                </a:solidFill>
              </a:defRPr>
            </a:lvl1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CD5A2B-7198-4EFE-91B8-84FA422F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4D23C9-0B78-4E3D-944D-6781941D5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76022" y="3633990"/>
            <a:ext cx="0" cy="32184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D65328-8094-4B5F-AA1C-6D92EA797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28000" y="3639600"/>
            <a:ext cx="0" cy="32184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735D4B-04CF-49F1-B96A-8BCB49B59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99" y="3628968"/>
            <a:ext cx="1129200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BA418B9-443D-43A6-86B7-1CBE7DA4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4" y="352800"/>
            <a:ext cx="4968874" cy="286030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6EB21-8CA2-45AE-881D-77CA356C5A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8611" y="3633702"/>
            <a:ext cx="3767328" cy="3218688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9DA2DF3-077D-4C17-8B3C-057AF5F70D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4634" y="3635534"/>
            <a:ext cx="3767328" cy="321868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AD7F36C-8A61-420B-B01F-91F8D256CF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4672" y="3639312"/>
            <a:ext cx="3767328" cy="3218688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25A4D-12E3-4354-9702-0FCF57D5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41719" y="3639600"/>
            <a:ext cx="0" cy="32184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82A7C0-6EF9-44BD-A4AC-74CA099CB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0D43-C879-4F29-89E9-131AC312B2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208870"/>
            <a:ext cx="3035808" cy="27432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17FE99B5-F65C-4745-A461-3E0398E73E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2064" y="3208870"/>
            <a:ext cx="3035808" cy="27432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25313305-BF3D-47B8-9C96-BA1E4B2214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4128" y="3208870"/>
            <a:ext cx="3035808" cy="27432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CF5210DE-2656-46FD-9659-FBE2EA902A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56192" y="3208870"/>
            <a:ext cx="3035808" cy="27432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B5599FA-2D95-4346-BF72-8C35B45E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4000"/>
            <a:ext cx="11306175" cy="738664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FED7AD8D-13BC-4A8A-926F-CC2309EE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062000"/>
            <a:ext cx="11306175" cy="168278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5AE084-1046-4FF4-A202-DCE2D097BC64}"/>
              </a:ext>
            </a:extLst>
          </p:cNvPr>
          <p:cNvCxnSpPr>
            <a:cxnSpLocks/>
          </p:cNvCxnSpPr>
          <p:nvPr userDrawn="1"/>
        </p:nvCxnSpPr>
        <p:spPr>
          <a:xfrm>
            <a:off x="3043301" y="3208870"/>
            <a:ext cx="0" cy="27432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07847E-010F-4BE3-B738-ECBA669A2634}"/>
              </a:ext>
            </a:extLst>
          </p:cNvPr>
          <p:cNvCxnSpPr>
            <a:cxnSpLocks/>
          </p:cNvCxnSpPr>
          <p:nvPr userDrawn="1"/>
        </p:nvCxnSpPr>
        <p:spPr>
          <a:xfrm>
            <a:off x="6095365" y="3208870"/>
            <a:ext cx="0" cy="27432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192BD-AC1C-40F7-82A6-5F179AFED3C6}"/>
              </a:ext>
            </a:extLst>
          </p:cNvPr>
          <p:cNvCxnSpPr>
            <a:cxnSpLocks/>
          </p:cNvCxnSpPr>
          <p:nvPr userDrawn="1"/>
        </p:nvCxnSpPr>
        <p:spPr>
          <a:xfrm>
            <a:off x="9148064" y="3208870"/>
            <a:ext cx="0" cy="27432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0313B-4954-4B52-A004-697EBA8F63C0}"/>
              </a:ext>
            </a:extLst>
          </p:cNvPr>
          <p:cNvCxnSpPr>
            <a:cxnSpLocks/>
          </p:cNvCxnSpPr>
          <p:nvPr userDrawn="1"/>
        </p:nvCxnSpPr>
        <p:spPr>
          <a:xfrm>
            <a:off x="0" y="3202305"/>
            <a:ext cx="121932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76BCEF-CD05-4B98-AB47-9A229AB73667}"/>
              </a:ext>
            </a:extLst>
          </p:cNvPr>
          <p:cNvCxnSpPr>
            <a:cxnSpLocks/>
          </p:cNvCxnSpPr>
          <p:nvPr userDrawn="1"/>
        </p:nvCxnSpPr>
        <p:spPr>
          <a:xfrm>
            <a:off x="0" y="5958635"/>
            <a:ext cx="121932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77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450242-4754-4408-A5DC-4D4430462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4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14400 w 12192000"/>
              <a:gd name="connsiteY3" fmla="*/ 6858000 h 6858000"/>
              <a:gd name="connsiteX4" fmla="*/ 0 w 12192000"/>
              <a:gd name="connsiteY4" fmla="*/ 0 h 6858000"/>
              <a:gd name="connsiteX5" fmla="*/ 877824 w 12192000"/>
              <a:gd name="connsiteY5" fmla="*/ 0 h 6858000"/>
              <a:gd name="connsiteX6" fmla="*/ 877824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1440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14400" y="6858000"/>
                </a:lnTo>
                <a:close/>
                <a:moveTo>
                  <a:pt x="0" y="0"/>
                </a:moveTo>
                <a:lnTo>
                  <a:pt x="877824" y="0"/>
                </a:lnTo>
                <a:lnTo>
                  <a:pt x="8778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7762E-A215-4366-9C05-333C5863F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99996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87FF0FA-B9C8-45F9-9BE1-0FE9DAB2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162560"/>
            <a:ext cx="2869360" cy="4749973"/>
          </a:xfrm>
          <a:noFill/>
        </p:spPr>
        <p:txBody>
          <a:bodyPr tIns="320040" anchor="ctr">
            <a:normAutofit/>
          </a:bodyPr>
          <a:lstStyle>
            <a:lvl1pPr marL="457200"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A21E13D9-32A0-414B-8811-425CE64D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99" y="4912534"/>
            <a:ext cx="3611662" cy="1945466"/>
          </a:xfrm>
          <a:noFill/>
        </p:spPr>
        <p:txBody>
          <a:bodyPr tIns="365760">
            <a:normAutofit/>
          </a:bodyPr>
          <a:lstStyle>
            <a:lvl1pPr marL="457200">
              <a:defRPr sz="2000">
                <a:solidFill>
                  <a:schemeClr val="bg2">
                    <a:alpha val="56000"/>
                  </a:schemeClr>
                </a:solidFill>
              </a:defRPr>
            </a:lvl1pPr>
          </a:lstStyle>
          <a:p>
            <a:pPr>
              <a:lnSpc>
                <a:spcPct val="120000"/>
              </a:lnSpc>
            </a:pPr>
            <a:endParaRPr lang="en-US" sz="2000" dirty="0">
              <a:solidFill>
                <a:schemeClr val="bg2">
                  <a:alpha val="56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5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19D35D3-D14B-4B07-BDBD-91A5AC3A08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44168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DABBBB8-A467-4BC1-B67B-84F2CE43A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4168" y="4776723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87AC28-444C-4196-9E47-A4EF896A23C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344168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294C3D0-06EC-44FE-B004-772B2B4AD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50792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90A362-5B2F-42A1-9C37-B7A2C1DB52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50792" y="4776722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0B5E1E4-F9B1-48B7-99FD-CF1FB5D1CE5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050792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2B3635E-2CD2-4789-B716-0726983B98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766560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381C480-45F8-4827-9037-7539C3EB8AE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766560" y="4776722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5C234DF-E3C1-404B-AB97-2C7A46E4B5B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766560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9F5C4372-9497-41A1-B420-2B0107C0AF7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73184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8F45840-878E-43B2-A803-74771B0806E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473184" y="4776722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CB5A8C9-D514-49FE-8865-6B145CE4144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473184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336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825625"/>
            <a:ext cx="10515600" cy="4351338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0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02FFF2-554C-4459-9BBD-7D0ADE8D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200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1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4" r:id="rId3"/>
    <p:sldLayoutId id="2147483671" r:id="rId4"/>
    <p:sldLayoutId id="2147483650" r:id="rId5"/>
    <p:sldLayoutId id="2147483676" r:id="rId6"/>
    <p:sldLayoutId id="2147483654" r:id="rId7"/>
    <p:sldLayoutId id="2147483677" r:id="rId8"/>
    <p:sldLayoutId id="2147483653" r:id="rId9"/>
    <p:sldLayoutId id="2147483667" r:id="rId10"/>
    <p:sldLayoutId id="2147483674" r:id="rId11"/>
    <p:sldLayoutId id="2147483655" r:id="rId12"/>
    <p:sldLayoutId id="2147483662" r:id="rId13"/>
    <p:sldLayoutId id="2147483668" r:id="rId14"/>
    <p:sldLayoutId id="2147483649" r:id="rId15"/>
    <p:sldLayoutId id="2147483651" r:id="rId16"/>
    <p:sldLayoutId id="2147483652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855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3122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7694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tex.io/post/best-practices-for-on-call-rotations" TargetMode="External"/><Relationship Id="rId2" Type="http://schemas.openxmlformats.org/officeDocument/2006/relationships/hyperlink" Target="https://www.atlassian.com/incident-management/on-call/improving-on-call#you-built-it-you-maintain-itWhen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hyperlink" Target="https://www.pagerduty.com/resources/incident-management-response/learn/call-rotations-schedu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-up of a analogue silver wrist watch ">
            <a:extLst>
              <a:ext uri="{FF2B5EF4-FFF2-40B4-BE49-F238E27FC236}">
                <a16:creationId xmlns:a16="http://schemas.microsoft.com/office/drawing/2014/main" id="{A5585463-4ED5-4981-9444-90CE2CAC1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90412" cy="68722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184D94-F8EF-435F-9A63-D9B409F5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146" y="0"/>
            <a:ext cx="3611675" cy="4773251"/>
          </a:xfrm>
        </p:spPr>
        <p:txBody>
          <a:bodyPr>
            <a:normAutofit/>
          </a:bodyPr>
          <a:lstStyle/>
          <a:p>
            <a:r>
              <a:rPr lang="en-US" dirty="0"/>
              <a:t>Pager Rotation Duties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C6A78-1B96-4433-9AED-9C2FCA20A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159" y="4787654"/>
            <a:ext cx="3611662" cy="2070345"/>
          </a:xfrm>
        </p:spPr>
        <p:txBody>
          <a:bodyPr/>
          <a:lstStyle/>
          <a:p>
            <a:r>
              <a:rPr lang="en-US" dirty="0"/>
              <a:t>Robert Minkler</a:t>
            </a:r>
          </a:p>
          <a:p>
            <a:r>
              <a:rPr lang="en-US" dirty="0"/>
              <a:t>CSD 380 Mod7.2</a:t>
            </a:r>
          </a:p>
          <a:p>
            <a:r>
              <a:rPr lang="en-US" dirty="0"/>
              <a:t>4/27/2025</a:t>
            </a:r>
          </a:p>
        </p:txBody>
      </p:sp>
    </p:spTree>
    <p:extLst>
      <p:ext uri="{BB962C8B-B14F-4D97-AF65-F5344CB8AC3E}">
        <p14:creationId xmlns:p14="http://schemas.microsoft.com/office/powerpoint/2010/main" val="41754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picture containing person in a suit, reading a letter ">
            <a:extLst>
              <a:ext uri="{FF2B5EF4-FFF2-40B4-BE49-F238E27FC236}">
                <a16:creationId xmlns:a16="http://schemas.microsoft.com/office/drawing/2014/main" id="{4088CD82-037C-4C76-BD19-81D0031FED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9FFB4B-3F50-4192-8752-1C8F0ED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162560"/>
            <a:ext cx="2322885" cy="4749973"/>
          </a:xfrm>
        </p:spPr>
        <p:txBody>
          <a:bodyPr/>
          <a:lstStyle/>
          <a:p>
            <a:r>
              <a:rPr lang="en-US" dirty="0"/>
              <a:t>You </a:t>
            </a:r>
            <a:br>
              <a:rPr lang="en-US" dirty="0"/>
            </a:br>
            <a:r>
              <a:rPr lang="en-US" dirty="0"/>
              <a:t>built it, you maintain it.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74A3E2-5CB2-47BC-8BDD-EA2FE1DC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99" y="4912534"/>
            <a:ext cx="3611662" cy="1945466"/>
          </a:xfrm>
        </p:spPr>
        <p:txBody>
          <a:bodyPr/>
          <a:lstStyle/>
          <a:p>
            <a:r>
              <a:rPr lang="en-US" dirty="0"/>
              <a:t>Atlassian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FF545E-E897-4746-8721-E5A5B7A4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83977" y="4166823"/>
            <a:ext cx="2667954" cy="900000"/>
          </a:xfrm>
        </p:spPr>
        <p:txBody>
          <a:bodyPr/>
          <a:lstStyle/>
          <a:p>
            <a:r>
              <a:rPr lang="en-US" dirty="0"/>
              <a:t>When every second counts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DAAC1-84F6-4B23-84EE-EF38354D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8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96F1EFB-E19E-4237-BAD7-05E619DA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3E31EF-5632-47DF-BEBD-B23E451C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8"/>
            <a:ext cx="631069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30CDF-208A-4AC2-B112-5BBBAA39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5426074" cy="107351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D166-6F42-4BFC-9840-29C0CB0B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266357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Not too long ago, incident response and On-Call Pager Duty were relegated to the operations team. Today, with DevOps teams bearing the responsibility for their own applications, developers and operations share the responsibility of responding to incidents. </a:t>
            </a:r>
          </a:p>
        </p:txBody>
      </p:sp>
      <p:pic>
        <p:nvPicPr>
          <p:cNvPr id="19" name="Picture Placeholder 18" descr="A person talking on a cell phone&#10;&#10;AI-generated content may be incorrect.">
            <a:extLst>
              <a:ext uri="{FF2B5EF4-FFF2-40B4-BE49-F238E27FC236}">
                <a16:creationId xmlns:a16="http://schemas.microsoft.com/office/drawing/2014/main" id="{37542EE0-52A4-EC8E-2C1C-EFC9E4498C3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1900" y="6"/>
            <a:ext cx="2938850" cy="2997194"/>
          </a:xfrm>
          <a:custGeom>
            <a:avLst/>
            <a:gdLst/>
            <a:ahLst/>
            <a:cxnLst/>
            <a:rect l="l" t="t" r="r" b="b"/>
            <a:pathLst>
              <a:path w="2938850" h="2997194">
                <a:moveTo>
                  <a:pt x="0" y="0"/>
                </a:moveTo>
                <a:lnTo>
                  <a:pt x="2938850" y="0"/>
                </a:lnTo>
                <a:lnTo>
                  <a:pt x="2938850" y="2997194"/>
                </a:lnTo>
                <a:lnTo>
                  <a:pt x="0" y="2997194"/>
                </a:lnTo>
                <a:close/>
              </a:path>
            </a:pathLst>
          </a:custGeom>
        </p:spPr>
      </p:pic>
      <p:pic>
        <p:nvPicPr>
          <p:cNvPr id="32" name="Picture Placeholder 31" descr="A person wearing glasses and a lanyard&#10;&#10;AI-generated content may be incorrect.">
            <a:extLst>
              <a:ext uri="{FF2B5EF4-FFF2-40B4-BE49-F238E27FC236}">
                <a16:creationId xmlns:a16="http://schemas.microsoft.com/office/drawing/2014/main" id="{903FE9EA-DB62-69B1-7121-3F6E677DDC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9251950" y="6"/>
            <a:ext cx="2940050" cy="2997194"/>
          </a:xfrm>
          <a:custGeom>
            <a:avLst/>
            <a:gdLst/>
            <a:ahLst/>
            <a:cxnLst/>
            <a:rect l="l" t="t" r="r" b="b"/>
            <a:pathLst>
              <a:path w="2940050" h="2997194">
                <a:moveTo>
                  <a:pt x="0" y="0"/>
                </a:moveTo>
                <a:lnTo>
                  <a:pt x="2940050" y="0"/>
                </a:lnTo>
                <a:lnTo>
                  <a:pt x="2940050" y="2997194"/>
                </a:lnTo>
                <a:lnTo>
                  <a:pt x="0" y="2997194"/>
                </a:lnTo>
                <a:close/>
              </a:path>
            </a:pathLst>
          </a:cu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BF7DC03-6312-4C38-B866-8A8FC2FD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B32F1AB-3178-43A3-8668-C58901420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67212" y="5958000"/>
            <a:ext cx="5400675" cy="900000"/>
          </a:xfrm>
        </p:spPr>
        <p:txBody>
          <a:bodyPr lIns="0" tIns="72000" rIns="0" bIns="7200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You Built it, you maintain it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798243-ADD6-46E9-8AEF-83B3745D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6200" y="5958000"/>
            <a:ext cx="1476375" cy="900000"/>
          </a:xfrm>
        </p:spPr>
        <p:txBody>
          <a:bodyPr lIns="0" tIns="0" rIns="0" bIns="0" anchor="ctr" anchorCtr="0">
            <a:normAutofit/>
          </a:bodyPr>
          <a:lstStyle/>
          <a:p>
            <a:pPr algn="r">
              <a:spcAft>
                <a:spcPts val="600"/>
              </a:spcAft>
            </a:pPr>
            <a:fld id="{63F9D384-533B-4C4E-B660-F861AA07D173}" type="slidenum">
              <a:rPr lang="en-US">
                <a:ln w="6350">
                  <a:solidFill>
                    <a:schemeClr val="bg2">
                      <a:alpha val="80000"/>
                    </a:schemeClr>
                  </a:solidFill>
                </a:ln>
                <a:noFill/>
              </a:rPr>
              <a:pPr algn="r">
                <a:spcAft>
                  <a:spcPts val="600"/>
                </a:spcAft>
              </a:pPr>
              <a:t>3</a:t>
            </a:fld>
            <a:endParaRPr lang="en-US">
              <a:ln w="6350">
                <a:solidFill>
                  <a:schemeClr val="bg2">
                    <a:alpha val="80000"/>
                  </a:schemeClr>
                </a:solidFill>
              </a:ln>
              <a:noFill/>
            </a:endParaRPr>
          </a:p>
        </p:txBody>
      </p:sp>
      <p:pic>
        <p:nvPicPr>
          <p:cNvPr id="36" name="Picture Placeholder 35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982F6E4-C8D3-1D23-78BC-C2E1E7773A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6310702" y="2997202"/>
            <a:ext cx="5881297" cy="2959836"/>
          </a:xfrm>
          <a:custGeom>
            <a:avLst/>
            <a:gdLst/>
            <a:ahLst/>
            <a:cxnLst/>
            <a:rect l="l" t="t" r="r" b="b"/>
            <a:pathLst>
              <a:path w="5881297" h="2959836">
                <a:moveTo>
                  <a:pt x="0" y="0"/>
                </a:moveTo>
                <a:lnTo>
                  <a:pt x="5881297" y="0"/>
                </a:lnTo>
                <a:lnTo>
                  <a:pt x="5881297" y="2959836"/>
                </a:lnTo>
                <a:lnTo>
                  <a:pt x="0" y="2959836"/>
                </a:lnTo>
                <a:close/>
              </a:path>
            </a:pathLst>
          </a:cu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0FD8F5-DAFE-47D5-852B-7128F7244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871" y="2997200"/>
            <a:ext cx="588012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09816D-C6EA-486B-8DBF-23DF50DC3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1" y="0"/>
            <a:ext cx="0" cy="5957038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8D9B51-30FA-4114-9342-CFFFA0DA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50" y="6"/>
            <a:ext cx="0" cy="29988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E1B176-45A8-43D4-BC6C-0F26FEC02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5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B6B2-7358-4B88-9A88-2133F846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4000"/>
            <a:ext cx="11306175" cy="738664"/>
          </a:xfrm>
        </p:spPr>
        <p:txBody>
          <a:bodyPr/>
          <a:lstStyle/>
          <a:p>
            <a:r>
              <a:rPr lang="en-US" dirty="0"/>
              <a:t> Benefits of a Good On-Call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50C2C-E639-4508-BBD9-F86F7CCF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062000"/>
            <a:ext cx="11306175" cy="1682788"/>
          </a:xfrm>
        </p:spPr>
        <p:txBody>
          <a:bodyPr numCol="2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Accountability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Transparency</a:t>
            </a:r>
          </a:p>
        </p:txBody>
      </p:sp>
      <p:pic>
        <p:nvPicPr>
          <p:cNvPr id="56" name="Picture Placeholder 55" descr="Close-up of a analogue silver wrist watch ">
            <a:extLst>
              <a:ext uri="{FF2B5EF4-FFF2-40B4-BE49-F238E27FC236}">
                <a16:creationId xmlns:a16="http://schemas.microsoft.com/office/drawing/2014/main" id="{4E2EC6E0-202E-43E4-9D5D-EC2AAD7043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6192" y="3208870"/>
            <a:ext cx="3035808" cy="2743200"/>
          </a:xfrm>
        </p:spPr>
      </p:pic>
      <p:pic>
        <p:nvPicPr>
          <p:cNvPr id="7" name="Picture Placeholder 6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FABDCAC8-EB8C-0B35-F449-4254A59A7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 descr="A computer with a screen on&#10;&#10;AI-generated content may be incorrect.">
            <a:extLst>
              <a:ext uri="{FF2B5EF4-FFF2-40B4-BE49-F238E27FC236}">
                <a16:creationId xmlns:a16="http://schemas.microsoft.com/office/drawing/2014/main" id="{78D986D1-2C7F-50E6-0DBA-3E0AB3F57D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Picture Placeholder 22" descr="A person talking on a cell phone&#10;&#10;AI-generated content may be incorrect.">
            <a:extLst>
              <a:ext uri="{FF2B5EF4-FFF2-40B4-BE49-F238E27FC236}">
                <a16:creationId xmlns:a16="http://schemas.microsoft.com/office/drawing/2014/main" id="{7DBE5DC4-02F8-8D04-C731-2F79B03D820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6" name="Footer Placeholder 7">
            <a:extLst>
              <a:ext uri="{FF2B5EF4-FFF2-40B4-BE49-F238E27FC236}">
                <a16:creationId xmlns:a16="http://schemas.microsoft.com/office/drawing/2014/main" id="{260E85BF-FC52-7045-19AF-2DD03B044244}"/>
              </a:ext>
            </a:extLst>
          </p:cNvPr>
          <p:cNvSpPr txBox="1">
            <a:spLocks/>
          </p:cNvSpPr>
          <p:nvPr/>
        </p:nvSpPr>
        <p:spPr>
          <a:xfrm>
            <a:off x="0" y="5957999"/>
            <a:ext cx="12191999" cy="90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sz="1000" cap="all" spc="200" dirty="0"/>
              <a:t>CORTEX</a:t>
            </a:r>
          </a:p>
        </p:txBody>
      </p:sp>
    </p:spTree>
    <p:extLst>
      <p:ext uri="{BB962C8B-B14F-4D97-AF65-F5344CB8AC3E}">
        <p14:creationId xmlns:p14="http://schemas.microsoft.com/office/powerpoint/2010/main" val="40003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1A6A-A3A5-9336-7B3B-C2935375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picture containing person in a suit, reading a letter ">
            <a:extLst>
              <a:ext uri="{FF2B5EF4-FFF2-40B4-BE49-F238E27FC236}">
                <a16:creationId xmlns:a16="http://schemas.microsoft.com/office/drawing/2014/main" id="{8D160486-4ACA-6217-DC25-81D508D48F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0D053C-CD85-5BA9-E133-4627A755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162560"/>
            <a:ext cx="2817561" cy="4749973"/>
          </a:xfrm>
        </p:spPr>
        <p:txBody>
          <a:bodyPr/>
          <a:lstStyle/>
          <a:p>
            <a:r>
              <a:rPr lang="en-US" dirty="0"/>
              <a:t>Pager Duty</a:t>
            </a:r>
            <a:br>
              <a:rPr lang="en-US" dirty="0"/>
            </a:br>
            <a:r>
              <a:rPr lang="en-US" dirty="0"/>
              <a:t>Best Practices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491F26-1678-BB9F-D864-2FE4E4706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83977" y="4166823"/>
            <a:ext cx="2667954" cy="900000"/>
          </a:xfrm>
        </p:spPr>
        <p:txBody>
          <a:bodyPr/>
          <a:lstStyle/>
          <a:p>
            <a:r>
              <a:rPr lang="en-US" dirty="0"/>
              <a:t>When every second counts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C9AA13-6371-A106-75CA-A58132E5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4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66E2-0F97-4B15-967F-85AB6A5C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0C3A4-821F-43B8-95A1-C5BE0C16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>
            <a:normAutofit fontScale="92500"/>
          </a:bodyPr>
          <a:lstStyle/>
          <a:p>
            <a:r>
              <a:rPr lang="en-US" dirty="0"/>
              <a:t>DevOps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3B01F-547F-4E69-BAD1-216D2651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/>
          <a:p>
            <a:r>
              <a:rPr lang="en-US" sz="2000" dirty="0"/>
              <a:t>Remove communication barriers by placing developers on pager rotation.</a:t>
            </a:r>
          </a:p>
          <a:p>
            <a:r>
              <a:rPr lang="en-US" sz="2000" dirty="0"/>
              <a:t>Transfer issues to the appropriate team.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C112A-9691-4311-8AE5-24E1CE79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>
            <a:noAutofit/>
          </a:bodyPr>
          <a:lstStyle/>
          <a:p>
            <a:r>
              <a:rPr lang="en-US" dirty="0"/>
              <a:t>Assign roles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32A52-4572-43C8-81BF-FF1F396BC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/>
          <a:p>
            <a:r>
              <a:rPr lang="en-US" sz="2000" dirty="0"/>
              <a:t>Assign teams for pager duty for every service.</a:t>
            </a:r>
          </a:p>
          <a:p>
            <a:r>
              <a:rPr lang="en-US" sz="2000" dirty="0"/>
              <a:t>Ensures the right engineer is accessible.</a:t>
            </a:r>
          </a:p>
          <a:p>
            <a:r>
              <a:rPr lang="en-US" sz="2000" dirty="0"/>
              <a:t>Ensures the right team is notified.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57E005-9308-44DC-91F3-C51E5F22E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>
            <a:normAutofit/>
          </a:bodyPr>
          <a:lstStyle/>
          <a:p>
            <a:r>
              <a:rPr lang="en-US" dirty="0"/>
              <a:t>Automate tasks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0E790-841A-4A03-88A1-8751406F6C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/>
          <a:p>
            <a:r>
              <a:rPr lang="en-US" sz="2000" dirty="0"/>
              <a:t>Use scheduling software to ensure shifts are covered by the right team.</a:t>
            </a:r>
          </a:p>
          <a:p>
            <a:r>
              <a:rPr lang="en-US" sz="2000" dirty="0"/>
              <a:t>Use tools to track who to contact and how.</a:t>
            </a:r>
          </a:p>
          <a:p>
            <a:r>
              <a:rPr lang="en-US" sz="2000" dirty="0"/>
              <a:t>Transfer issues to the appropriate team.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5AA8D38-93CC-4ED4-BA8F-AB3F1EB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</p:spPr>
        <p:txBody>
          <a:bodyPr/>
          <a:lstStyle/>
          <a:p>
            <a:r>
              <a:rPr lang="en-US" dirty="0"/>
              <a:t>Best Practices Cortex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14497F-5AF7-4B6C-8C85-34E06799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D715A-D537-624B-CF3D-933A95EE3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EE7B-1037-98D2-6673-977EC35C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4404-3EDB-0BC0-94DD-9AE063B2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and follow escalation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11F8-9235-B192-D894-60539ADF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r>
              <a:rPr lang="en-US" dirty="0"/>
              <a:t>Determine who should be called when and what their responsibilities include.</a:t>
            </a:r>
          </a:p>
          <a:p>
            <a:r>
              <a:rPr lang="en-US" dirty="0"/>
              <a:t>Establish time limits and enforce them automatically to maintain an availability SLA.</a:t>
            </a:r>
          </a:p>
          <a:p>
            <a:r>
              <a:rPr lang="en-US" dirty="0"/>
              <a:t>Automatically escalate if the first responder doesn’t respond by the established time.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D0336-B281-3C62-2D05-DB5E079F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Proactively discover incidents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3FE1F-4CAE-6F62-37F1-74AE57FDC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r>
              <a:rPr lang="en-US" dirty="0"/>
              <a:t>Use telemetry to detect incidents before customers notice. Then automatically notify the appropriate team.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094D7-1A0C-F252-D3F0-E8090374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</p:spPr>
        <p:txBody>
          <a:bodyPr/>
          <a:lstStyle/>
          <a:p>
            <a:r>
              <a:rPr lang="en-US" dirty="0"/>
              <a:t>Best practices cortex &amp; Pager Duty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28651-604F-714E-8EC4-C9477D0B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9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7497C9-43E6-4E9B-BE72-57BEC1EB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211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A461-4ADC-4EC1-914D-6BE3CC449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0" y="324000"/>
            <a:ext cx="6327439" cy="2658894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432F4-E8D6-41D1-842D-765009DF5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6" y="3875108"/>
            <a:ext cx="6327195" cy="2541566"/>
          </a:xfrm>
        </p:spPr>
        <p:txBody>
          <a:bodyPr vert="horz" lIns="0" tIns="0" rIns="0" bIns="0" rtlCol="0" anchorCtr="0">
            <a:normAutofit/>
          </a:bodyPr>
          <a:lstStyle/>
          <a:p>
            <a:pPr>
              <a:lnSpc>
                <a:spcPct val="94000"/>
              </a:lnSpc>
            </a:pPr>
            <a:r>
              <a:rPr lang="en-US" sz="2500" dirty="0">
                <a:solidFill>
                  <a:schemeClr val="bg2">
                    <a:alpha val="56000"/>
                  </a:schemeClr>
                </a:solidFill>
                <a:latin typeface="+mj-lt"/>
              </a:rPr>
              <a:t>Effectively managing pager duty removes communication barriers, places the correct team on an incident response, improves system performance and reliability, and increases product ownership among the team.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C7F57D-A051-47EC-AF8C-46EB1083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0" y="5050800"/>
            <a:ext cx="900000" cy="900000"/>
          </a:xfrm>
        </p:spPr>
        <p:txBody>
          <a:bodyPr lIns="0" tIns="72000" rIns="0" bIns="7200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0E0E45-AB19-437D-9B70-F67E8B4E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57999"/>
            <a:ext cx="900000" cy="900000"/>
          </a:xfrm>
        </p:spPr>
        <p:txBody>
          <a:bodyPr lIns="0" tIns="72000" rIns="0" bIns="72000" anchor="ctr" anchorCtr="0">
            <a:normAutofit/>
          </a:bodyPr>
          <a:lstStyle/>
          <a:p>
            <a:pPr algn="ctr">
              <a:spcAft>
                <a:spcPts val="600"/>
              </a:spcAft>
            </a:pPr>
            <a:fld id="{63F9D384-533B-4C4E-B660-F861AA07D173}" type="slidenum">
              <a:rPr lang="en-US">
                <a:ln w="6350">
                  <a:solidFill>
                    <a:schemeClr val="bg2">
                      <a:alpha val="80000"/>
                    </a:schemeClr>
                  </a:solidFill>
                </a:ln>
                <a:noFill/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ln w="6350">
                <a:solidFill>
                  <a:schemeClr val="bg2">
                    <a:alpha val="80000"/>
                  </a:schemeClr>
                </a:solidFill>
              </a:ln>
              <a:noFill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70C3FDA-E122-106F-F09C-C3598A35E5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126" y="1"/>
            <a:ext cx="4079875" cy="6857999"/>
          </a:xfrm>
          <a:custGeom>
            <a:avLst/>
            <a:gdLst/>
            <a:ahLst/>
            <a:cxnLst/>
            <a:rect l="l" t="t" r="r" b="b"/>
            <a:pathLst>
              <a:path w="4079875" h="6857999">
                <a:moveTo>
                  <a:pt x="0" y="0"/>
                </a:moveTo>
                <a:lnTo>
                  <a:pt x="4079875" y="0"/>
                </a:lnTo>
                <a:lnTo>
                  <a:pt x="407987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B2F437-7F0A-4554-926F-1A120533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212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9AD04C-26DF-4BA8-82F3-52AA0C961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721212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5847-50B7-1251-40D2-4189E9A84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724F-C03E-62B5-008A-E569379B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0040"/>
            <a:ext cx="7381875" cy="7529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E0078-C978-2359-E4B9-0CC786981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194280"/>
            <a:ext cx="7381875" cy="4322275"/>
          </a:xfrm>
        </p:spPr>
        <p:txBody>
          <a:bodyPr anchor="ctr" anchorCtr="0">
            <a:normAutofit/>
          </a:bodyPr>
          <a:lstStyle/>
          <a:p>
            <a:pPr marL="342900" marR="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hlinkClick r:id="rId2"/>
              </a:rPr>
              <a:t>https://www.atlassian.com/incident-management/on-call/improving-on-call#you-built-it-you-maintain-itWhen</a:t>
            </a:r>
            <a:r>
              <a:rPr lang="en-US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https://www.cortex.io/post/best-practices-for-on-call-rotations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hlinkClick r:id="rId4"/>
              </a:rPr>
              <a:t>https://www.pagerduty.com/resources/incident-management-response/learn/call-rotations-schedules/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7004735-3AA7-89A5-5A2E-6022D8F5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A047F3-DC27-FF18-0445-4410538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Placeholder 8" descr="Close-up of books on shelves">
            <a:extLst>
              <a:ext uri="{FF2B5EF4-FFF2-40B4-BE49-F238E27FC236}">
                <a16:creationId xmlns:a16="http://schemas.microsoft.com/office/drawing/2014/main" id="{BA97E9A2-E715-2A02-F4E5-009D5A2C7B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608" y="0"/>
            <a:ext cx="3904488" cy="5961888"/>
          </a:xfrm>
        </p:spPr>
      </p:pic>
    </p:spTree>
    <p:extLst>
      <p:ext uri="{BB962C8B-B14F-4D97-AF65-F5344CB8AC3E}">
        <p14:creationId xmlns:p14="http://schemas.microsoft.com/office/powerpoint/2010/main" val="1537221862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F385A6-90D1-4246-A193-382B2C8F34C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C540FE-D34E-41EA-86FE-91E5E95D3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A0FC17-6D95-4BFD-9301-29FBF212A99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TM33839599</Template>
  <TotalTime>0</TotalTime>
  <Words>337</Words>
  <Application>Microsoft Macintosh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 2</vt:lpstr>
      <vt:lpstr>LinesVTI</vt:lpstr>
      <vt:lpstr>Pager Rotation Duties</vt:lpstr>
      <vt:lpstr>You  built it, you maintain it.</vt:lpstr>
      <vt:lpstr>Introduction</vt:lpstr>
      <vt:lpstr> Benefits of a Good On-Call System</vt:lpstr>
      <vt:lpstr>Pager Duty Best Practices</vt:lpstr>
      <vt:lpstr>Best Practices</vt:lpstr>
      <vt:lpstr>Best Practices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2021-01-30T13:03:07Z</dcterms:created>
  <dcterms:modified xsi:type="dcterms:W3CDTF">2025-04-26T02:30:01Z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