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17"/>
  </p:notesMasterIdLst>
  <p:sldIdLst>
    <p:sldId id="257" r:id="rId2"/>
    <p:sldId id="262" r:id="rId3"/>
    <p:sldId id="263" r:id="rId4"/>
    <p:sldId id="256" r:id="rId5"/>
    <p:sldId id="258" r:id="rId6"/>
    <p:sldId id="270" r:id="rId7"/>
    <p:sldId id="269" r:id="rId8"/>
    <p:sldId id="260" r:id="rId9"/>
    <p:sldId id="272" r:id="rId10"/>
    <p:sldId id="265" r:id="rId11"/>
    <p:sldId id="266" r:id="rId12"/>
    <p:sldId id="259" r:id="rId13"/>
    <p:sldId id="273" r:id="rId14"/>
    <p:sldId id="268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68" autoAdjust="0"/>
    <p:restoredTop sz="94689"/>
  </p:normalViewPr>
  <p:slideViewPr>
    <p:cSldViewPr snapToGrid="0">
      <p:cViewPr varScale="1">
        <p:scale>
          <a:sx n="62" d="100"/>
          <a:sy n="62" d="100"/>
        </p:scale>
        <p:origin x="68" y="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4204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096A9B-774D-49CF-975A-09140E1B800E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4038602-A7D3-4A79-8EC3-459C7F61509A}">
      <dgm:prSet/>
      <dgm:spPr/>
      <dgm:t>
        <a:bodyPr/>
        <a:lstStyle/>
        <a:p>
          <a:r>
            <a:rPr lang="en-US" dirty="0"/>
            <a:t>Who are the top employers looking to hire? </a:t>
          </a:r>
        </a:p>
      </dgm:t>
    </dgm:pt>
    <dgm:pt modelId="{A98DEEF3-E534-446F-9A54-6F7719BC42FB}" type="parTrans" cxnId="{99EFD370-F611-426B-94E5-8675AF72F007}">
      <dgm:prSet/>
      <dgm:spPr/>
      <dgm:t>
        <a:bodyPr/>
        <a:lstStyle/>
        <a:p>
          <a:endParaRPr lang="en-US"/>
        </a:p>
      </dgm:t>
    </dgm:pt>
    <dgm:pt modelId="{63DD9B05-96B1-4DEF-B4C9-0A81A99D8345}" type="sibTrans" cxnId="{99EFD370-F611-426B-94E5-8675AF72F007}">
      <dgm:prSet/>
      <dgm:spPr/>
      <dgm:t>
        <a:bodyPr/>
        <a:lstStyle/>
        <a:p>
          <a:endParaRPr lang="en-US"/>
        </a:p>
      </dgm:t>
    </dgm:pt>
    <dgm:pt modelId="{BFC5166F-7177-490D-86BB-8521276282ED}">
      <dgm:prSet/>
      <dgm:spPr/>
      <dgm:t>
        <a:bodyPr/>
        <a:lstStyle/>
        <a:p>
          <a:r>
            <a:rPr lang="en-US" dirty="0"/>
            <a:t>What are the educational requirements?</a:t>
          </a:r>
        </a:p>
      </dgm:t>
    </dgm:pt>
    <dgm:pt modelId="{0BD169DA-430F-41DC-B202-62AD3584D21F}" type="parTrans" cxnId="{BD5805D1-B72A-4BD1-A449-3429DD750A97}">
      <dgm:prSet/>
      <dgm:spPr/>
      <dgm:t>
        <a:bodyPr/>
        <a:lstStyle/>
        <a:p>
          <a:endParaRPr lang="en-US"/>
        </a:p>
      </dgm:t>
    </dgm:pt>
    <dgm:pt modelId="{9B14D201-8A25-4883-B22F-2BC8F516B357}" type="sibTrans" cxnId="{BD5805D1-B72A-4BD1-A449-3429DD750A97}">
      <dgm:prSet/>
      <dgm:spPr/>
      <dgm:t>
        <a:bodyPr/>
        <a:lstStyle/>
        <a:p>
          <a:endParaRPr lang="en-US"/>
        </a:p>
      </dgm:t>
    </dgm:pt>
    <dgm:pt modelId="{37956C23-FEC7-4ED5-8E7A-42AD743072AA}">
      <dgm:prSet/>
      <dgm:spPr/>
      <dgm:t>
        <a:bodyPr/>
        <a:lstStyle/>
        <a:p>
          <a:r>
            <a:rPr lang="en-US" dirty="0"/>
            <a:t>Where are the jobs located? </a:t>
          </a:r>
        </a:p>
      </dgm:t>
    </dgm:pt>
    <dgm:pt modelId="{40FE3B69-DD07-4941-B2A7-F8929000EEE1}" type="parTrans" cxnId="{5D8E7FFF-A415-49D4-B621-6EA3325B0522}">
      <dgm:prSet/>
      <dgm:spPr/>
      <dgm:t>
        <a:bodyPr/>
        <a:lstStyle/>
        <a:p>
          <a:endParaRPr lang="en-US"/>
        </a:p>
      </dgm:t>
    </dgm:pt>
    <dgm:pt modelId="{3AD3B43D-2F7D-4304-80A7-9DE3BD87B18D}" type="sibTrans" cxnId="{5D8E7FFF-A415-49D4-B621-6EA3325B0522}">
      <dgm:prSet/>
      <dgm:spPr/>
      <dgm:t>
        <a:bodyPr/>
        <a:lstStyle/>
        <a:p>
          <a:endParaRPr lang="en-US"/>
        </a:p>
      </dgm:t>
    </dgm:pt>
    <dgm:pt modelId="{88962525-4371-8D46-BFA7-56097BF1D295}">
      <dgm:prSet/>
      <dgm:spPr/>
      <dgm:t>
        <a:bodyPr/>
        <a:lstStyle/>
        <a:p>
          <a:r>
            <a:rPr lang="en-US" dirty="0"/>
            <a:t>What are the technical skills employers are looking for? </a:t>
          </a:r>
        </a:p>
      </dgm:t>
    </dgm:pt>
    <dgm:pt modelId="{77531DD2-D3B9-9841-874E-E926D7794C2F}" type="parTrans" cxnId="{843F1B32-62EF-7041-86D3-E8BFB5138CA2}">
      <dgm:prSet/>
      <dgm:spPr/>
      <dgm:t>
        <a:bodyPr/>
        <a:lstStyle/>
        <a:p>
          <a:endParaRPr lang="en-US"/>
        </a:p>
      </dgm:t>
    </dgm:pt>
    <dgm:pt modelId="{552275F8-9482-6C4D-A4E3-08EF2A0242FB}" type="sibTrans" cxnId="{843F1B32-62EF-7041-86D3-E8BFB5138CA2}">
      <dgm:prSet/>
      <dgm:spPr/>
      <dgm:t>
        <a:bodyPr/>
        <a:lstStyle/>
        <a:p>
          <a:endParaRPr lang="en-US"/>
        </a:p>
      </dgm:t>
    </dgm:pt>
    <dgm:pt modelId="{F770C1AB-86F6-47A4-9966-55772F4CD59A}" type="pres">
      <dgm:prSet presAssocID="{98096A9B-774D-49CF-975A-09140E1B800E}" presName="diagram" presStyleCnt="0">
        <dgm:presLayoutVars>
          <dgm:dir/>
          <dgm:resizeHandles val="exact"/>
        </dgm:presLayoutVars>
      </dgm:prSet>
      <dgm:spPr/>
    </dgm:pt>
    <dgm:pt modelId="{C81E109C-A78D-4073-8E9B-D91BA17E6E8A}" type="pres">
      <dgm:prSet presAssocID="{F4038602-A7D3-4A79-8EC3-459C7F61509A}" presName="node" presStyleLbl="node1" presStyleIdx="0" presStyleCnt="4">
        <dgm:presLayoutVars>
          <dgm:bulletEnabled val="1"/>
        </dgm:presLayoutVars>
      </dgm:prSet>
      <dgm:spPr/>
    </dgm:pt>
    <dgm:pt modelId="{0DB21A50-E1F8-4C33-9D4E-65C6013C5C9A}" type="pres">
      <dgm:prSet presAssocID="{63DD9B05-96B1-4DEF-B4C9-0A81A99D8345}" presName="sibTrans" presStyleCnt="0"/>
      <dgm:spPr/>
    </dgm:pt>
    <dgm:pt modelId="{244DC9DA-7A6B-4566-8639-66750D41B820}" type="pres">
      <dgm:prSet presAssocID="{BFC5166F-7177-490D-86BB-8521276282ED}" presName="node" presStyleLbl="node1" presStyleIdx="1" presStyleCnt="4">
        <dgm:presLayoutVars>
          <dgm:bulletEnabled val="1"/>
        </dgm:presLayoutVars>
      </dgm:prSet>
      <dgm:spPr/>
    </dgm:pt>
    <dgm:pt modelId="{7BAF4BED-68FC-42C1-A7E7-AA48E83B970D}" type="pres">
      <dgm:prSet presAssocID="{9B14D201-8A25-4883-B22F-2BC8F516B357}" presName="sibTrans" presStyleCnt="0"/>
      <dgm:spPr/>
    </dgm:pt>
    <dgm:pt modelId="{805DA8EF-CF65-4A4A-88C5-BCD1832E72E9}" type="pres">
      <dgm:prSet presAssocID="{88962525-4371-8D46-BFA7-56097BF1D295}" presName="node" presStyleLbl="node1" presStyleIdx="2" presStyleCnt="4" custLinFactNeighborX="-39" custLinFactNeighborY="68">
        <dgm:presLayoutVars>
          <dgm:bulletEnabled val="1"/>
        </dgm:presLayoutVars>
      </dgm:prSet>
      <dgm:spPr/>
    </dgm:pt>
    <dgm:pt modelId="{ABECCCAF-F090-AC44-B585-ED3FA9922141}" type="pres">
      <dgm:prSet presAssocID="{552275F8-9482-6C4D-A4E3-08EF2A0242FB}" presName="sibTrans" presStyleCnt="0"/>
      <dgm:spPr/>
    </dgm:pt>
    <dgm:pt modelId="{33079EF8-3EED-4A89-A5F6-9971B9686378}" type="pres">
      <dgm:prSet presAssocID="{37956C23-FEC7-4ED5-8E7A-42AD743072AA}" presName="node" presStyleLbl="node1" presStyleIdx="3" presStyleCnt="4">
        <dgm:presLayoutVars>
          <dgm:bulletEnabled val="1"/>
        </dgm:presLayoutVars>
      </dgm:prSet>
      <dgm:spPr/>
    </dgm:pt>
  </dgm:ptLst>
  <dgm:cxnLst>
    <dgm:cxn modelId="{843F1B32-62EF-7041-86D3-E8BFB5138CA2}" srcId="{98096A9B-774D-49CF-975A-09140E1B800E}" destId="{88962525-4371-8D46-BFA7-56097BF1D295}" srcOrd="2" destOrd="0" parTransId="{77531DD2-D3B9-9841-874E-E926D7794C2F}" sibTransId="{552275F8-9482-6C4D-A4E3-08EF2A0242FB}"/>
    <dgm:cxn modelId="{A811AF36-6EBE-4040-A1AC-2C8235873DF1}" type="presOf" srcId="{37956C23-FEC7-4ED5-8E7A-42AD743072AA}" destId="{33079EF8-3EED-4A89-A5F6-9971B9686378}" srcOrd="0" destOrd="0" presId="urn:microsoft.com/office/officeart/2005/8/layout/default"/>
    <dgm:cxn modelId="{55262061-EA8F-DC4F-B63C-708D0B5D7D89}" type="presOf" srcId="{F4038602-A7D3-4A79-8EC3-459C7F61509A}" destId="{C81E109C-A78D-4073-8E9B-D91BA17E6E8A}" srcOrd="0" destOrd="0" presId="urn:microsoft.com/office/officeart/2005/8/layout/default"/>
    <dgm:cxn modelId="{99EFD370-F611-426B-94E5-8675AF72F007}" srcId="{98096A9B-774D-49CF-975A-09140E1B800E}" destId="{F4038602-A7D3-4A79-8EC3-459C7F61509A}" srcOrd="0" destOrd="0" parTransId="{A98DEEF3-E534-446F-9A54-6F7719BC42FB}" sibTransId="{63DD9B05-96B1-4DEF-B4C9-0A81A99D8345}"/>
    <dgm:cxn modelId="{61F8909F-BDB2-1143-B2E0-F5FEB2BFD341}" type="presOf" srcId="{88962525-4371-8D46-BFA7-56097BF1D295}" destId="{805DA8EF-CF65-4A4A-88C5-BCD1832E72E9}" srcOrd="0" destOrd="0" presId="urn:microsoft.com/office/officeart/2005/8/layout/default"/>
    <dgm:cxn modelId="{F3ED53C0-9135-4818-82F1-9262253946C8}" type="presOf" srcId="{98096A9B-774D-49CF-975A-09140E1B800E}" destId="{F770C1AB-86F6-47A4-9966-55772F4CD59A}" srcOrd="0" destOrd="0" presId="urn:microsoft.com/office/officeart/2005/8/layout/default"/>
    <dgm:cxn modelId="{D195BCC2-2A04-A34A-95BF-89F8EB9AEB79}" type="presOf" srcId="{BFC5166F-7177-490D-86BB-8521276282ED}" destId="{244DC9DA-7A6B-4566-8639-66750D41B820}" srcOrd="0" destOrd="0" presId="urn:microsoft.com/office/officeart/2005/8/layout/default"/>
    <dgm:cxn modelId="{BD5805D1-B72A-4BD1-A449-3429DD750A97}" srcId="{98096A9B-774D-49CF-975A-09140E1B800E}" destId="{BFC5166F-7177-490D-86BB-8521276282ED}" srcOrd="1" destOrd="0" parTransId="{0BD169DA-430F-41DC-B202-62AD3584D21F}" sibTransId="{9B14D201-8A25-4883-B22F-2BC8F516B357}"/>
    <dgm:cxn modelId="{5D8E7FFF-A415-49D4-B621-6EA3325B0522}" srcId="{98096A9B-774D-49CF-975A-09140E1B800E}" destId="{37956C23-FEC7-4ED5-8E7A-42AD743072AA}" srcOrd="3" destOrd="0" parTransId="{40FE3B69-DD07-4941-B2A7-F8929000EEE1}" sibTransId="{3AD3B43D-2F7D-4304-80A7-9DE3BD87B18D}"/>
    <dgm:cxn modelId="{A0BA5495-0BBE-E14E-8C45-74F9A6380553}" type="presParOf" srcId="{F770C1AB-86F6-47A4-9966-55772F4CD59A}" destId="{C81E109C-A78D-4073-8E9B-D91BA17E6E8A}" srcOrd="0" destOrd="0" presId="urn:microsoft.com/office/officeart/2005/8/layout/default"/>
    <dgm:cxn modelId="{4F765724-AE9E-DB46-A978-DF5B342149C6}" type="presParOf" srcId="{F770C1AB-86F6-47A4-9966-55772F4CD59A}" destId="{0DB21A50-E1F8-4C33-9D4E-65C6013C5C9A}" srcOrd="1" destOrd="0" presId="urn:microsoft.com/office/officeart/2005/8/layout/default"/>
    <dgm:cxn modelId="{9569AEFA-11BC-AD4F-BE73-06B9971B9B20}" type="presParOf" srcId="{F770C1AB-86F6-47A4-9966-55772F4CD59A}" destId="{244DC9DA-7A6B-4566-8639-66750D41B820}" srcOrd="2" destOrd="0" presId="urn:microsoft.com/office/officeart/2005/8/layout/default"/>
    <dgm:cxn modelId="{05EF342F-76B3-FB46-8C23-291E9FC7F10A}" type="presParOf" srcId="{F770C1AB-86F6-47A4-9966-55772F4CD59A}" destId="{7BAF4BED-68FC-42C1-A7E7-AA48E83B970D}" srcOrd="3" destOrd="0" presId="urn:microsoft.com/office/officeart/2005/8/layout/default"/>
    <dgm:cxn modelId="{1621B2F4-8429-CD4F-8F44-03893ABAEEDA}" type="presParOf" srcId="{F770C1AB-86F6-47A4-9966-55772F4CD59A}" destId="{805DA8EF-CF65-4A4A-88C5-BCD1832E72E9}" srcOrd="4" destOrd="0" presId="urn:microsoft.com/office/officeart/2005/8/layout/default"/>
    <dgm:cxn modelId="{4BBF0D06-EB04-CB42-AA66-65004C7E8957}" type="presParOf" srcId="{F770C1AB-86F6-47A4-9966-55772F4CD59A}" destId="{ABECCCAF-F090-AC44-B585-ED3FA9922141}" srcOrd="5" destOrd="0" presId="urn:microsoft.com/office/officeart/2005/8/layout/default"/>
    <dgm:cxn modelId="{6E4BECEE-0030-5F40-AA53-54623A38C5E1}" type="presParOf" srcId="{F770C1AB-86F6-47A4-9966-55772F4CD59A}" destId="{33079EF8-3EED-4A89-A5F6-9971B968637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E109C-A78D-4073-8E9B-D91BA17E6E8A}">
      <dsp:nvSpPr>
        <dsp:cNvPr id="0" name=""/>
        <dsp:cNvSpPr/>
      </dsp:nvSpPr>
      <dsp:spPr>
        <a:xfrm>
          <a:off x="110960" y="1309"/>
          <a:ext cx="3193495" cy="19160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Who are the top employers looking to hire? </a:t>
          </a:r>
        </a:p>
      </dsp:txBody>
      <dsp:txXfrm>
        <a:off x="110960" y="1309"/>
        <a:ext cx="3193495" cy="1916097"/>
      </dsp:txXfrm>
    </dsp:sp>
    <dsp:sp modelId="{244DC9DA-7A6B-4566-8639-66750D41B820}">
      <dsp:nvSpPr>
        <dsp:cNvPr id="0" name=""/>
        <dsp:cNvSpPr/>
      </dsp:nvSpPr>
      <dsp:spPr>
        <a:xfrm>
          <a:off x="3623805" y="1309"/>
          <a:ext cx="3193495" cy="19160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What are the educational requirements?</a:t>
          </a:r>
        </a:p>
      </dsp:txBody>
      <dsp:txXfrm>
        <a:off x="3623805" y="1309"/>
        <a:ext cx="3193495" cy="1916097"/>
      </dsp:txXfrm>
    </dsp:sp>
    <dsp:sp modelId="{805DA8EF-CF65-4A4A-88C5-BCD1832E72E9}">
      <dsp:nvSpPr>
        <dsp:cNvPr id="0" name=""/>
        <dsp:cNvSpPr/>
      </dsp:nvSpPr>
      <dsp:spPr>
        <a:xfrm>
          <a:off x="109714" y="2238059"/>
          <a:ext cx="3193495" cy="191609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What are the technical skills employers are looking for? </a:t>
          </a:r>
        </a:p>
      </dsp:txBody>
      <dsp:txXfrm>
        <a:off x="109714" y="2238059"/>
        <a:ext cx="3193495" cy="1916097"/>
      </dsp:txXfrm>
    </dsp:sp>
    <dsp:sp modelId="{33079EF8-3EED-4A89-A5F6-9971B9686378}">
      <dsp:nvSpPr>
        <dsp:cNvPr id="0" name=""/>
        <dsp:cNvSpPr/>
      </dsp:nvSpPr>
      <dsp:spPr>
        <a:xfrm>
          <a:off x="3623805" y="2236756"/>
          <a:ext cx="3193495" cy="191609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Where are the jobs located? </a:t>
          </a:r>
        </a:p>
      </dsp:txBody>
      <dsp:txXfrm>
        <a:off x="3623805" y="2236756"/>
        <a:ext cx="3193495" cy="1916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ED0A6-6ED2-4DE4-97DC-7F0DF6DA00B4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038EF-6712-4F27-B779-745340B4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9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job market changed over time- </a:t>
            </a:r>
            <a:r>
              <a:rPr lang="en-US" sz="1200" dirty="0"/>
              <a:t>Was not able to access Indeed to get a comparable dataset from another date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Population of the cities where jobs are located (urban, rural, suburban) we struggled finding zip codes for specific cities from the Census 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38EF-6712-4F27-B779-745340B428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69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38EF-6712-4F27-B779-745340B428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48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38EF-6712-4F27-B779-745340B428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18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38EF-6712-4F27-B779-745340B428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12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38EF-6712-4F27-B779-745340B428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0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6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3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0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9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3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2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5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3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21BB7-06E5-485E-A981-028A8A7DC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Science Job Market in the US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1BA96EB4-7537-45B5-9984-CB105CE6D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4" y="961812"/>
            <a:ext cx="6574650" cy="4930987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7632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75FC-5CC9-49E3-9BFD-82D433934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Where are they hiring?</a:t>
            </a:r>
          </a:p>
        </p:txBody>
      </p:sp>
      <p:pic>
        <p:nvPicPr>
          <p:cNvPr id="6" name="Graphic 5" descr="City">
            <a:extLst>
              <a:ext uri="{FF2B5EF4-FFF2-40B4-BE49-F238E27FC236}">
                <a16:creationId xmlns:a16="http://schemas.microsoft.com/office/drawing/2014/main" id="{51E4DE49-BDDB-4E56-B39F-FAFDF687E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0AB5D11-6A2F-464D-97BC-49ECCB1F1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76F69-42E2-4BA0-A2B8-73E5C4F0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Heatmap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F29527-37E3-41DD-97D3-A3EC36662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46"/>
          <a:stretch/>
        </p:blipFill>
        <p:spPr>
          <a:xfrm>
            <a:off x="738277" y="307731"/>
            <a:ext cx="10660346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71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76F69-42E2-4BA0-A2B8-73E5C4F0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California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71E2E-679D-4237-A721-BBE946D4E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rgbClr val="FBBE5D"/>
                </a:solidFill>
                <a:latin typeface="+mn-lt"/>
                <a:ea typeface="+mn-ea"/>
                <a:cs typeface="+mn-cs"/>
              </a:rPr>
              <a:t>California dominates with NY coming in second.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F29527-37E3-41DD-97D3-A3EC36662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2043" y="307731"/>
            <a:ext cx="5692814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1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2FB99-7CC0-42F4-B6D1-2797A098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79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2FB99-7CC0-42F4-B6D1-2797A098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>
            <a:normAutofit/>
          </a:bodyPr>
          <a:lstStyle/>
          <a:p>
            <a:r>
              <a:rPr lang="en-US" sz="4000"/>
              <a:t>Considerations and Roadblocks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B8BE8-716D-4442-83E8-F5F2FCF33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56" y="2701427"/>
            <a:ext cx="4483324" cy="269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Considered Questions</a:t>
            </a:r>
          </a:p>
          <a:p>
            <a:r>
              <a:rPr lang="en-US" sz="2000" dirty="0"/>
              <a:t>How has the job market changed over time?</a:t>
            </a:r>
          </a:p>
          <a:p>
            <a:r>
              <a:rPr lang="en-US" sz="2000" dirty="0"/>
              <a:t>What industry are the employers from?</a:t>
            </a:r>
          </a:p>
          <a:p>
            <a:r>
              <a:rPr lang="en-US" sz="2000" dirty="0"/>
              <a:t>What is the population of the cities where jobs are located?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7B926-D606-4EC5-A7DC-4179F791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701427"/>
            <a:ext cx="4554501" cy="269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Challenges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Unable to access API for Indeed jobs to retrieve dataset from different time period.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Unable to determine industry of employers hiring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Struggled to find population size by city in census API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338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FB99-7CC0-42F4-B6D1-2797A098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FD324F0B-5B3E-4950-B4CB-9A1CB8667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CB8651B-A8AB-4B1B-AA54-1D17455F5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9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: Shape 70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2FB99-7CC0-42F4-B6D1-2797A098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84" name="Freeform: Shape 72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BC882022-4306-4E68-BFAE-CA5747C4425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84525986"/>
              </p:ext>
            </p:extLst>
          </p:nvPr>
        </p:nvGraphicFramePr>
        <p:xfrm>
          <a:off x="2631869" y="643467"/>
          <a:ext cx="6928262" cy="4154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268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2FB99-7CC0-42F4-B6D1-2797A098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B8BE8-716D-4442-83E8-F5F2FCF33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Data Collection</a:t>
            </a:r>
          </a:p>
          <a:p>
            <a:r>
              <a:rPr lang="en-US" sz="1800" dirty="0"/>
              <a:t>Wanted to use Indeed, LinkedIn, or Monster API</a:t>
            </a:r>
          </a:p>
          <a:p>
            <a:r>
              <a:rPr lang="en-US" sz="1800" dirty="0"/>
              <a:t>Ended up using a data set from Kaggle</a:t>
            </a:r>
          </a:p>
          <a:p>
            <a:r>
              <a:rPr lang="en-US" sz="1800" dirty="0"/>
              <a:t>Data was scraped from Indeed as of 8/3/2018</a:t>
            </a:r>
          </a:p>
          <a:p>
            <a:endParaRPr lang="en-US" sz="19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7B926-D606-4EC5-A7DC-4179F791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Data Cleaning</a:t>
            </a:r>
          </a:p>
          <a:p>
            <a:r>
              <a:rPr lang="en-US" sz="1800" dirty="0"/>
              <a:t>Used job title to filter out non data science related jobs</a:t>
            </a:r>
          </a:p>
          <a:p>
            <a:r>
              <a:rPr lang="en-US" sz="1800" dirty="0"/>
              <a:t>Standardized job titles </a:t>
            </a:r>
          </a:p>
          <a:p>
            <a:r>
              <a:rPr lang="en-US" sz="1800" dirty="0"/>
              <a:t>Cleaned the location data by removing zip code</a:t>
            </a:r>
          </a:p>
          <a:p>
            <a:r>
              <a:rPr lang="en-US" sz="1800" dirty="0"/>
              <a:t>Removed unnecessary columns 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22D57E-E330-4F49-A45B-0E91F02DA942}"/>
              </a:ext>
            </a:extLst>
          </p:cNvPr>
          <p:cNvSpPr/>
          <p:nvPr/>
        </p:nvSpPr>
        <p:spPr>
          <a:xfrm>
            <a:off x="4817889" y="5360022"/>
            <a:ext cx="563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	Tools Used</a:t>
            </a:r>
          </a:p>
          <a:p>
            <a:pPr lvl="1"/>
            <a:r>
              <a:rPr lang="en-US" dirty="0"/>
              <a:t>Excel		</a:t>
            </a:r>
            <a:r>
              <a:rPr lang="en-US" dirty="0" err="1"/>
              <a:t>Jupyter</a:t>
            </a:r>
            <a:r>
              <a:rPr lang="en-US" dirty="0"/>
              <a:t> Notebook		Python	</a:t>
            </a:r>
          </a:p>
          <a:p>
            <a:pPr lvl="1"/>
            <a:r>
              <a:rPr lang="en-US" dirty="0"/>
              <a:t>Matplotlib	Google API			Pandas</a:t>
            </a:r>
          </a:p>
        </p:txBody>
      </p:sp>
    </p:spTree>
    <p:extLst>
      <p:ext uri="{BB962C8B-B14F-4D97-AF65-F5344CB8AC3E}">
        <p14:creationId xmlns:p14="http://schemas.microsoft.com/office/powerpoint/2010/main" val="307191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775FC-5CC9-49E3-9BFD-82D433934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Who are the top employers?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22DCC-0861-4629-9A02-00B238F93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…and what are they looking for?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0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BFBCE-6A38-480E-A737-53D9779A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Data Scientist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124F4A-FA85-4F5B-895C-98F264851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2000"/>
                    </a14:imgEffect>
                  </a14:imgLayer>
                </a14:imgProps>
              </a:ext>
            </a:extLst>
          </a:blip>
          <a:srcRect t="3013" r="1" b="1"/>
          <a:stretch/>
        </p:blipFill>
        <p:spPr>
          <a:xfrm>
            <a:off x="327547" y="321732"/>
            <a:ext cx="7058306" cy="410739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Rectangle 1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0C2BC-5B1E-4D18-A9DF-0C6A4D22A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Amazon: Machine Learning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Google: Data Scientist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Harnom: Data Scientist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Kpmg: Data Scientist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Microsoft: Data Scientist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99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75FC-5CC9-49E3-9BFD-82D433934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200"/>
              <a:t>What are the educational requirements for data science jobs?</a:t>
            </a:r>
          </a:p>
        </p:txBody>
      </p:sp>
      <p:pic>
        <p:nvPicPr>
          <p:cNvPr id="75" name="Graphic 69" descr="Books">
            <a:extLst>
              <a:ext uri="{FF2B5EF4-FFF2-40B4-BE49-F238E27FC236}">
                <a16:creationId xmlns:a16="http://schemas.microsoft.com/office/drawing/2014/main" id="{1EE821D7-52AA-408C-B801-6C437C1B4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1BF7FCC5-6921-4628-A436-5F269942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3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6F69-42E2-4BA0-A2B8-73E5C4F0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dirty="0"/>
              <a:t>Degree Preferred vs. Degree Required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71E2E-679D-4237-A721-BBE946D4E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6313" y="5665510"/>
            <a:ext cx="9426806" cy="71912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/>
              <a:t>Having a Masters degree is important</a:t>
            </a:r>
          </a:p>
        </p:txBody>
      </p:sp>
      <p:pic>
        <p:nvPicPr>
          <p:cNvPr id="11" name="Picture 10" descr="degreerpre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15" y="321733"/>
            <a:ext cx="5124453" cy="398426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degreereq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8" b="3349"/>
          <a:stretch/>
        </p:blipFill>
        <p:spPr>
          <a:xfrm>
            <a:off x="6989185" y="321735"/>
            <a:ext cx="4303343" cy="398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29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5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775FC-5CC9-49E3-9BFD-82D433934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What are the technical skills employers are looking for?</a:t>
            </a:r>
          </a:p>
        </p:txBody>
      </p:sp>
      <p:sp>
        <p:nvSpPr>
          <p:cNvPr id="57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 descr="Robot">
            <a:extLst>
              <a:ext uri="{FF2B5EF4-FFF2-40B4-BE49-F238E27FC236}">
                <a16:creationId xmlns:a16="http://schemas.microsoft.com/office/drawing/2014/main" id="{7B7EAEE9-4405-4B3B-ADEA-AD4D958C7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2791" y="1184748"/>
            <a:ext cx="3079129" cy="3079129"/>
          </a:xfrm>
          <a:prstGeom prst="rect">
            <a:avLst/>
          </a:prstGeom>
        </p:spPr>
      </p:pic>
      <p:sp>
        <p:nvSpPr>
          <p:cNvPr id="59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7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BFBCE-6A38-480E-A737-53D9779A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Python skills desired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124F4A-FA85-4F5B-895C-98F264851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121" y="976902"/>
            <a:ext cx="5941068" cy="396566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0C2BC-5B1E-4D18-A9DF-0C6A4D22A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4655" y="1117600"/>
            <a:ext cx="3895345" cy="1701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Python snakes its way to 1</a:t>
            </a:r>
            <a:r>
              <a:rPr lang="en-US" sz="2000" baseline="30000" dirty="0"/>
              <a:t>st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D1145-ECC8-426E-8C48-F5E0FC2A5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470" y="1781176"/>
            <a:ext cx="2019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3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310</Words>
  <Application>Microsoft Office PowerPoint</Application>
  <PresentationFormat>Widescreen</PresentationFormat>
  <Paragraphs>60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Data Science Job Market in the US</vt:lpstr>
      <vt:lpstr>Objectives</vt:lpstr>
      <vt:lpstr>Data Approach</vt:lpstr>
      <vt:lpstr>Who are the top employers?</vt:lpstr>
      <vt:lpstr>Data Scientist</vt:lpstr>
      <vt:lpstr>What are the educational requirements for data science jobs?</vt:lpstr>
      <vt:lpstr>Degree Preferred vs. Degree Required</vt:lpstr>
      <vt:lpstr>What are the technical skills employers are looking for?</vt:lpstr>
      <vt:lpstr>Python skills desired</vt:lpstr>
      <vt:lpstr>Where are they hiring?</vt:lpstr>
      <vt:lpstr>Heatmap</vt:lpstr>
      <vt:lpstr>California</vt:lpstr>
      <vt:lpstr>DEMO</vt:lpstr>
      <vt:lpstr>Considerations and Roadblocks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Job Market the in US</dc:title>
  <dc:creator>May Liang</dc:creator>
  <cp:lastModifiedBy>Sunny Patel</cp:lastModifiedBy>
  <cp:revision>3</cp:revision>
  <dcterms:created xsi:type="dcterms:W3CDTF">2019-03-09T16:37:28Z</dcterms:created>
  <dcterms:modified xsi:type="dcterms:W3CDTF">2020-01-29T18:05:54Z</dcterms:modified>
</cp:coreProperties>
</file>