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3" r:id="rId7"/>
    <p:sldId id="264" r:id="rId8"/>
    <p:sldId id="265" r:id="rId9"/>
    <p:sldId id="26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524000" y="1361281"/>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3"/>
                </a:solidFill>
              </a:rPr>
              <a:t>Supervised predictive models</a:t>
            </a:r>
            <a:endParaRPr lang="en-US" dirty="0">
              <a:solidFill>
                <a:schemeClr val="accent3"/>
              </a:solidFill>
            </a:endParaRPr>
          </a:p>
        </p:txBody>
      </p:sp>
      <p:sp>
        <p:nvSpPr>
          <p:cNvPr id="7" name="Subtitle 2"/>
          <p:cNvSpPr>
            <a:spLocks noGrp="1"/>
          </p:cNvSpPr>
          <p:nvPr/>
        </p:nvSpPr>
        <p:spPr>
          <a:xfrm>
            <a:off x="1524000" y="384095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Contents covered </a:t>
            </a:r>
            <a:endParaRPr lang="en-US" dirty="0" smtClean="0"/>
          </a:p>
          <a:p>
            <a:r>
              <a:rPr lang="en-US" dirty="0" smtClean="0"/>
              <a:t>Regression and Classification techniques</a:t>
            </a:r>
            <a:endParaRPr lang="en-US" dirty="0" smtClean="0"/>
          </a:p>
        </p:txBody>
      </p:sp>
    </p:spTree>
    <p:extLst>
      <p:ext uri="{BB962C8B-B14F-4D97-AF65-F5344CB8AC3E}">
        <p14:creationId xmlns:p14="http://schemas.microsoft.com/office/powerpoint/2010/main" val="155245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524000" y="381567"/>
            <a:ext cx="9144000" cy="5458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500" dirty="0" smtClean="0"/>
              <a:t>Regression Techniques</a:t>
            </a:r>
            <a:endParaRPr lang="en-US" sz="3500" dirty="0"/>
          </a:p>
        </p:txBody>
      </p:sp>
      <p:sp>
        <p:nvSpPr>
          <p:cNvPr id="7" name="Subtitle 2"/>
          <p:cNvSpPr>
            <a:spLocks noGrp="1"/>
          </p:cNvSpPr>
          <p:nvPr/>
        </p:nvSpPr>
        <p:spPr>
          <a:xfrm>
            <a:off x="1524000" y="1645920"/>
            <a:ext cx="9144000" cy="38507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smtClean="0"/>
              <a:t>Trivia</a:t>
            </a:r>
            <a:endParaRPr lang="en-US" sz="1400" dirty="0"/>
          </a:p>
          <a:p>
            <a:r>
              <a:rPr lang="en-US" sz="1400" dirty="0" smtClean="0"/>
              <a:t>Please solve the following questions </a:t>
            </a:r>
            <a:endParaRPr lang="en-US" sz="1400" dirty="0" smtClean="0"/>
          </a:p>
          <a:p>
            <a:pPr marL="285750" indent="-285750" algn="l">
              <a:buFont typeface="Arial" panose="020B0604020202020204" pitchFamily="34" charset="0"/>
              <a:buChar char="•"/>
            </a:pPr>
            <a:r>
              <a:rPr lang="en-US" sz="1400" dirty="0" smtClean="0"/>
              <a:t>What is the difference between linear regression and multivariate linear regression </a:t>
            </a:r>
          </a:p>
          <a:p>
            <a:pPr marL="285750" indent="-285750" algn="l">
              <a:buFont typeface="Arial" panose="020B0604020202020204" pitchFamily="34" charset="0"/>
              <a:buChar char="•"/>
            </a:pPr>
            <a:r>
              <a:rPr lang="en-US" sz="1400" dirty="0" smtClean="0"/>
              <a:t>What are the assumptions of linear regression</a:t>
            </a:r>
          </a:p>
          <a:p>
            <a:pPr marL="285750" indent="-285750" algn="l">
              <a:buFont typeface="Arial" panose="020B0604020202020204" pitchFamily="34" charset="0"/>
              <a:buChar char="•"/>
            </a:pPr>
            <a:r>
              <a:rPr lang="en-US" sz="1400" dirty="0" smtClean="0"/>
              <a:t>What is multi collinearity and why should we avoid it</a:t>
            </a:r>
          </a:p>
          <a:p>
            <a:pPr marL="285750" indent="-285750" algn="l">
              <a:buFont typeface="Arial" panose="020B0604020202020204" pitchFamily="34" charset="0"/>
              <a:buChar char="•"/>
            </a:pPr>
            <a:r>
              <a:rPr lang="en-US" sz="1400" dirty="0" smtClean="0"/>
              <a:t>What </a:t>
            </a:r>
            <a:r>
              <a:rPr lang="en-US" sz="1400" smtClean="0"/>
              <a:t>is homoscedasticity</a:t>
            </a:r>
          </a:p>
          <a:p>
            <a:pPr algn="l"/>
            <a:endParaRPr lang="en-US" sz="1400" dirty="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Tree>
    <p:extLst>
      <p:ext uri="{BB962C8B-B14F-4D97-AF65-F5344CB8AC3E}">
        <p14:creationId xmlns:p14="http://schemas.microsoft.com/office/powerpoint/2010/main" val="214631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199823679"/>
              </p:ext>
            </p:extLst>
          </p:nvPr>
        </p:nvGraphicFramePr>
        <p:xfrm>
          <a:off x="1352732" y="81110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Contents covered</a:t>
                      </a:r>
                    </a:p>
                  </a:txBody>
                  <a:tcPr/>
                </a:tc>
                <a:extLst>
                  <a:ext uri="{0D108BD9-81ED-4DB2-BD59-A6C34878D82A}">
                    <a16:rowId xmlns:a16="http://schemas.microsoft.com/office/drawing/2014/main" val="2742113103"/>
                  </a:ext>
                </a:extLst>
              </a:tr>
            </a:tbl>
          </a:graphicData>
        </a:graphic>
      </p:graphicFrame>
      <p:sp>
        <p:nvSpPr>
          <p:cNvPr id="9" name="TextBox 8"/>
          <p:cNvSpPr txBox="1"/>
          <p:nvPr/>
        </p:nvSpPr>
        <p:spPr>
          <a:xfrm>
            <a:off x="1352732" y="1802673"/>
            <a:ext cx="8128000" cy="2308324"/>
          </a:xfrm>
          <a:prstGeom prst="rect">
            <a:avLst/>
          </a:prstGeom>
          <a:noFill/>
        </p:spPr>
        <p:txBody>
          <a:bodyPr wrap="square" rtlCol="0">
            <a:spAutoFit/>
          </a:bodyPr>
          <a:lstStyle/>
          <a:p>
            <a:pPr marL="342900" indent="-342900">
              <a:buFont typeface="+mj-lt"/>
              <a:buAutoNum type="arabicPeriod"/>
            </a:pPr>
            <a:r>
              <a:rPr lang="en-US" dirty="0" smtClean="0"/>
              <a:t>Simple Linear Regression</a:t>
            </a:r>
            <a:endParaRPr lang="en-US" dirty="0" smtClean="0"/>
          </a:p>
          <a:p>
            <a:pPr marL="285750" indent="-285750">
              <a:buFontTx/>
              <a:buChar char="-"/>
            </a:pPr>
            <a:r>
              <a:rPr lang="en-US" dirty="0" smtClean="0"/>
              <a:t>Ordinary least square</a:t>
            </a:r>
          </a:p>
          <a:p>
            <a:pPr marL="285750" indent="-285750">
              <a:buFontTx/>
              <a:buChar char="-"/>
            </a:pPr>
            <a:r>
              <a:rPr lang="en-US" dirty="0" smtClean="0"/>
              <a:t>Assumptions of linear regression</a:t>
            </a:r>
          </a:p>
          <a:p>
            <a:endParaRPr lang="en-US" dirty="0" smtClean="0"/>
          </a:p>
          <a:p>
            <a:r>
              <a:rPr lang="en-US" dirty="0" smtClean="0"/>
              <a:t>2. Multi-variate Linear regression</a:t>
            </a:r>
          </a:p>
          <a:p>
            <a:r>
              <a:rPr lang="en-US" dirty="0" smtClean="0"/>
              <a:t>- Multi collinearity, No auto correlation, </a:t>
            </a:r>
            <a:r>
              <a:rPr lang="en-US" dirty="0" err="1" smtClean="0"/>
              <a:t>Homodescacity</a:t>
            </a:r>
            <a:r>
              <a:rPr lang="en-US" dirty="0" smtClean="0"/>
              <a:t>, using null hypothesis</a:t>
            </a:r>
            <a:endParaRPr lang="en-US" dirty="0" smtClean="0"/>
          </a:p>
          <a:p>
            <a:r>
              <a:rPr lang="en-US" dirty="0"/>
              <a:t>	</a:t>
            </a:r>
          </a:p>
        </p:txBody>
      </p:sp>
    </p:spTree>
    <p:extLst>
      <p:ext uri="{BB962C8B-B14F-4D97-AF65-F5344CB8AC3E}">
        <p14:creationId xmlns:p14="http://schemas.microsoft.com/office/powerpoint/2010/main" val="43165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645920"/>
            <a:ext cx="9144000" cy="44152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smtClean="0"/>
              <a:t>Linear regression is used to show the relationship between a dependent variable  (y-axis) and an independent variable (x-axis). For example</a:t>
            </a:r>
          </a:p>
          <a:p>
            <a:pPr marL="342900" indent="-342900" algn="l">
              <a:buAutoNum type="arabicParenR"/>
            </a:pPr>
            <a:r>
              <a:rPr lang="en-US" sz="1500" dirty="0" smtClean="0"/>
              <a:t>Showing how Income (y-axis) grows with age (x-axis)</a:t>
            </a:r>
          </a:p>
          <a:p>
            <a:pPr marL="342900" indent="-342900" algn="l">
              <a:buAutoNum type="arabicParenR"/>
            </a:pPr>
            <a:r>
              <a:rPr lang="en-US" sz="1500" dirty="0" smtClean="0"/>
              <a:t>How house price (y-axis) grows with area (x-axis)</a:t>
            </a:r>
          </a:p>
          <a:p>
            <a:pPr marL="342900" indent="-342900" algn="l">
              <a:buAutoNum type="arabicParenR"/>
            </a:pPr>
            <a:r>
              <a:rPr lang="en-US" sz="1500" dirty="0" smtClean="0"/>
              <a:t>How RPM (y-axis) of a </a:t>
            </a:r>
            <a:r>
              <a:rPr lang="en-US" sz="1500" dirty="0" err="1" smtClean="0"/>
              <a:t>tyre</a:t>
            </a:r>
            <a:r>
              <a:rPr lang="en-US" sz="1500" dirty="0" smtClean="0"/>
              <a:t> grows with acceleration (x-axis)</a:t>
            </a:r>
          </a:p>
          <a:p>
            <a:pPr algn="l"/>
            <a:r>
              <a:rPr lang="en-US" sz="1500" dirty="0" smtClean="0"/>
              <a:t>The above use cases are solved with linear regression where the y-axis is dependent only on 1 variable</a:t>
            </a:r>
          </a:p>
          <a:p>
            <a:pPr algn="l"/>
            <a:endParaRPr lang="en-US" sz="1500" dirty="0"/>
          </a:p>
          <a:p>
            <a:pPr algn="l"/>
            <a:r>
              <a:rPr lang="en-US" sz="1500" dirty="0" smtClean="0"/>
              <a:t>Say we would like to plot the relationship between the exams grades of a student and the time he spends on Facebook (here, the more the time spend on Facebook, the lesser the grades)</a:t>
            </a:r>
          </a:p>
          <a:p>
            <a:pPr algn="l"/>
            <a:r>
              <a:rPr lang="en-US" sz="1500" dirty="0" smtClean="0"/>
              <a:t>The formula for simple linear regression is denoted as follows </a:t>
            </a:r>
          </a:p>
          <a:p>
            <a:pPr algn="l"/>
            <a:r>
              <a:rPr lang="en-US" sz="1500" dirty="0" smtClean="0"/>
              <a:t>Y = </a:t>
            </a:r>
            <a:r>
              <a:rPr lang="en-US" sz="1500" dirty="0"/>
              <a:t>m</a:t>
            </a:r>
            <a:r>
              <a:rPr lang="en-US" sz="1500" dirty="0" smtClean="0"/>
              <a:t>x + b </a:t>
            </a:r>
          </a:p>
          <a:p>
            <a:pPr algn="l"/>
            <a:r>
              <a:rPr lang="en-US" sz="1500" dirty="0" smtClean="0"/>
              <a:t>Where Y represents the variable we are predicting (exam grades), x= time spent on </a:t>
            </a:r>
            <a:r>
              <a:rPr lang="en-US" sz="1500" dirty="0" err="1" smtClean="0"/>
              <a:t>facebook</a:t>
            </a:r>
            <a:endParaRPr lang="en-US" sz="1500" dirty="0" smtClean="0"/>
          </a:p>
          <a:p>
            <a:pPr algn="l"/>
            <a:r>
              <a:rPr lang="en-US" sz="1500" dirty="0" smtClean="0"/>
              <a:t>m = Slope (distance between y and the regression line)</a:t>
            </a:r>
          </a:p>
          <a:p>
            <a:pPr algn="l"/>
            <a:r>
              <a:rPr lang="en-US" sz="1500" dirty="0" smtClean="0"/>
              <a:t>b = Intercept (distance between 0 and the point from where the regression line starts)</a:t>
            </a:r>
          </a:p>
          <a:p>
            <a:pPr algn="l"/>
            <a:endParaRPr lang="en-US" sz="1500" dirty="0"/>
          </a:p>
          <a:p>
            <a:pPr algn="l"/>
            <a:endParaRPr lang="en-US" sz="1500" dirty="0" smtClean="0"/>
          </a:p>
          <a:p>
            <a:pPr algn="l"/>
            <a:endParaRPr lang="en-US" sz="1500" dirty="0" smtClean="0"/>
          </a:p>
          <a:p>
            <a:pPr algn="l"/>
            <a:endParaRPr lang="en-US" sz="1500"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826517039"/>
              </p:ext>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marL="0" indent="0" algn="ctr">
                        <a:buFont typeface="+mj-lt"/>
                        <a:buNone/>
                      </a:pPr>
                      <a:r>
                        <a:rPr lang="en-US" dirty="0" smtClean="0"/>
                        <a:t>Simple linear regression</a:t>
                      </a:r>
                      <a:endParaRPr lang="en-US" dirty="0" smtClean="0"/>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115879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645920"/>
            <a:ext cx="9144000" cy="44152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smtClean="0"/>
              <a:t>Linear regression is used to show the relationship between a dependent variable  (y-axis) and an independent variable (x-axis). For example</a:t>
            </a:r>
          </a:p>
          <a:p>
            <a:pPr marL="342900" indent="-342900" algn="l">
              <a:buAutoNum type="arabicParenR"/>
            </a:pPr>
            <a:r>
              <a:rPr lang="en-US" sz="1500" dirty="0" smtClean="0"/>
              <a:t>Showing how Income (y-axis) grows with age (x-axis)</a:t>
            </a:r>
          </a:p>
          <a:p>
            <a:pPr marL="342900" indent="-342900" algn="l">
              <a:buAutoNum type="arabicParenR"/>
            </a:pPr>
            <a:r>
              <a:rPr lang="en-US" sz="1500" dirty="0" smtClean="0"/>
              <a:t>How house price (y-axis) grows with area (x-axis)</a:t>
            </a:r>
          </a:p>
          <a:p>
            <a:pPr marL="342900" indent="-342900" algn="l">
              <a:buAutoNum type="arabicParenR"/>
            </a:pPr>
            <a:r>
              <a:rPr lang="en-US" sz="1500" dirty="0" smtClean="0"/>
              <a:t>How RPM (y-axis) of a </a:t>
            </a:r>
            <a:r>
              <a:rPr lang="en-US" sz="1500" dirty="0" err="1" smtClean="0"/>
              <a:t>tyre</a:t>
            </a:r>
            <a:r>
              <a:rPr lang="en-US" sz="1500" dirty="0" smtClean="0"/>
              <a:t> increase with acceleration (x-axis)</a:t>
            </a:r>
          </a:p>
          <a:p>
            <a:pPr algn="l"/>
            <a:r>
              <a:rPr lang="en-US" sz="1500" dirty="0" smtClean="0"/>
              <a:t>The above use cases are solved with linear regression where the y-axis is dependent only on 1 variable</a:t>
            </a:r>
          </a:p>
          <a:p>
            <a:pPr algn="l"/>
            <a:endParaRPr lang="en-US" sz="1500" dirty="0"/>
          </a:p>
          <a:p>
            <a:pPr algn="l"/>
            <a:r>
              <a:rPr lang="en-US" sz="1500" dirty="0" smtClean="0"/>
              <a:t>Say we would like to plot the relationship between the exams grades of a student and the time he spends on Facebook (here, the more the time spend on Facebook, the lesser the grades)</a:t>
            </a:r>
          </a:p>
          <a:p>
            <a:pPr algn="l"/>
            <a:r>
              <a:rPr lang="en-US" sz="1500" dirty="0" smtClean="0"/>
              <a:t>The formula for simple linear regression is denoted as follows </a:t>
            </a:r>
          </a:p>
          <a:p>
            <a:pPr algn="l"/>
            <a:r>
              <a:rPr lang="en-US" sz="1500" dirty="0" smtClean="0"/>
              <a:t>Y = </a:t>
            </a:r>
            <a:r>
              <a:rPr lang="en-US" sz="1500" dirty="0"/>
              <a:t>m</a:t>
            </a:r>
            <a:r>
              <a:rPr lang="en-US" sz="1500" dirty="0" smtClean="0"/>
              <a:t>x + b </a:t>
            </a:r>
          </a:p>
          <a:p>
            <a:pPr algn="l"/>
            <a:r>
              <a:rPr lang="en-US" sz="1500" dirty="0" smtClean="0"/>
              <a:t>Where Y represents the variable we are predicting (exam grades), x= time spent on </a:t>
            </a:r>
            <a:r>
              <a:rPr lang="en-US" sz="1500" dirty="0" err="1" smtClean="0"/>
              <a:t>facebook</a:t>
            </a:r>
            <a:endParaRPr lang="en-US" sz="1500" dirty="0" smtClean="0"/>
          </a:p>
          <a:p>
            <a:pPr algn="l"/>
            <a:r>
              <a:rPr lang="en-US" sz="1500" dirty="0" smtClean="0"/>
              <a:t>m = Slope</a:t>
            </a:r>
          </a:p>
          <a:p>
            <a:pPr algn="l"/>
            <a:r>
              <a:rPr lang="en-US" sz="1500" dirty="0" smtClean="0"/>
              <a:t>b = Intercept (distance between 0 and the point from where the regression line starts)</a:t>
            </a:r>
          </a:p>
          <a:p>
            <a:pPr algn="l"/>
            <a:endParaRPr lang="en-US" sz="1500" dirty="0"/>
          </a:p>
          <a:p>
            <a:pPr algn="l"/>
            <a:endParaRPr lang="en-US" sz="1500" dirty="0" smtClean="0"/>
          </a:p>
          <a:p>
            <a:pPr algn="l"/>
            <a:endParaRPr lang="en-US" sz="1500" dirty="0" smtClean="0"/>
          </a:p>
          <a:p>
            <a:pPr algn="l"/>
            <a:endParaRPr lang="en-US" sz="1500"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marL="0" indent="0" algn="ctr">
                        <a:buFont typeface="+mj-lt"/>
                        <a:buNone/>
                      </a:pPr>
                      <a:r>
                        <a:rPr lang="en-US" dirty="0" smtClean="0"/>
                        <a:t>Simple linear regression</a:t>
                      </a:r>
                      <a:endParaRPr lang="en-US" dirty="0" smtClean="0"/>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143213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645920"/>
            <a:ext cx="9144000" cy="44152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smtClean="0"/>
              <a:t>The diagram below demonstrates, how the price of the house grows with the size</a:t>
            </a:r>
            <a:endParaRPr lang="en-US" sz="1500" dirty="0" smtClean="0"/>
          </a:p>
          <a:p>
            <a:pPr algn="l"/>
            <a:r>
              <a:rPr lang="en-US" sz="1500" dirty="0" smtClean="0"/>
              <a:t>So the bigger the house, higher the price on (y-axis)</a:t>
            </a:r>
          </a:p>
          <a:p>
            <a:pPr algn="l"/>
            <a:r>
              <a:rPr lang="en-US" sz="1500" dirty="0" smtClean="0"/>
              <a:t>Check python notebook- “regression techniques” for the code implementation</a:t>
            </a:r>
          </a:p>
          <a:p>
            <a:pPr algn="l"/>
            <a:r>
              <a:rPr lang="en-US" sz="1500" dirty="0" smtClean="0"/>
              <a:t>Also check R-Squared in previous lesson, </a:t>
            </a:r>
            <a:r>
              <a:rPr lang="en-US" sz="1500" b="1" i="1" dirty="0" smtClean="0"/>
              <a:t>Introduction to machine learning</a:t>
            </a:r>
            <a:endParaRPr lang="en-US" sz="1500" b="1" i="1" dirty="0"/>
          </a:p>
          <a:p>
            <a:pPr algn="l"/>
            <a:endParaRPr lang="en-US" sz="1500" dirty="0" smtClean="0"/>
          </a:p>
          <a:p>
            <a:pPr algn="l"/>
            <a:endParaRPr lang="en-US" sz="1500" dirty="0"/>
          </a:p>
          <a:p>
            <a:pPr algn="l"/>
            <a:endParaRPr lang="en-US" sz="1500" dirty="0" smtClean="0"/>
          </a:p>
          <a:p>
            <a:pPr algn="l"/>
            <a:endParaRPr lang="en-US" sz="1500" dirty="0"/>
          </a:p>
          <a:p>
            <a:pPr algn="l"/>
            <a:endParaRPr lang="en-US" sz="1500" dirty="0" smtClean="0"/>
          </a:p>
          <a:p>
            <a:pPr algn="l"/>
            <a:endParaRPr lang="en-US" sz="1500" dirty="0"/>
          </a:p>
          <a:p>
            <a:pPr algn="l"/>
            <a:endParaRPr lang="en-US" sz="1500" dirty="0" smtClean="0"/>
          </a:p>
          <a:p>
            <a:pPr algn="l"/>
            <a:endParaRPr lang="en-US" sz="1500" dirty="0"/>
          </a:p>
          <a:p>
            <a:pPr algn="l"/>
            <a:endParaRPr lang="en-US" sz="1500" dirty="0" smtClean="0"/>
          </a:p>
          <a:p>
            <a:pPr algn="l"/>
            <a:endParaRPr lang="en-US" sz="1500" dirty="0"/>
          </a:p>
          <a:p>
            <a:pPr algn="l"/>
            <a:endParaRPr lang="en-US" sz="1500" dirty="0" smtClean="0"/>
          </a:p>
          <a:p>
            <a:pPr algn="l"/>
            <a:endParaRPr lang="en-US" sz="1500"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89409405"/>
              </p:ext>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Simple linear regression</a:t>
                      </a:r>
                      <a:endParaRPr lang="en-US" sz="1800" b="0" i="0" u="none" strike="noStrike" kern="1200" baseline="0" dirty="0" smtClean="0">
                        <a:solidFill>
                          <a:schemeClr val="lt1"/>
                        </a:solidFill>
                        <a:latin typeface="+mn-lt"/>
                        <a:ea typeface="+mn-ea"/>
                        <a:cs typeface="+mn-cs"/>
                      </a:endParaRPr>
                    </a:p>
                  </a:txBody>
                  <a:tcPr/>
                </a:tc>
                <a:extLst>
                  <a:ext uri="{0D108BD9-81ED-4DB2-BD59-A6C34878D82A}">
                    <a16:rowId xmlns:a16="http://schemas.microsoft.com/office/drawing/2014/main" val="2742113103"/>
                  </a:ext>
                </a:extLst>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16593"/>
            <a:ext cx="6194883" cy="2960012"/>
          </a:xfrm>
          <a:prstGeom prst="rect">
            <a:avLst/>
          </a:prstGeom>
        </p:spPr>
      </p:pic>
    </p:spTree>
    <p:extLst>
      <p:ext uri="{BB962C8B-B14F-4D97-AF65-F5344CB8AC3E}">
        <p14:creationId xmlns:p14="http://schemas.microsoft.com/office/powerpoint/2010/main" val="188195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645920"/>
            <a:ext cx="9144000" cy="44152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r>
              <a:rPr lang="en-US" sz="1500" b="1" dirty="0"/>
              <a:t>Assumptions of Linear Regression</a:t>
            </a:r>
          </a:p>
          <a:p>
            <a:pPr fontAlgn="base"/>
            <a:r>
              <a:rPr lang="en-US" sz="1500" b="1" dirty="0"/>
              <a:t>Linear regression</a:t>
            </a:r>
            <a:r>
              <a:rPr lang="en-US" sz="1500" dirty="0"/>
              <a:t> is an analysis that assesses whether one or more predictor variables explain the dependent (criterion) variable.  The regression has five key assumptions:</a:t>
            </a:r>
          </a:p>
          <a:p>
            <a:pPr marL="285750" indent="-285750" algn="l" fontAlgn="base">
              <a:buFont typeface="Arial" panose="020B0604020202020204" pitchFamily="34" charset="0"/>
              <a:buChar char="•"/>
            </a:pPr>
            <a:r>
              <a:rPr lang="en-US" sz="1500" dirty="0"/>
              <a:t>Linear relationship</a:t>
            </a:r>
          </a:p>
          <a:p>
            <a:pPr marL="285750" indent="-285750" algn="l" fontAlgn="base">
              <a:buFont typeface="Arial" panose="020B0604020202020204" pitchFamily="34" charset="0"/>
              <a:buChar char="•"/>
            </a:pPr>
            <a:r>
              <a:rPr lang="en-US" sz="1500" dirty="0" smtClean="0"/>
              <a:t>No </a:t>
            </a:r>
            <a:r>
              <a:rPr lang="en-US" sz="1500" dirty="0"/>
              <a:t>auto-correlation</a:t>
            </a:r>
          </a:p>
          <a:p>
            <a:pPr marL="285750" indent="-285750" algn="l" fontAlgn="base">
              <a:buFont typeface="Arial" panose="020B0604020202020204" pitchFamily="34" charset="0"/>
              <a:buChar char="•"/>
            </a:pPr>
            <a:r>
              <a:rPr lang="en-US" sz="1500" dirty="0" smtClean="0"/>
              <a:t>Homoscedasticity</a:t>
            </a:r>
          </a:p>
          <a:p>
            <a:pPr marL="285750" indent="-285750" algn="l" fontAlgn="base">
              <a:buFont typeface="Arial" panose="020B0604020202020204" pitchFamily="34" charset="0"/>
              <a:buChar char="•"/>
            </a:pPr>
            <a:r>
              <a:rPr lang="en-US" sz="1500" dirty="0" smtClean="0"/>
              <a:t>Little multi collinearity </a:t>
            </a:r>
          </a:p>
          <a:p>
            <a:pPr algn="l" fontAlgn="base"/>
            <a:r>
              <a:rPr lang="en-US" sz="1500" dirty="0" smtClean="0"/>
              <a:t>Each of these terms are briefly described as follows</a:t>
            </a:r>
          </a:p>
          <a:p>
            <a:pPr algn="l" fontAlgn="base"/>
            <a:r>
              <a:rPr lang="en-US" sz="1500" b="1" dirty="0"/>
              <a:t>Linear </a:t>
            </a:r>
            <a:r>
              <a:rPr lang="en-US" sz="1500" b="1" dirty="0" smtClean="0"/>
              <a:t>relationship</a:t>
            </a:r>
            <a:r>
              <a:rPr lang="en-US" sz="1500" dirty="0" smtClean="0"/>
              <a:t> –</a:t>
            </a:r>
          </a:p>
          <a:p>
            <a:pPr algn="l" fontAlgn="base"/>
            <a:r>
              <a:rPr lang="en-US" sz="1500" dirty="0" smtClean="0"/>
              <a:t>On plotting the independent and dependent variables on the graph, there has to be a linear relationship established, that is, the independent variable should grow with dependent variable and vice versa</a:t>
            </a:r>
          </a:p>
          <a:p>
            <a:pPr algn="l" fontAlgn="base"/>
            <a:r>
              <a:rPr lang="en-US" sz="1500" dirty="0" smtClean="0"/>
              <a:t>For example – the house price should grow with area of the house</a:t>
            </a:r>
          </a:p>
          <a:p>
            <a:pPr algn="l" fontAlgn="base"/>
            <a:endParaRPr lang="en-US" sz="1500" dirty="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marL="0" indent="0" algn="ctr">
                        <a:buFont typeface="+mj-lt"/>
                        <a:buNone/>
                      </a:pPr>
                      <a:r>
                        <a:rPr lang="en-US" dirty="0" smtClean="0"/>
                        <a:t>Simple linear regression</a:t>
                      </a:r>
                      <a:endParaRPr lang="en-US" dirty="0" smtClean="0"/>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138639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210491" y="1336197"/>
            <a:ext cx="9144000" cy="44152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r>
              <a:rPr lang="en-US" sz="1500" b="1" dirty="0"/>
              <a:t>Little multi collinearity </a:t>
            </a:r>
            <a:r>
              <a:rPr lang="en-US" sz="1500" b="1" dirty="0" smtClean="0"/>
              <a:t>-</a:t>
            </a:r>
            <a:endParaRPr lang="en-US" sz="1500" b="1" dirty="0"/>
          </a:p>
          <a:p>
            <a:pPr algn="l" fontAlgn="base"/>
            <a:r>
              <a:rPr lang="en-US" sz="1500" dirty="0" err="1" smtClean="0"/>
              <a:t>Multicollinearity</a:t>
            </a:r>
            <a:r>
              <a:rPr lang="en-US" sz="1500" dirty="0" smtClean="0"/>
              <a:t> is a state of high correlation between 2 or more independent variable</a:t>
            </a:r>
          </a:p>
          <a:p>
            <a:pPr algn="l" fontAlgn="base"/>
            <a:r>
              <a:rPr lang="en-US" sz="1500" dirty="0" smtClean="0"/>
              <a:t>The best way to treat this is dropping one of the independent variables of 2 variables are highly correlated ( </a:t>
            </a:r>
            <a:r>
              <a:rPr lang="en-US" sz="1500" dirty="0" err="1" smtClean="0"/>
              <a:t>ie</a:t>
            </a:r>
            <a:r>
              <a:rPr lang="en-US" sz="1500" dirty="0" smtClean="0"/>
              <a:t> : more than 50% )</a:t>
            </a:r>
          </a:p>
          <a:p>
            <a:pPr algn="l" fontAlgn="base"/>
            <a:r>
              <a:rPr lang="en-US" sz="1500" b="1" dirty="0"/>
              <a:t>No </a:t>
            </a:r>
            <a:r>
              <a:rPr lang="en-US" sz="1500" b="1" dirty="0" smtClean="0"/>
              <a:t>auto-correlation </a:t>
            </a:r>
            <a:r>
              <a:rPr lang="en-US" sz="1500" dirty="0" smtClean="0"/>
              <a:t>–</a:t>
            </a:r>
          </a:p>
          <a:p>
            <a:pPr algn="l" fontAlgn="base"/>
            <a:r>
              <a:rPr lang="en-US" sz="1500" dirty="0" smtClean="0"/>
              <a:t>Before we jump to No auto-correlation lets discuss what auto-correlation means,</a:t>
            </a:r>
          </a:p>
          <a:p>
            <a:pPr algn="l" fontAlgn="base"/>
            <a:r>
              <a:rPr lang="en-US" sz="1500" dirty="0" smtClean="0"/>
              <a:t>Auto correlation or serial correlation is the similarity in residuals (actual-predicted) when compared between the original time series and the lagged version of itself</a:t>
            </a:r>
          </a:p>
          <a:p>
            <a:pPr algn="l" fontAlgn="base"/>
            <a:r>
              <a:rPr lang="en-US" sz="1500" dirty="0" smtClean="0"/>
              <a:t>Auto correlation establishes the relationship between the residuals of current value and past value for example the change in temperature from previous day or change in stock price from previous day</a:t>
            </a:r>
          </a:p>
          <a:p>
            <a:pPr algn="l" fontAlgn="base"/>
            <a:r>
              <a:rPr lang="en-US" sz="1500" dirty="0" smtClean="0"/>
              <a:t>Now its essential for to drop one of the two independent variable since one of them don’t add any significant information to the model</a:t>
            </a:r>
          </a:p>
          <a:p>
            <a:pPr algn="l" fontAlgn="base"/>
            <a:endParaRPr lang="en-US" sz="1500" dirty="0" smtClean="0"/>
          </a:p>
          <a:p>
            <a:pPr algn="l" fontAlgn="base"/>
            <a:endParaRPr lang="en-US" sz="1500" dirty="0"/>
          </a:p>
          <a:p>
            <a:pPr algn="l" fontAlgn="base"/>
            <a:endParaRPr lang="en-US" sz="1500" dirty="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marL="0" indent="0" algn="ctr">
                        <a:buFont typeface="+mj-lt"/>
                        <a:buNone/>
                      </a:pPr>
                      <a:r>
                        <a:rPr lang="en-US" dirty="0" smtClean="0"/>
                        <a:t>Simple linear regression</a:t>
                      </a:r>
                      <a:endParaRPr lang="en-US" dirty="0" smtClean="0"/>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2092842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210491" y="1336197"/>
            <a:ext cx="9144000" cy="44152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r>
              <a:rPr lang="en-US" sz="1500" b="1" dirty="0" smtClean="0"/>
              <a:t>Homoscedasticity</a:t>
            </a:r>
            <a:r>
              <a:rPr lang="en-US" sz="1500" dirty="0" smtClean="0"/>
              <a:t> – </a:t>
            </a:r>
          </a:p>
          <a:p>
            <a:pPr algn="l" fontAlgn="base"/>
            <a:r>
              <a:rPr lang="en-US" sz="1500" dirty="0"/>
              <a:t>The scatter plot is good way to check whether the data are homoscedastic (meaning the residuals are equal across the regression line).  The following scatter plots show examples of data that are not homoscedastic (i.e., heteroscedastic</a:t>
            </a:r>
            <a:r>
              <a:rPr lang="en-US" sz="1500" dirty="0" smtClean="0"/>
              <a:t>):</a:t>
            </a:r>
          </a:p>
          <a:p>
            <a:pPr algn="l" fontAlgn="base"/>
            <a:endParaRPr lang="en-US" sz="1500" dirty="0"/>
          </a:p>
          <a:p>
            <a:pPr algn="l" fontAlgn="base"/>
            <a:endParaRPr lang="en-US" sz="1500" dirty="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marL="0" indent="0" algn="ctr">
                        <a:buFont typeface="+mj-lt"/>
                        <a:buNone/>
                      </a:pPr>
                      <a:r>
                        <a:rPr lang="en-US" dirty="0" smtClean="0"/>
                        <a:t>Simple linear regression</a:t>
                      </a:r>
                      <a:endParaRPr lang="en-US" dirty="0" smtClean="0"/>
                    </a:p>
                  </a:txBody>
                  <a:tcPr/>
                </a:tc>
                <a:extLst>
                  <a:ext uri="{0D108BD9-81ED-4DB2-BD59-A6C34878D82A}">
                    <a16:rowId xmlns:a16="http://schemas.microsoft.com/office/drawing/2014/main" val="2742113103"/>
                  </a:ext>
                </a:extLst>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753245"/>
            <a:ext cx="2152650" cy="15811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912" y="2557462"/>
            <a:ext cx="2162175" cy="1743075"/>
          </a:xfrm>
          <a:prstGeom prst="rect">
            <a:avLst/>
          </a:prstGeom>
        </p:spPr>
      </p:pic>
    </p:spTree>
    <p:extLst>
      <p:ext uri="{BB962C8B-B14F-4D97-AF65-F5344CB8AC3E}">
        <p14:creationId xmlns:p14="http://schemas.microsoft.com/office/powerpoint/2010/main" val="165468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645920"/>
            <a:ext cx="8338457" cy="44152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smtClean="0"/>
              <a:t>Multi-variate Linear Regression</a:t>
            </a:r>
            <a:r>
              <a:rPr lang="en-US" sz="1500" dirty="0"/>
              <a:t/>
            </a:r>
            <a:br>
              <a:rPr lang="en-US" sz="1500" dirty="0"/>
            </a:br>
            <a:r>
              <a:rPr lang="en-US" sz="1500" dirty="0"/>
              <a:t>In the previous tutorial we just figured out how to solve a simple linear regression model. A dependent variable guided by a single independent variable is a good start but of very less use in real world scenarios. Generally one dependent variable depends on multiple factors. For example, the rent of a house depends on many factors like the neighborhood it is in, size of it, </a:t>
            </a:r>
            <a:r>
              <a:rPr lang="en-US" sz="1500" dirty="0" err="1"/>
              <a:t>no.of</a:t>
            </a:r>
            <a:r>
              <a:rPr lang="en-US" sz="1500" dirty="0"/>
              <a:t> rooms, attached facilities, distance of nearest station from it, distance of nearest shopping area from it, etc. How do we deal with such scenarios? Let's jump into </a:t>
            </a:r>
            <a:r>
              <a:rPr lang="en-US" sz="1500" b="1" dirty="0"/>
              <a:t>multivariate linear regression</a:t>
            </a:r>
            <a:r>
              <a:rPr lang="en-US" sz="1500" dirty="0"/>
              <a:t> and figure this </a:t>
            </a:r>
            <a:r>
              <a:rPr lang="en-US" sz="1500" dirty="0" smtClean="0"/>
              <a:t>out</a:t>
            </a:r>
          </a:p>
          <a:p>
            <a:pPr algn="l"/>
            <a:endParaRPr lang="en-US" sz="1500" dirty="0"/>
          </a:p>
          <a:p>
            <a:pPr algn="l"/>
            <a:r>
              <a:rPr lang="en-US" sz="1500" dirty="0" smtClean="0"/>
              <a:t>Here, there are multiple </a:t>
            </a:r>
            <a:r>
              <a:rPr lang="en-US" sz="1500" i="1" dirty="0" smtClean="0"/>
              <a:t>independent</a:t>
            </a:r>
            <a:r>
              <a:rPr lang="en-US" sz="1500" dirty="0" smtClean="0"/>
              <a:t> variables that contribute to the movement of the price that we are predicting</a:t>
            </a:r>
          </a:p>
          <a:p>
            <a:pPr algn="l"/>
            <a:r>
              <a:rPr lang="en-US" sz="1500" dirty="0" smtClean="0"/>
              <a:t>Unlike simple linear regression { y= mx + b },</a:t>
            </a:r>
          </a:p>
          <a:p>
            <a:pPr algn="l"/>
            <a:r>
              <a:rPr lang="en-US" sz="1500" dirty="0" smtClean="0"/>
              <a:t>Multi-variate linear regression is equated like so :- { y = mx1 + mx2 + b}, where x1, x2…</a:t>
            </a:r>
            <a:r>
              <a:rPr lang="en-US" sz="1500" dirty="0" err="1" smtClean="0"/>
              <a:t>xn</a:t>
            </a:r>
            <a:r>
              <a:rPr lang="en-US" sz="1500" dirty="0" smtClean="0"/>
              <a:t> are the number of independent variables like house size, number of rooms </a:t>
            </a:r>
            <a:r>
              <a:rPr lang="en-US" sz="1500" dirty="0" err="1" smtClean="0"/>
              <a:t>etc</a:t>
            </a:r>
            <a:endParaRPr lang="en-US" sz="1500" dirty="0" smtClean="0"/>
          </a:p>
          <a:p>
            <a:pPr algn="l"/>
            <a:endParaRPr lang="en-US" sz="1500" dirty="0"/>
          </a:p>
          <a:p>
            <a:pPr algn="l"/>
            <a:r>
              <a:rPr lang="en-US" sz="1500" b="1" i="1" u="sng" dirty="0" smtClean="0"/>
              <a:t>Check the notebook  Regression </a:t>
            </a:r>
            <a:r>
              <a:rPr lang="en-US" sz="1500" b="1" i="1" u="sng" dirty="0" err="1" smtClean="0"/>
              <a:t>Models.ipynb</a:t>
            </a:r>
            <a:r>
              <a:rPr lang="en-US" sz="1500" b="1" i="1" u="sng" dirty="0" smtClean="0"/>
              <a:t> for implementation in python </a:t>
            </a:r>
            <a:endParaRPr lang="en-US" sz="1500" b="1" i="1" u="sng" dirty="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Multi-variate Linear Regression</a:t>
                      </a:r>
                      <a:r>
                        <a:rPr lang="en-US" sz="1800" b="0" i="0" u="none" strike="noStrike" kern="1200" baseline="0" dirty="0" smtClean="0">
                          <a:solidFill>
                            <a:schemeClr val="lt1"/>
                          </a:solidFill>
                          <a:latin typeface="+mn-lt"/>
                          <a:ea typeface="+mn-ea"/>
                          <a:cs typeface="+mn-cs"/>
                        </a:rPr>
                        <a:t>	</a:t>
                      </a:r>
                      <a:endParaRPr lang="en-US" sz="1800" b="0" i="0" u="none" strike="noStrike" kern="1200" baseline="0" dirty="0" smtClean="0">
                        <a:solidFill>
                          <a:schemeClr val="lt1"/>
                        </a:solidFill>
                        <a:latin typeface="+mn-lt"/>
                        <a:ea typeface="+mn-ea"/>
                        <a:cs typeface="+mn-cs"/>
                      </a:endParaRPr>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14317656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10020</TotalTime>
  <Words>675</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Rahul4 Mishra</dc:creator>
  <cp:lastModifiedBy>Rahul4 Mishra</cp:lastModifiedBy>
  <cp:revision>80</cp:revision>
  <dcterms:created xsi:type="dcterms:W3CDTF">2020-01-13T13:01:16Z</dcterms:created>
  <dcterms:modified xsi:type="dcterms:W3CDTF">2020-01-28T10:09:50Z</dcterms:modified>
</cp:coreProperties>
</file>