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86" r:id="rId4"/>
    <p:sldId id="285" r:id="rId5"/>
    <p:sldId id="287" r:id="rId6"/>
    <p:sldId id="288" r:id="rId7"/>
    <p:sldId id="289" r:id="rId8"/>
    <p:sldId id="291" r:id="rId9"/>
    <p:sldId id="290" r:id="rId10"/>
    <p:sldId id="292" r:id="rId11"/>
    <p:sldId id="293" r:id="rId12"/>
    <p:sldId id="295" r:id="rId13"/>
    <p:sldId id="294" r:id="rId14"/>
    <p:sldId id="296" r:id="rId15"/>
    <p:sldId id="297" r:id="rId16"/>
    <p:sldId id="298" r:id="rId17"/>
    <p:sldId id="299" r:id="rId18"/>
    <p:sldId id="301" r:id="rId19"/>
    <p:sldId id="300" r:id="rId20"/>
    <p:sldId id="302" r:id="rId21"/>
    <p:sldId id="25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4 Mishra" initials="RM" lastIdx="1" clrIdx="0">
    <p:extLst>
      <p:ext uri="{19B8F6BF-5375-455C-9EA6-DF929625EA0E}">
        <p15:presenceInfo xmlns:p15="http://schemas.microsoft.com/office/powerpoint/2012/main" userId="Rahul4 Mish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29T21:00:37.729"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29T21:00:37.729" idx="1">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1-29T21:00:37.729" idx="1">
    <p:pos x="10" y="10"/>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1-29T21:00:37.729" idx="1">
    <p:pos x="10" y="10"/>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1-29T21:00:37.72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Classification Techniques</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5245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Random Forest</a:t>
                      </a: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084128"/>
            <a:ext cx="8128000" cy="3093154"/>
          </a:xfrm>
          <a:prstGeom prst="rect">
            <a:avLst/>
          </a:prstGeom>
        </p:spPr>
        <p:txBody>
          <a:bodyPr wrap="square">
            <a:spAutoFit/>
          </a:bodyPr>
          <a:lstStyle/>
          <a:p>
            <a:r>
              <a:rPr lang="en-US" sz="1500" b="1" i="1" dirty="0"/>
              <a:t>Random subsets of features considered when splitting </a:t>
            </a:r>
            <a:r>
              <a:rPr lang="en-US" sz="1500" b="1" i="1" dirty="0" smtClean="0"/>
              <a:t>nodes</a:t>
            </a:r>
          </a:p>
          <a:p>
            <a:endParaRPr lang="en-US" sz="1500" b="1" i="1" dirty="0"/>
          </a:p>
          <a:p>
            <a:r>
              <a:rPr lang="en-US" sz="1500" dirty="0"/>
              <a:t>Random Subsets of features for splitting nodes</a:t>
            </a:r>
          </a:p>
          <a:p>
            <a:r>
              <a:rPr lang="en-US" sz="1500" dirty="0"/>
              <a:t>The other main concept in the random forest is that only a subset of all the features are considered for splitting each node in each decision tree. Generally this is set to </a:t>
            </a:r>
            <a:r>
              <a:rPr lang="en-US" sz="1500" dirty="0" err="1"/>
              <a:t>sqrt</a:t>
            </a:r>
            <a:r>
              <a:rPr lang="en-US" sz="1500" dirty="0"/>
              <a:t>(</a:t>
            </a:r>
            <a:r>
              <a:rPr lang="en-US" sz="1500" dirty="0" err="1"/>
              <a:t>n_features</a:t>
            </a:r>
            <a:r>
              <a:rPr lang="en-US" sz="1500" dirty="0"/>
              <a:t>) for classification meaning that if there are 16 features, at each node in each tree, only 4 random features will be considered for splitting the node. (The random forest can also be trained considering all the features at every node as is common in regression. These options can be controlled in the </a:t>
            </a:r>
            <a:r>
              <a:rPr lang="en-US" sz="1500" dirty="0" err="1"/>
              <a:t>Scikit</a:t>
            </a:r>
            <a:r>
              <a:rPr lang="en-US" sz="1500" dirty="0"/>
              <a:t>-Learn Random Forest implementation</a:t>
            </a:r>
            <a:r>
              <a:rPr lang="en-US" sz="1500" dirty="0" smtClean="0"/>
              <a:t>).</a:t>
            </a:r>
          </a:p>
          <a:p>
            <a:endParaRPr lang="en-US" sz="1500" dirty="0"/>
          </a:p>
          <a:p>
            <a:r>
              <a:rPr lang="en-US" sz="1500" b="1" i="1" dirty="0" smtClean="0"/>
              <a:t>Refer to python notebook </a:t>
            </a:r>
            <a:r>
              <a:rPr lang="en-US" sz="1500" b="1" i="1" dirty="0" err="1" smtClean="0"/>
              <a:t>random_forest.ipynb</a:t>
            </a:r>
            <a:r>
              <a:rPr lang="en-US" sz="1500" b="1" i="1" dirty="0" smtClean="0"/>
              <a:t> for python implementation</a:t>
            </a:r>
            <a:endParaRPr lang="en-US" sz="1500" b="1" i="1" dirty="0"/>
          </a:p>
          <a:p>
            <a:endParaRPr lang="en-US" sz="1500" dirty="0"/>
          </a:p>
        </p:txBody>
      </p:sp>
    </p:spTree>
    <p:extLst>
      <p:ext uri="{BB962C8B-B14F-4D97-AF65-F5344CB8AC3E}">
        <p14:creationId xmlns:p14="http://schemas.microsoft.com/office/powerpoint/2010/main" val="3042581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Random Forest</a:t>
                      </a: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084128"/>
            <a:ext cx="8128000" cy="323165"/>
          </a:xfrm>
          <a:prstGeom prst="rect">
            <a:avLst/>
          </a:prstGeom>
        </p:spPr>
        <p:txBody>
          <a:bodyPr wrap="square">
            <a:spAutoFit/>
          </a:bodyPr>
          <a:lstStyle/>
          <a:p>
            <a:r>
              <a:rPr lang="en-US" sz="1500" b="1" dirty="0" smtClean="0"/>
              <a:t>Below diagram represents the difference in Decision Tree and Random Forest</a:t>
            </a:r>
            <a:endParaRPr lang="en-US" sz="15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509" y="1786684"/>
            <a:ext cx="7391400" cy="3762375"/>
          </a:xfrm>
          <a:prstGeom prst="rect">
            <a:avLst/>
          </a:prstGeom>
        </p:spPr>
      </p:pic>
    </p:spTree>
    <p:extLst>
      <p:ext uri="{BB962C8B-B14F-4D97-AF65-F5344CB8AC3E}">
        <p14:creationId xmlns:p14="http://schemas.microsoft.com/office/powerpoint/2010/main" val="1619752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KNN</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566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KNN- </a:t>
            </a:r>
          </a:p>
          <a:p>
            <a:pPr algn="l"/>
            <a:r>
              <a:rPr lang="en-US" sz="1500" dirty="0" smtClean="0"/>
              <a:t>K-nearest neighbors is form of classification technique where n-number of groups are formed and any new data point will belong to the nearest group on the graph </a:t>
            </a:r>
          </a:p>
          <a:p>
            <a:pPr algn="l"/>
            <a:r>
              <a:rPr lang="en-US" sz="1500" dirty="0" smtClean="0"/>
              <a:t>The diagram below illustrates KNN in practice</a:t>
            </a:r>
          </a:p>
          <a:p>
            <a:pPr algn="l"/>
            <a:endParaRPr lang="en-US" sz="1500" dirty="0" smtClean="0"/>
          </a:p>
          <a:p>
            <a:pPr algn="l"/>
            <a:r>
              <a:rPr lang="en-US" sz="1500" dirty="0" smtClean="0"/>
              <a:t> </a:t>
            </a:r>
            <a:endParaRPr lang="en-US" sz="15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69709536"/>
              </p:ext>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KNN</a:t>
                      </a:r>
                    </a:p>
                  </a:txBody>
                  <a:tcPr/>
                </a:tc>
                <a:extLst>
                  <a:ext uri="{0D108BD9-81ED-4DB2-BD59-A6C34878D82A}">
                    <a16:rowId xmlns:a16="http://schemas.microsoft.com/office/drawing/2014/main" val="2742113103"/>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619" y="2725784"/>
            <a:ext cx="4762500" cy="3810000"/>
          </a:xfrm>
          <a:prstGeom prst="rect">
            <a:avLst/>
          </a:prstGeom>
        </p:spPr>
      </p:pic>
      <p:sp>
        <p:nvSpPr>
          <p:cNvPr id="5" name="TextBox 4"/>
          <p:cNvSpPr txBox="1"/>
          <p:nvPr/>
        </p:nvSpPr>
        <p:spPr>
          <a:xfrm>
            <a:off x="5956119" y="3316593"/>
            <a:ext cx="3213463" cy="1708160"/>
          </a:xfrm>
          <a:prstGeom prst="rect">
            <a:avLst/>
          </a:prstGeom>
          <a:noFill/>
        </p:spPr>
        <p:txBody>
          <a:bodyPr wrap="square" rtlCol="0">
            <a:spAutoFit/>
          </a:bodyPr>
          <a:lstStyle/>
          <a:p>
            <a:r>
              <a:rPr lang="en-US" sz="1500" b="1" dirty="0" smtClean="0"/>
              <a:t>As shown in the diagram, the new data point will belong to Category B since its closest to that category</a:t>
            </a:r>
          </a:p>
          <a:p>
            <a:endParaRPr lang="en-US" sz="1500" b="1" i="1" dirty="0"/>
          </a:p>
          <a:p>
            <a:r>
              <a:rPr lang="en-US" sz="1500" b="1" i="1" dirty="0" smtClean="0"/>
              <a:t>Refer to file for </a:t>
            </a:r>
            <a:r>
              <a:rPr lang="en-US" sz="1500" b="1" i="1" dirty="0" err="1" smtClean="0"/>
              <a:t>knn.ipynb</a:t>
            </a:r>
            <a:r>
              <a:rPr lang="en-US" sz="1500" b="1" i="1" dirty="0" smtClean="0"/>
              <a:t> for implementation in python </a:t>
            </a:r>
            <a:endParaRPr lang="en-US" sz="1500" b="1" i="1" dirty="0"/>
          </a:p>
        </p:txBody>
      </p:sp>
    </p:spTree>
    <p:extLst>
      <p:ext uri="{BB962C8B-B14F-4D97-AF65-F5344CB8AC3E}">
        <p14:creationId xmlns:p14="http://schemas.microsoft.com/office/powerpoint/2010/main" val="4239333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Logistics Regression</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3663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Logistic regression is a form of regression model used for classification unlike linear regression which is used for predicting continuous values</a:t>
            </a:r>
          </a:p>
          <a:p>
            <a:pPr algn="l"/>
            <a:r>
              <a:rPr lang="en-US" sz="1500" dirty="0" smtClean="0"/>
              <a:t>The following terms are used in logistic regression model that help with </a:t>
            </a:r>
            <a:r>
              <a:rPr lang="en-US" sz="1500" dirty="0" err="1" smtClean="0"/>
              <a:t>indepth</a:t>
            </a:r>
            <a:r>
              <a:rPr lang="en-US" sz="1500" dirty="0" smtClean="0"/>
              <a:t> understanding, they are listed below</a:t>
            </a:r>
            <a:endParaRPr lang="en-US" sz="1500" dirty="0"/>
          </a:p>
          <a:p>
            <a:pPr algn="l"/>
            <a:r>
              <a:rPr lang="en-US" sz="1500" b="1" dirty="0" smtClean="0"/>
              <a:t>Logit – </a:t>
            </a:r>
          </a:p>
          <a:p>
            <a:pPr algn="l"/>
            <a:r>
              <a:rPr lang="en-US" sz="1500" dirty="0" smtClean="0"/>
              <a:t>The </a:t>
            </a:r>
            <a:r>
              <a:rPr lang="en-US" sz="1500" dirty="0"/>
              <a:t>logit is a transformation. Logistic regression is a regression </a:t>
            </a:r>
            <a:r>
              <a:rPr lang="en-US" sz="1500" dirty="0" smtClean="0"/>
              <a:t>model.</a:t>
            </a:r>
          </a:p>
          <a:p>
            <a:pPr algn="l"/>
            <a:r>
              <a:rPr lang="en-US" sz="1500" dirty="0" smtClean="0"/>
              <a:t>The </a:t>
            </a:r>
            <a:r>
              <a:rPr lang="en-US" sz="1500" dirty="0"/>
              <a:t>logit transformation transforms a line to a logistic curve. Logistic regression fits a logistic curve to set of data where the dependent variable can only take the values 0 and 1. It can be </a:t>
            </a:r>
            <a:r>
              <a:rPr lang="en-US" sz="1500" dirty="0" err="1"/>
              <a:t>generalised</a:t>
            </a:r>
            <a:r>
              <a:rPr lang="en-US" sz="1500" dirty="0"/>
              <a:t> to fitting ordinal data</a:t>
            </a:r>
            <a:r>
              <a:rPr lang="en-US" sz="1500" dirty="0" smtClean="0"/>
              <a:t>.</a:t>
            </a:r>
          </a:p>
          <a:p>
            <a:pPr algn="l"/>
            <a:endParaRPr lang="en-US" sz="1500" dirty="0"/>
          </a:p>
          <a:p>
            <a:pPr algn="l"/>
            <a:r>
              <a:rPr lang="en-US" sz="1500" b="1" dirty="0" smtClean="0"/>
              <a:t>Sigmoid – </a:t>
            </a:r>
          </a:p>
          <a:p>
            <a:pPr algn="l"/>
            <a:r>
              <a:rPr lang="en-US" sz="1500" dirty="0" smtClean="0"/>
              <a:t>Sigmoid function is used by LR models to determine the class of the sample, its represented as follows and spits the value between 0 and 1 which tells the probability of the class</a:t>
            </a:r>
          </a:p>
          <a:p>
            <a:pPr algn="l"/>
            <a:r>
              <a:rPr lang="en-US" sz="1500" dirty="0" smtClean="0"/>
              <a:t>Say we got 0.39 as output for class A then there is a 39% chance of a sample belonging to class A</a:t>
            </a:r>
          </a:p>
          <a:p>
            <a:pPr algn="l"/>
            <a:endParaRPr lang="en-US" sz="1500" dirty="0"/>
          </a:p>
          <a:p>
            <a:pPr algn="l"/>
            <a:endParaRPr lang="en-US" sz="1500" dirty="0"/>
          </a:p>
          <a:p>
            <a:pPr algn="l"/>
            <a:endParaRPr lang="en-US" sz="1500" dirty="0"/>
          </a:p>
          <a:p>
            <a:pPr algn="l"/>
            <a:endParaRPr lang="en-US" sz="15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2269685"/>
              </p:ext>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Logistic Regression</a:t>
                      </a: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105" y="5182096"/>
            <a:ext cx="2324100" cy="1028700"/>
          </a:xfrm>
          <a:prstGeom prst="rect">
            <a:avLst/>
          </a:prstGeom>
        </p:spPr>
      </p:pic>
    </p:spTree>
    <p:extLst>
      <p:ext uri="{BB962C8B-B14F-4D97-AF65-F5344CB8AC3E}">
        <p14:creationId xmlns:p14="http://schemas.microsoft.com/office/powerpoint/2010/main" val="3645000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Threshold –</a:t>
            </a:r>
          </a:p>
          <a:p>
            <a:pPr algn="l"/>
            <a:r>
              <a:rPr lang="en-US" sz="1500" dirty="0" smtClean="0"/>
              <a:t>The output of the logistic regression model is in the form of threshold value between 0 to 1</a:t>
            </a:r>
          </a:p>
          <a:p>
            <a:pPr algn="l"/>
            <a:r>
              <a:rPr lang="en-US" sz="1500" dirty="0" smtClean="0"/>
              <a:t>We can adjust the threshold value according to business needs to classify a given sample</a:t>
            </a:r>
          </a:p>
          <a:p>
            <a:pPr algn="l"/>
            <a:r>
              <a:rPr lang="en-US" sz="1500" dirty="0" smtClean="0"/>
              <a:t>For example, we will consider the weather hot if and only if the probability of hot is greater than  0.70 or &gt;70%</a:t>
            </a:r>
          </a:p>
          <a:p>
            <a:pPr algn="l"/>
            <a:endParaRPr lang="en-US" sz="1500" dirty="0" smtClean="0"/>
          </a:p>
          <a:p>
            <a:pPr algn="l"/>
            <a:r>
              <a:rPr lang="en-US" sz="1500" b="1" i="1" dirty="0" smtClean="0"/>
              <a:t>Refer to python notebook </a:t>
            </a:r>
            <a:r>
              <a:rPr lang="en-US" sz="1500" b="1" i="1" dirty="0" err="1" smtClean="0"/>
              <a:t>logistic_regression.ipynb</a:t>
            </a:r>
            <a:r>
              <a:rPr lang="en-US" sz="1500" b="1" i="1" dirty="0" smtClean="0"/>
              <a:t> for python implementation</a:t>
            </a:r>
            <a:endParaRPr lang="en-US" sz="1500" b="1" i="1" dirty="0"/>
          </a:p>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Logistic Regression</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57840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Naïve Bayes</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86114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Support vector machine</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32905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Support vector machines are a form of supervised machine learning algorithm used for binary and multiclass classification problems</a:t>
            </a:r>
          </a:p>
          <a:p>
            <a:pPr algn="l"/>
            <a:r>
              <a:rPr lang="en-US" sz="1500" dirty="0" smtClean="0"/>
              <a:t>It does so by splitting the data by a best separating hyperplane in n-dimensional space</a:t>
            </a:r>
          </a:p>
          <a:p>
            <a:pPr algn="l"/>
            <a:r>
              <a:rPr lang="en-US" sz="1500" dirty="0" smtClean="0"/>
              <a:t>There are different kernels for SVM (support vector machines)</a:t>
            </a:r>
          </a:p>
          <a:p>
            <a:pPr algn="l"/>
            <a:r>
              <a:rPr lang="en-US" sz="1500" dirty="0" smtClean="0"/>
              <a:t>Such as </a:t>
            </a:r>
            <a:r>
              <a:rPr lang="en-US" sz="1500" dirty="0" err="1" smtClean="0"/>
              <a:t>rbf</a:t>
            </a:r>
            <a:r>
              <a:rPr lang="en-US" sz="1500" dirty="0" smtClean="0"/>
              <a:t>, Bernoulli, linear and polynomial</a:t>
            </a:r>
          </a:p>
          <a:p>
            <a:pPr algn="l"/>
            <a:r>
              <a:rPr lang="en-US" sz="1500" b="1" dirty="0" err="1" smtClean="0"/>
              <a:t>Rbf</a:t>
            </a:r>
            <a:r>
              <a:rPr lang="en-US" sz="1500" b="1" dirty="0" smtClean="0"/>
              <a:t> kernel –</a:t>
            </a:r>
          </a:p>
          <a:p>
            <a:pPr algn="l"/>
            <a:r>
              <a:rPr lang="en-US" sz="1500" dirty="0" smtClean="0"/>
              <a:t>Uses Euclidean distance to separate the data into different classes on the graph</a:t>
            </a:r>
          </a:p>
          <a:p>
            <a:pPr algn="l"/>
            <a:r>
              <a:rPr lang="en-US" sz="1500" b="1" dirty="0" smtClean="0"/>
              <a:t>Bernoulli kernel– </a:t>
            </a:r>
          </a:p>
          <a:p>
            <a:pPr algn="l"/>
            <a:r>
              <a:rPr lang="en-US" sz="1500" dirty="0" smtClean="0"/>
              <a:t>In layman terms, the Bernoulli principle states that decrease in something leads to increase in something else</a:t>
            </a:r>
          </a:p>
          <a:p>
            <a:pPr algn="l"/>
            <a:r>
              <a:rPr lang="en-US" sz="1500" b="1" dirty="0" smtClean="0"/>
              <a:t>Linear kernel– </a:t>
            </a:r>
          </a:p>
          <a:p>
            <a:pPr algn="l"/>
            <a:r>
              <a:rPr lang="en-US" sz="1500" dirty="0" smtClean="0"/>
              <a:t>Separates the </a:t>
            </a:r>
            <a:r>
              <a:rPr lang="en-US" sz="1500" dirty="0" err="1" smtClean="0"/>
              <a:t>the</a:t>
            </a:r>
            <a:r>
              <a:rPr lang="en-US" sz="1500" dirty="0" smtClean="0"/>
              <a:t> data using a straight line</a:t>
            </a:r>
          </a:p>
          <a:p>
            <a:pPr algn="l"/>
            <a:r>
              <a:rPr lang="en-US" sz="1500" b="1" dirty="0" smtClean="0"/>
              <a:t>Polynomial kernel –</a:t>
            </a:r>
          </a:p>
          <a:p>
            <a:pPr algn="l"/>
            <a:r>
              <a:rPr lang="en-US" sz="1500" dirty="0"/>
              <a:t> </a:t>
            </a:r>
            <a:r>
              <a:rPr lang="en-US" sz="1500" dirty="0" err="1" smtClean="0"/>
              <a:t>Seperates</a:t>
            </a:r>
            <a:r>
              <a:rPr lang="en-US" sz="1500" dirty="0" smtClean="0"/>
              <a:t> the data using a polynomial function mentioned in the diagram </a:t>
            </a:r>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93793940"/>
              </p:ext>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Support vector machine</a:t>
                      </a: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49" y="5496718"/>
            <a:ext cx="1876425" cy="923925"/>
          </a:xfrm>
          <a:prstGeom prst="rect">
            <a:avLst/>
          </a:prstGeom>
        </p:spPr>
      </p:pic>
    </p:spTree>
    <p:extLst>
      <p:ext uri="{BB962C8B-B14F-4D97-AF65-F5344CB8AC3E}">
        <p14:creationId xmlns:p14="http://schemas.microsoft.com/office/powerpoint/2010/main" val="3742211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24642968"/>
              </p:ext>
            </p:extLst>
          </p:nvPr>
        </p:nvGraphicFramePr>
        <p:xfrm>
          <a:off x="1352732" y="81110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4" name="TextBox 3"/>
          <p:cNvSpPr txBox="1"/>
          <p:nvPr/>
        </p:nvSpPr>
        <p:spPr>
          <a:xfrm>
            <a:off x="1352732" y="1802673"/>
            <a:ext cx="8128000" cy="3693319"/>
          </a:xfrm>
          <a:prstGeom prst="rect">
            <a:avLst/>
          </a:prstGeom>
          <a:noFill/>
        </p:spPr>
        <p:txBody>
          <a:bodyPr wrap="square" rtlCol="0">
            <a:spAutoFit/>
          </a:bodyPr>
          <a:lstStyle/>
          <a:p>
            <a:pPr marL="342900" indent="-342900">
              <a:buFont typeface="+mj-lt"/>
              <a:buAutoNum type="arabicPeriod"/>
            </a:pPr>
            <a:r>
              <a:rPr lang="en-US" dirty="0" smtClean="0"/>
              <a:t>Decision Tree</a:t>
            </a:r>
          </a:p>
          <a:p>
            <a:pPr marL="285750" indent="-285750">
              <a:buFontTx/>
              <a:buChar char="-"/>
            </a:pPr>
            <a:r>
              <a:rPr lang="en-US" dirty="0" smtClean="0"/>
              <a:t>Entropy</a:t>
            </a:r>
          </a:p>
          <a:p>
            <a:pPr marL="285750" indent="-285750">
              <a:buFontTx/>
              <a:buChar char="-"/>
            </a:pPr>
            <a:r>
              <a:rPr lang="en-US" dirty="0" smtClean="0"/>
              <a:t>Gini</a:t>
            </a:r>
          </a:p>
          <a:p>
            <a:pPr marL="285750" indent="-285750">
              <a:buFontTx/>
              <a:buChar char="-"/>
            </a:pPr>
            <a:r>
              <a:rPr lang="en-US" dirty="0" smtClean="0"/>
              <a:t>Variable importance</a:t>
            </a:r>
          </a:p>
          <a:p>
            <a:pPr marL="285750" indent="-285750">
              <a:buFontTx/>
              <a:buChar char="-"/>
            </a:pPr>
            <a:r>
              <a:rPr lang="en-US" dirty="0" smtClean="0"/>
              <a:t>Parent and leaf nodes</a:t>
            </a:r>
          </a:p>
          <a:p>
            <a:pPr marL="285750" indent="-285750">
              <a:buFontTx/>
              <a:buChar char="-"/>
            </a:pPr>
            <a:r>
              <a:rPr lang="en-US" dirty="0" smtClean="0"/>
              <a:t>Pruning</a:t>
            </a:r>
          </a:p>
          <a:p>
            <a:pPr marL="285750" indent="-285750">
              <a:buFontTx/>
              <a:buChar char="-"/>
            </a:pPr>
            <a:endParaRPr lang="en-US" dirty="0"/>
          </a:p>
          <a:p>
            <a:r>
              <a:rPr lang="en-US" dirty="0" smtClean="0"/>
              <a:t>2. Random forest</a:t>
            </a:r>
          </a:p>
          <a:p>
            <a:pPr marL="285750" indent="-285750">
              <a:buFontTx/>
              <a:buChar char="-"/>
            </a:pPr>
            <a:r>
              <a:rPr lang="en-US" dirty="0" err="1" smtClean="0"/>
              <a:t>Deepdive</a:t>
            </a:r>
            <a:r>
              <a:rPr lang="en-US" dirty="0" smtClean="0"/>
              <a:t> into </a:t>
            </a:r>
            <a:r>
              <a:rPr lang="en-US" dirty="0" err="1" smtClean="0"/>
              <a:t>ensembling</a:t>
            </a:r>
            <a:r>
              <a:rPr lang="en-US" dirty="0" smtClean="0"/>
              <a:t> technique </a:t>
            </a:r>
          </a:p>
          <a:p>
            <a:pPr marL="285750" indent="-285750">
              <a:buFontTx/>
              <a:buChar char="-"/>
            </a:pPr>
            <a:endParaRPr lang="en-US" dirty="0"/>
          </a:p>
          <a:p>
            <a:r>
              <a:rPr lang="en-US" dirty="0" smtClean="0"/>
              <a:t>3. KNN</a:t>
            </a:r>
          </a:p>
          <a:p>
            <a:pPr marL="285750" indent="-285750">
              <a:buFontTx/>
              <a:buChar char="-"/>
            </a:pPr>
            <a:r>
              <a:rPr lang="en-US" dirty="0" smtClean="0"/>
              <a:t>K-Nearest </a:t>
            </a:r>
            <a:r>
              <a:rPr lang="en-US" dirty="0" err="1" smtClean="0"/>
              <a:t>neighbours</a:t>
            </a:r>
            <a:r>
              <a:rPr lang="en-US" dirty="0" smtClean="0"/>
              <a:t> classifier theory and example</a:t>
            </a:r>
          </a:p>
          <a:p>
            <a:endParaRPr lang="en-US" dirty="0"/>
          </a:p>
        </p:txBody>
      </p:sp>
    </p:spTree>
    <p:extLst>
      <p:ext uri="{BB962C8B-B14F-4D97-AF65-F5344CB8AC3E}">
        <p14:creationId xmlns:p14="http://schemas.microsoft.com/office/powerpoint/2010/main" val="130855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i="1" dirty="0" smtClean="0"/>
              <a:t>Check python notebook </a:t>
            </a:r>
            <a:r>
              <a:rPr lang="en-US" sz="1500" b="1" i="1" dirty="0" err="1" smtClean="0"/>
              <a:t>svm.ipynb</a:t>
            </a:r>
            <a:r>
              <a:rPr lang="en-US" sz="1500" b="1" i="1" dirty="0" smtClean="0"/>
              <a:t> for python implementation </a:t>
            </a:r>
            <a:endParaRPr lang="en-US" sz="1500" b="1" i="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Support vector machine</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391803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381567"/>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dirty="0" smtClean="0"/>
              <a:t>Basics of Machine Learning</a:t>
            </a:r>
            <a:endParaRPr lang="en-US" sz="3500" dirty="0"/>
          </a:p>
        </p:txBody>
      </p:sp>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p>
          <a:p>
            <a:pPr algn="l"/>
            <a:r>
              <a:rPr lang="en-US" sz="1400" dirty="0" smtClean="0"/>
              <a:t>Q1) What is a decision tree</a:t>
            </a:r>
          </a:p>
          <a:p>
            <a:pPr algn="l"/>
            <a:r>
              <a:rPr lang="en-US" sz="1400" dirty="0" smtClean="0"/>
              <a:t>Q2) What is entropy</a:t>
            </a:r>
          </a:p>
          <a:p>
            <a:pPr algn="l"/>
            <a:r>
              <a:rPr lang="en-US" sz="1400" dirty="0" smtClean="0"/>
              <a:t>Q3) What is Gini index and what does it say</a:t>
            </a:r>
          </a:p>
          <a:p>
            <a:pPr algn="l"/>
            <a:r>
              <a:rPr lang="en-US" sz="1400" dirty="0" smtClean="0"/>
              <a:t>Q4) What is Random forest and how different is it from decision tree</a:t>
            </a:r>
          </a:p>
          <a:p>
            <a:pPr algn="l"/>
            <a:r>
              <a:rPr lang="en-US" sz="1400" dirty="0" smtClean="0"/>
              <a:t>Q5) How does KNN work</a:t>
            </a:r>
          </a:p>
          <a:p>
            <a:pPr algn="l"/>
            <a:r>
              <a:rPr lang="en-US" sz="1400" dirty="0" smtClean="0"/>
              <a:t>Q6) What is logistic regression and how is it different from linear regression</a:t>
            </a:r>
          </a:p>
          <a:p>
            <a:pPr algn="l"/>
            <a:r>
              <a:rPr lang="en-US" sz="1400" dirty="0" smtClean="0"/>
              <a:t>Q7) What is a sigmoid function, mention the equation</a:t>
            </a:r>
          </a:p>
          <a:p>
            <a:pPr algn="l"/>
            <a:r>
              <a:rPr lang="en-US" sz="1400" dirty="0" smtClean="0"/>
              <a:t>Q10) What is the Naïve </a:t>
            </a:r>
            <a:r>
              <a:rPr lang="en-US" sz="1400" dirty="0" err="1" smtClean="0"/>
              <a:t>bayes</a:t>
            </a:r>
            <a:r>
              <a:rPr lang="en-US" sz="1400" dirty="0" smtClean="0"/>
              <a:t> algorithm and define the equation</a:t>
            </a:r>
          </a:p>
          <a:p>
            <a:pPr algn="l"/>
            <a:r>
              <a:rPr lang="en-US" sz="1400" dirty="0" smtClean="0"/>
              <a:t>Q11) What are the four kernels of support vector machines, define any 2</a:t>
            </a:r>
            <a:endParaRPr lang="en-US" sz="14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157440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352732" y="81110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4" name="TextBox 3"/>
          <p:cNvSpPr txBox="1"/>
          <p:nvPr/>
        </p:nvSpPr>
        <p:spPr>
          <a:xfrm>
            <a:off x="1352732" y="1802673"/>
            <a:ext cx="8128000" cy="3970318"/>
          </a:xfrm>
          <a:prstGeom prst="rect">
            <a:avLst/>
          </a:prstGeom>
          <a:noFill/>
        </p:spPr>
        <p:txBody>
          <a:bodyPr wrap="square" rtlCol="0">
            <a:spAutoFit/>
          </a:bodyPr>
          <a:lstStyle/>
          <a:p>
            <a:r>
              <a:rPr lang="en-US" dirty="0"/>
              <a:t>4. Logistic Regression</a:t>
            </a:r>
          </a:p>
          <a:p>
            <a:pPr marL="285750" indent="-285750">
              <a:buFontTx/>
              <a:buChar char="-"/>
            </a:pPr>
            <a:r>
              <a:rPr lang="en-US" dirty="0"/>
              <a:t>Logit</a:t>
            </a:r>
          </a:p>
          <a:p>
            <a:pPr marL="285750" indent="-285750">
              <a:buFontTx/>
              <a:buChar char="-"/>
            </a:pPr>
            <a:r>
              <a:rPr lang="en-US" dirty="0"/>
              <a:t>Sigmoid</a:t>
            </a:r>
          </a:p>
          <a:p>
            <a:pPr marL="285750" indent="-285750">
              <a:buFontTx/>
              <a:buChar char="-"/>
            </a:pPr>
            <a:r>
              <a:rPr lang="en-US" dirty="0" smtClean="0"/>
              <a:t>Threshold</a:t>
            </a:r>
          </a:p>
          <a:p>
            <a:pPr marL="285750" indent="-285750">
              <a:buFontTx/>
              <a:buChar char="-"/>
            </a:pPr>
            <a:r>
              <a:rPr lang="en-US" dirty="0" smtClean="0"/>
              <a:t>Elbow method</a:t>
            </a:r>
          </a:p>
          <a:p>
            <a:pPr marL="285750" indent="-285750">
              <a:buFontTx/>
              <a:buChar char="-"/>
            </a:pPr>
            <a:endParaRPr lang="en-US" dirty="0"/>
          </a:p>
          <a:p>
            <a:r>
              <a:rPr lang="en-US" dirty="0" smtClean="0"/>
              <a:t>5. Naïve Bayes</a:t>
            </a:r>
          </a:p>
          <a:p>
            <a:pPr marL="285750" indent="-285750">
              <a:buFontTx/>
              <a:buChar char="-"/>
            </a:pPr>
            <a:r>
              <a:rPr lang="en-US" dirty="0" smtClean="0"/>
              <a:t>Learn Naïve </a:t>
            </a:r>
            <a:r>
              <a:rPr lang="en-US" dirty="0" err="1" smtClean="0"/>
              <a:t>bayes</a:t>
            </a:r>
            <a:r>
              <a:rPr lang="en-US" dirty="0" smtClean="0"/>
              <a:t> theorem to classify data</a:t>
            </a:r>
          </a:p>
          <a:p>
            <a:pPr marL="285750" indent="-285750">
              <a:buFontTx/>
              <a:buChar char="-"/>
            </a:pPr>
            <a:endParaRPr lang="en-US" dirty="0"/>
          </a:p>
          <a:p>
            <a:r>
              <a:rPr lang="en-US" dirty="0" smtClean="0"/>
              <a:t>6. SVM </a:t>
            </a:r>
          </a:p>
          <a:p>
            <a:r>
              <a:rPr lang="en-US" dirty="0" smtClean="0"/>
              <a:t>- </a:t>
            </a:r>
            <a:r>
              <a:rPr lang="en-US" dirty="0"/>
              <a:t>Learn Support vector machine technique to classify data in n-dimensional space	</a:t>
            </a:r>
          </a:p>
          <a:p>
            <a:endParaRPr lang="en-US" dirty="0" smtClean="0"/>
          </a:p>
          <a:p>
            <a:pPr marL="285750" indent="-285750">
              <a:buFontTx/>
              <a:buChar char="-"/>
            </a:pPr>
            <a:endParaRPr lang="en-US" dirty="0"/>
          </a:p>
        </p:txBody>
      </p:sp>
    </p:spTree>
    <p:extLst>
      <p:ext uri="{BB962C8B-B14F-4D97-AF65-F5344CB8AC3E}">
        <p14:creationId xmlns:p14="http://schemas.microsoft.com/office/powerpoint/2010/main" val="378859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36512777"/>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2169825"/>
          </a:xfrm>
          <a:prstGeom prst="rect">
            <a:avLst/>
          </a:prstGeom>
        </p:spPr>
        <p:txBody>
          <a:bodyPr wrap="square">
            <a:spAutoFit/>
          </a:bodyPr>
          <a:lstStyle/>
          <a:p>
            <a:r>
              <a:rPr lang="en-US" sz="1500" dirty="0" smtClean="0"/>
              <a:t>Decision tree is a classification algorithm that tries to identify the outcome of the data by splitting it into every possible outcome</a:t>
            </a:r>
          </a:p>
          <a:p>
            <a:r>
              <a:rPr lang="en-US" sz="1500" dirty="0" smtClean="0"/>
              <a:t>It works on the  if/then principle</a:t>
            </a:r>
          </a:p>
          <a:p>
            <a:endParaRPr lang="en-US" sz="1500" dirty="0"/>
          </a:p>
          <a:p>
            <a:r>
              <a:rPr lang="en-US" sz="1500" dirty="0" smtClean="0"/>
              <a:t>Below diagram illustrates how decision tree works in the backend</a:t>
            </a:r>
          </a:p>
          <a:p>
            <a:endParaRPr lang="en-US" sz="1500" dirty="0"/>
          </a:p>
          <a:p>
            <a:r>
              <a:rPr lang="en-US" sz="1500" dirty="0"/>
              <a:t>We can see that each node represents an attribute or feature and the branch from each node represents the outcome of that node. Finally, its the leaves of the tree where the final decision is made.</a:t>
            </a:r>
            <a:endParaRPr lang="en-US" sz="15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416" y="3506022"/>
            <a:ext cx="4629014" cy="2873181"/>
          </a:xfrm>
          <a:prstGeom prst="rect">
            <a:avLst/>
          </a:prstGeom>
        </p:spPr>
      </p:pic>
    </p:spTree>
    <p:extLst>
      <p:ext uri="{BB962C8B-B14F-4D97-AF65-F5344CB8AC3E}">
        <p14:creationId xmlns:p14="http://schemas.microsoft.com/office/powerpoint/2010/main" val="325806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5170646"/>
          </a:xfrm>
          <a:prstGeom prst="rect">
            <a:avLst/>
          </a:prstGeom>
        </p:spPr>
        <p:txBody>
          <a:bodyPr wrap="square">
            <a:spAutoFit/>
          </a:bodyPr>
          <a:lstStyle/>
          <a:p>
            <a:r>
              <a:rPr lang="en-US" sz="1500" dirty="0"/>
              <a:t>A general algorithm for a decision tree can be described as follows</a:t>
            </a:r>
            <a:r>
              <a:rPr lang="en-US" sz="1500" dirty="0" smtClean="0"/>
              <a:t>:</a:t>
            </a:r>
          </a:p>
          <a:p>
            <a:endParaRPr lang="en-US" sz="1500" dirty="0"/>
          </a:p>
          <a:p>
            <a:r>
              <a:rPr lang="en-US" sz="1500" dirty="0" smtClean="0"/>
              <a:t>1. Pick </a:t>
            </a:r>
            <a:r>
              <a:rPr lang="en-US" sz="1500" dirty="0"/>
              <a:t>the best attribute/feature. </a:t>
            </a:r>
            <a:r>
              <a:rPr lang="en-US" sz="1500" dirty="0" smtClean="0"/>
              <a:t>The </a:t>
            </a:r>
            <a:r>
              <a:rPr lang="en-US" sz="1500" dirty="0"/>
              <a:t>best attribute is one which best </a:t>
            </a:r>
            <a:r>
              <a:rPr lang="en-US" sz="1500" dirty="0" smtClean="0"/>
              <a:t>splits or separates the data</a:t>
            </a:r>
            <a:endParaRPr lang="en-US" sz="1500" dirty="0"/>
          </a:p>
          <a:p>
            <a:r>
              <a:rPr lang="en-US" sz="1500" dirty="0" smtClean="0"/>
              <a:t>2.    Ask </a:t>
            </a:r>
            <a:r>
              <a:rPr lang="en-US" sz="1500" dirty="0"/>
              <a:t>the relevant </a:t>
            </a:r>
            <a:r>
              <a:rPr lang="en-US" sz="1500" dirty="0" smtClean="0"/>
              <a:t>question</a:t>
            </a:r>
            <a:endParaRPr lang="en-US" sz="1500" dirty="0"/>
          </a:p>
          <a:p>
            <a:r>
              <a:rPr lang="en-US" sz="1500" dirty="0" smtClean="0"/>
              <a:t>3. Follow </a:t>
            </a:r>
            <a:r>
              <a:rPr lang="en-US" sz="1500" dirty="0"/>
              <a:t>the answer </a:t>
            </a:r>
            <a:r>
              <a:rPr lang="en-US" sz="1500" dirty="0" smtClean="0"/>
              <a:t>path</a:t>
            </a:r>
            <a:endParaRPr lang="en-US" sz="1500" dirty="0"/>
          </a:p>
          <a:p>
            <a:r>
              <a:rPr lang="en-US" sz="1500" dirty="0" smtClean="0"/>
              <a:t>4. Go </a:t>
            </a:r>
            <a:r>
              <a:rPr lang="en-US" sz="1500" dirty="0"/>
              <a:t>to step 1 until you arrive to the </a:t>
            </a:r>
            <a:r>
              <a:rPr lang="en-US" sz="1500" dirty="0" smtClean="0"/>
              <a:t>answer</a:t>
            </a:r>
          </a:p>
          <a:p>
            <a:endParaRPr lang="en-US" sz="1500" dirty="0"/>
          </a:p>
          <a:p>
            <a:r>
              <a:rPr lang="en-US" sz="1500" dirty="0" smtClean="0"/>
              <a:t>Below are attributes used to test the decision tree model</a:t>
            </a:r>
          </a:p>
          <a:p>
            <a:endParaRPr lang="en-US" sz="1500" dirty="0"/>
          </a:p>
          <a:p>
            <a:r>
              <a:rPr lang="en-US" sz="1500" b="1" dirty="0" smtClean="0"/>
              <a:t>Entropy –</a:t>
            </a:r>
          </a:p>
          <a:p>
            <a:r>
              <a:rPr lang="en-US" sz="1500" dirty="0" smtClean="0"/>
              <a:t>The randomness of the data is called entropy, the higher the entropy the more generalized the model will be.</a:t>
            </a:r>
          </a:p>
          <a:p>
            <a:r>
              <a:rPr lang="en-US" sz="1500" dirty="0" smtClean="0"/>
              <a:t>Entropy controls how decision tree splits the data</a:t>
            </a:r>
          </a:p>
          <a:p>
            <a:endParaRPr lang="en-US" sz="1500" dirty="0"/>
          </a:p>
          <a:p>
            <a:r>
              <a:rPr lang="en-US" sz="1500" b="1" dirty="0" smtClean="0"/>
              <a:t>Gini -</a:t>
            </a:r>
          </a:p>
          <a:p>
            <a:r>
              <a:rPr lang="en-US" sz="1500" dirty="0" smtClean="0"/>
              <a:t>Gini measures how often a randomly chosen sample will be incorrectly classified, hence lower the </a:t>
            </a:r>
            <a:r>
              <a:rPr lang="en-US" sz="1500" dirty="0" err="1" smtClean="0"/>
              <a:t>gini</a:t>
            </a:r>
            <a:r>
              <a:rPr lang="en-US" sz="1500" dirty="0" smtClean="0"/>
              <a:t> the better</a:t>
            </a:r>
          </a:p>
          <a:p>
            <a:endParaRPr lang="en-US" sz="1500" dirty="0"/>
          </a:p>
          <a:p>
            <a:endParaRPr lang="en-US" sz="1500" dirty="0" smtClean="0"/>
          </a:p>
          <a:p>
            <a:endParaRPr lang="en-US" sz="1500" dirty="0"/>
          </a:p>
          <a:p>
            <a:endParaRPr lang="en-US" sz="1500" dirty="0" smtClean="0"/>
          </a:p>
        </p:txBody>
      </p:sp>
    </p:spTree>
    <p:extLst>
      <p:ext uri="{BB962C8B-B14F-4D97-AF65-F5344CB8AC3E}">
        <p14:creationId xmlns:p14="http://schemas.microsoft.com/office/powerpoint/2010/main" val="298756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3093154"/>
          </a:xfrm>
          <a:prstGeom prst="rect">
            <a:avLst/>
          </a:prstGeom>
        </p:spPr>
        <p:txBody>
          <a:bodyPr wrap="square">
            <a:spAutoFit/>
          </a:bodyPr>
          <a:lstStyle/>
          <a:p>
            <a:r>
              <a:rPr lang="en-US" sz="1500" b="1" dirty="0" smtClean="0"/>
              <a:t>Feature Importance – </a:t>
            </a:r>
          </a:p>
          <a:p>
            <a:r>
              <a:rPr lang="en-US" sz="1500" dirty="0" smtClean="0"/>
              <a:t>Feature importance gives a score for every variables in the dataset, the variables with highest score has the highest importance in decision making</a:t>
            </a:r>
          </a:p>
          <a:p>
            <a:r>
              <a:rPr lang="en-US" sz="1500" dirty="0" smtClean="0"/>
              <a:t>Hence this technique helps in dropping variables with low importance that does not add value to model’s learning process</a:t>
            </a:r>
          </a:p>
          <a:p>
            <a:endParaRPr lang="en-US" sz="1500" dirty="0"/>
          </a:p>
          <a:p>
            <a:r>
              <a:rPr lang="en-US" sz="1500" b="1" dirty="0" smtClean="0"/>
              <a:t>Parent and Leaf node –</a:t>
            </a:r>
          </a:p>
          <a:p>
            <a:r>
              <a:rPr lang="en-US" sz="1500" dirty="0" smtClean="0"/>
              <a:t>Parent nodes are the ones that expand further into various branches while a leaf node is the final outcome and does not expand further, refer to the diagram on the next page</a:t>
            </a:r>
          </a:p>
          <a:p>
            <a:endParaRPr lang="en-US" sz="1500" dirty="0"/>
          </a:p>
          <a:p>
            <a:r>
              <a:rPr lang="en-US" sz="1500" b="1" dirty="0" smtClean="0"/>
              <a:t>Pruning – </a:t>
            </a:r>
          </a:p>
          <a:p>
            <a:r>
              <a:rPr lang="en-US" sz="1500" dirty="0" smtClean="0"/>
              <a:t>Pruning in decision tree is a technique where we remove the branches that add very less information to the model</a:t>
            </a:r>
          </a:p>
        </p:txBody>
      </p:sp>
    </p:spTree>
    <p:extLst>
      <p:ext uri="{BB962C8B-B14F-4D97-AF65-F5344CB8AC3E}">
        <p14:creationId xmlns:p14="http://schemas.microsoft.com/office/powerpoint/2010/main" val="38860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6"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9"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11" name="Rectangle 10"/>
          <p:cNvSpPr/>
          <p:nvPr/>
        </p:nvSpPr>
        <p:spPr>
          <a:xfrm>
            <a:off x="1585209" y="1336197"/>
            <a:ext cx="8128000" cy="1015663"/>
          </a:xfrm>
          <a:prstGeom prst="rect">
            <a:avLst/>
          </a:prstGeom>
        </p:spPr>
        <p:txBody>
          <a:bodyPr wrap="square">
            <a:spAutoFit/>
          </a:bodyPr>
          <a:lstStyle/>
          <a:p>
            <a:r>
              <a:rPr lang="en-US" sz="1500" dirty="0"/>
              <a:t>We can see that each node represents an attribute or feature and the branch from each node represents the outcome of that node. Finally, its the leaves of the tree where the final decision is made</a:t>
            </a:r>
            <a:r>
              <a:rPr lang="en-US" sz="1500" dirty="0" smtClean="0"/>
              <a:t>.</a:t>
            </a:r>
          </a:p>
          <a:p>
            <a:r>
              <a:rPr lang="en-US" sz="1500" b="1" i="1" dirty="0" smtClean="0"/>
              <a:t>Refer to python notebook </a:t>
            </a:r>
            <a:r>
              <a:rPr lang="en-US" sz="1500" b="1" i="1" dirty="0" err="1" smtClean="0"/>
              <a:t>decision_tree.ipynb</a:t>
            </a:r>
            <a:r>
              <a:rPr lang="en-US" sz="1500" b="1" i="1" dirty="0" smtClean="0"/>
              <a:t> for python implementation</a:t>
            </a:r>
            <a:endParaRPr lang="en-US" sz="1500" b="1"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20755"/>
            <a:ext cx="7114903" cy="4002133"/>
          </a:xfrm>
          <a:prstGeom prst="rect">
            <a:avLst/>
          </a:prstGeom>
        </p:spPr>
      </p:pic>
    </p:spTree>
    <p:extLst>
      <p:ext uri="{BB962C8B-B14F-4D97-AF65-F5344CB8AC3E}">
        <p14:creationId xmlns:p14="http://schemas.microsoft.com/office/powerpoint/2010/main" val="313986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Random Forest</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5924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26632944"/>
              </p:ext>
            </p:extLst>
          </p:nvPr>
        </p:nvGraphicFramePr>
        <p:xfrm>
          <a:off x="1585209" y="4738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Random Forest</a:t>
                      </a: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084128"/>
            <a:ext cx="8128000" cy="5401479"/>
          </a:xfrm>
          <a:prstGeom prst="rect">
            <a:avLst/>
          </a:prstGeom>
        </p:spPr>
        <p:txBody>
          <a:bodyPr wrap="square">
            <a:spAutoFit/>
          </a:bodyPr>
          <a:lstStyle/>
          <a:p>
            <a:r>
              <a:rPr lang="en-US" sz="1500" dirty="0" smtClean="0"/>
              <a:t>Random forest in an ensemble of decision tree, meaning its a modified version of decision tree creates multiple decision trees and outputs the mean score</a:t>
            </a:r>
          </a:p>
          <a:p>
            <a:endParaRPr lang="en-US" sz="1500" dirty="0"/>
          </a:p>
          <a:p>
            <a:r>
              <a:rPr lang="en-US" sz="1500" dirty="0"/>
              <a:t>The random forest is a model made up of many decision trees. Rather than just simply averaging the prediction of trees (which we could call a “forest”), this model uses two key concepts that gives it the name random</a:t>
            </a:r>
            <a:r>
              <a:rPr lang="en-US" sz="1500" dirty="0" smtClean="0"/>
              <a:t>:</a:t>
            </a:r>
          </a:p>
          <a:p>
            <a:endParaRPr lang="en-US" sz="1500" dirty="0"/>
          </a:p>
          <a:p>
            <a:pPr marL="285750" indent="-285750">
              <a:buFont typeface="Arial" panose="020B0604020202020204" pitchFamily="34" charset="0"/>
              <a:buChar char="•"/>
            </a:pPr>
            <a:r>
              <a:rPr lang="en-US" sz="1500" dirty="0"/>
              <a:t>Random sampling of training data points when building trees</a:t>
            </a:r>
          </a:p>
          <a:p>
            <a:pPr marL="285750" indent="-285750">
              <a:buFont typeface="Arial" panose="020B0604020202020204" pitchFamily="34" charset="0"/>
              <a:buChar char="•"/>
            </a:pPr>
            <a:r>
              <a:rPr lang="en-US" sz="1500" dirty="0"/>
              <a:t>Random subsets of features considered when splitting </a:t>
            </a:r>
            <a:r>
              <a:rPr lang="en-US" sz="1500" dirty="0" smtClean="0"/>
              <a:t>nodes</a:t>
            </a:r>
          </a:p>
          <a:p>
            <a:endParaRPr lang="en-US" sz="1500" dirty="0" smtClean="0"/>
          </a:p>
          <a:p>
            <a:r>
              <a:rPr lang="en-US" sz="1500" b="1" i="1" dirty="0" smtClean="0"/>
              <a:t>Random </a:t>
            </a:r>
            <a:r>
              <a:rPr lang="en-US" sz="1500" b="1" i="1" dirty="0"/>
              <a:t>sampling of training observations</a:t>
            </a:r>
          </a:p>
          <a:p>
            <a:endParaRPr lang="en-US" sz="1500" dirty="0" smtClean="0"/>
          </a:p>
          <a:p>
            <a:r>
              <a:rPr lang="en-US" sz="1500" dirty="0" smtClean="0"/>
              <a:t>When </a:t>
            </a:r>
            <a:r>
              <a:rPr lang="en-US" sz="1500" dirty="0"/>
              <a:t>training, each tree in a random forest learns from a random sample of the data points. The samples are drawn with replacement, known as bootstrapping, which means that some samples will be used multiple times in a single tree. The idea is that by training each tree on different samples, although each tree might have high variance with respect to a particular set of the training data, overall, the entire forest will have lower variance but not at the cost of increasing the bias.</a:t>
            </a:r>
          </a:p>
          <a:p>
            <a:r>
              <a:rPr lang="en-US" sz="1500" dirty="0"/>
              <a:t>At test time, predictions are made by averaging the predictions of each decision tree. This procedure of training each individual learner on different bootstrapped subsets of the data and then averaging the predictions is known as bagging, short for bootstrap aggregating.</a:t>
            </a:r>
          </a:p>
          <a:p>
            <a:endParaRPr lang="en-US" sz="1500" dirty="0"/>
          </a:p>
          <a:p>
            <a:endParaRPr lang="en-US" sz="1500" dirty="0" smtClean="0"/>
          </a:p>
        </p:txBody>
      </p:sp>
    </p:spTree>
    <p:extLst>
      <p:ext uri="{BB962C8B-B14F-4D97-AF65-F5344CB8AC3E}">
        <p14:creationId xmlns:p14="http://schemas.microsoft.com/office/powerpoint/2010/main" val="2824642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4732</TotalTime>
  <Words>1335</Words>
  <Application>Microsoft Office PowerPoint</Application>
  <PresentationFormat>Widescreen</PresentationFormat>
  <Paragraphs>153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Bernard MT Condensed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Rahul4 Mishra</dc:creator>
  <cp:lastModifiedBy>Rahul4 Mishra</cp:lastModifiedBy>
  <cp:revision>292</cp:revision>
  <dcterms:created xsi:type="dcterms:W3CDTF">2020-01-13T13:01:16Z</dcterms:created>
  <dcterms:modified xsi:type="dcterms:W3CDTF">2020-01-29T16:15:17Z</dcterms:modified>
</cp:coreProperties>
</file>