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60" r:id="rId3"/>
    <p:sldId id="261" r:id="rId4"/>
    <p:sldId id="262" r:id="rId5"/>
    <p:sldId id="263" r:id="rId6"/>
    <p:sldId id="264" r:id="rId7"/>
    <p:sldId id="265" r:id="rId8"/>
    <p:sldId id="266" r:id="rId9"/>
    <p:sldId id="268" r:id="rId10"/>
    <p:sldId id="269" r:id="rId11"/>
    <p:sldId id="270" r:id="rId12"/>
    <p:sldId id="271" r:id="rId13"/>
    <p:sldId id="272" r:id="rId14"/>
    <p:sldId id="257" r:id="rId15"/>
    <p:sldId id="277" r:id="rId16"/>
    <p:sldId id="278" r:id="rId17"/>
    <p:sldId id="279" r:id="rId18"/>
    <p:sldId id="280" r:id="rId19"/>
    <p:sldId id="281" r:id="rId20"/>
    <p:sldId id="282" r:id="rId21"/>
    <p:sldId id="259" r:id="rId22"/>
    <p:sldId id="258" r:id="rId23"/>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946677-DA90-4C14-A1D6-F2A6CBF5B00F}" type="datetimeFigureOut">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46677-DA90-4C14-A1D6-F2A6CBF5B00F}" type="datetimeFigureOut">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46677-DA90-4C14-A1D6-F2A6CBF5B00F}" type="datetimeFigureOut">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46677-DA90-4C14-A1D6-F2A6CBF5B00F}" type="datetimeFigureOut">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946677-DA90-4C14-A1D6-F2A6CBF5B00F}" type="datetimeFigureOut">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946677-DA90-4C14-A1D6-F2A6CBF5B00F}" type="datetimeFigureOut">
              <a:rPr lang="en-US" smtClean="0"/>
              <a:pPr/>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946677-DA90-4C14-A1D6-F2A6CBF5B00F}" type="datetimeFigureOut">
              <a:rPr lang="en-US" smtClean="0"/>
              <a:pPr/>
              <a:t>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946677-DA90-4C14-A1D6-F2A6CBF5B00F}" type="datetimeFigureOut">
              <a:rPr lang="en-US" smtClean="0"/>
              <a:pPr/>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946677-DA90-4C14-A1D6-F2A6CBF5B00F}" type="datetimeFigureOut">
              <a:rPr lang="en-US" smtClean="0"/>
              <a:pPr/>
              <a:t>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946677-DA90-4C14-A1D6-F2A6CBF5B00F}" type="datetimeFigureOut">
              <a:rPr lang="en-US" smtClean="0"/>
              <a:pPr/>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946677-DA90-4C14-A1D6-F2A6CBF5B00F}" type="datetimeFigureOut">
              <a:rPr lang="en-US" smtClean="0"/>
              <a:pPr/>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946677-DA90-4C14-A1D6-F2A6CBF5B00F}" type="datetimeFigureOut">
              <a:rPr lang="en-US" smtClean="0"/>
              <a:pPr/>
              <a:t>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D77005-D7E5-4727-B6CB-FFEC2A37A8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2.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1026" name="Picture 2" descr="D:\Freelance\mcta\PPT\PPT-assets_1.png"/>
          <p:cNvPicPr>
            <a:picLocks noChangeAspect="1" noChangeArrowheads="1"/>
          </p:cNvPicPr>
          <p:nvPr/>
        </p:nvPicPr>
        <p:blipFill>
          <a:blip r:embed="rId3" cstate="print"/>
          <a:srcRect/>
          <a:stretch>
            <a:fillRect/>
          </a:stretch>
        </p:blipFill>
        <p:spPr bwMode="auto">
          <a:xfrm>
            <a:off x="0" y="0"/>
            <a:ext cx="9143695" cy="6858000"/>
          </a:xfrm>
          <a:prstGeom prst="rect">
            <a:avLst/>
          </a:prstGeom>
          <a:noFill/>
        </p:spPr>
      </p:pic>
      <p:pic>
        <p:nvPicPr>
          <p:cNvPr id="1029" name="Picture 5" descr="D:\Freelance\mcta\PPT\logo.png"/>
          <p:cNvPicPr>
            <a:picLocks noChangeAspect="1" noChangeArrowheads="1"/>
          </p:cNvPicPr>
          <p:nvPr/>
        </p:nvPicPr>
        <p:blipFill>
          <a:blip r:embed="rId4" cstate="print"/>
          <a:srcRect/>
          <a:stretch>
            <a:fillRect/>
          </a:stretch>
        </p:blipFill>
        <p:spPr bwMode="auto">
          <a:xfrm>
            <a:off x="609600" y="4724400"/>
            <a:ext cx="1644950" cy="1499807"/>
          </a:xfrm>
          <a:prstGeom prst="rect">
            <a:avLst/>
          </a:prstGeom>
          <a:noFill/>
        </p:spPr>
      </p:pic>
      <p:sp>
        <p:nvSpPr>
          <p:cNvPr id="2" name="Title 1"/>
          <p:cNvSpPr>
            <a:spLocks noGrp="1"/>
          </p:cNvSpPr>
          <p:nvPr>
            <p:ph type="ctrTitle"/>
          </p:nvPr>
        </p:nvSpPr>
        <p:spPr>
          <a:xfrm>
            <a:off x="533400" y="457200"/>
            <a:ext cx="3810000" cy="1470025"/>
          </a:xfrm>
        </p:spPr>
        <p:txBody>
          <a:bodyPr>
            <a:noAutofit/>
          </a:bodyPr>
          <a:lstStyle/>
          <a:p>
            <a:pPr algn="l"/>
            <a:r>
              <a:rPr lang="en-US" sz="2400" dirty="0" smtClean="0">
                <a:solidFill>
                  <a:schemeClr val="bg1"/>
                </a:solidFill>
                <a:latin typeface="ArmWrestler Bold" pitchFamily="2" charset="0"/>
              </a:rPr>
              <a:t>MASTER PROGRAM IN </a:t>
            </a:r>
            <a:endParaRPr lang="en-US" sz="2400" dirty="0">
              <a:solidFill>
                <a:schemeClr val="bg1"/>
              </a:solidFill>
              <a:latin typeface="ArmWrestler Bold" pitchFamily="2" charset="0"/>
            </a:endParaRPr>
          </a:p>
        </p:txBody>
      </p:sp>
      <p:sp>
        <p:nvSpPr>
          <p:cNvPr id="5" name="Title 1"/>
          <p:cNvSpPr txBox="1">
            <a:spLocks/>
          </p:cNvSpPr>
          <p:nvPr/>
        </p:nvSpPr>
        <p:spPr>
          <a:xfrm>
            <a:off x="533400" y="1676400"/>
            <a:ext cx="3810000" cy="147002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t>DATA SCIENC</a:t>
            </a:r>
            <a:r>
              <a:rPr lang="mr-IN" sz="4000" dirty="0" smtClean="0">
                <a:solidFill>
                  <a:schemeClr val="bg1"/>
                </a:solidFill>
                <a:latin typeface="ArmWrestler Bold" pitchFamily="2" charset="0"/>
                <a:ea typeface="+mj-ea"/>
                <a:cs typeface="+mj-cs"/>
              </a:rPr>
              <a:t>E</a:t>
            </a:r>
            <a: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t/>
            </a:r>
            <a:b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br>
            <a: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t>AI &amp; MACHINE</a:t>
            </a:r>
            <a:b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br>
            <a: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t>LEARNING</a:t>
            </a:r>
          </a:p>
        </p:txBody>
      </p:sp>
      <p:sp>
        <p:nvSpPr>
          <p:cNvPr id="8"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pic>
        <p:nvPicPr>
          <p:cNvPr id="3" name="Picture 2" descr="D:\Freelance\mcta\PPT\PPT-assets_34.png"/>
          <p:cNvPicPr>
            <a:picLocks noChangeAspect="1" noChangeArrowheads="1"/>
          </p:cNvPicPr>
          <p:nvPr/>
        </p:nvPicPr>
        <p:blipFill>
          <a:blip r:embed="rId5" cstate="print"/>
          <a:srcRect/>
          <a:stretch>
            <a:fillRect/>
          </a:stretch>
        </p:blipFill>
        <p:spPr bwMode="auto">
          <a:xfrm>
            <a:off x="3943350" y="4724400"/>
            <a:ext cx="5124450" cy="1524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err="1" smtClean="0"/>
                        <a:t>Apriori</a:t>
                      </a:r>
                      <a:endParaRPr lang="en-US" dirty="0" smtClean="0"/>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507600" y="1822594"/>
            <a:ext cx="8128000" cy="3693319"/>
          </a:xfrm>
          <a:prstGeom prst="rect">
            <a:avLst/>
          </a:prstGeom>
          <a:noFill/>
        </p:spPr>
        <p:txBody>
          <a:bodyPr wrap="square" rtlCol="0">
            <a:spAutoFit/>
          </a:bodyPr>
          <a:lstStyle/>
          <a:p>
            <a:r>
              <a:rPr lang="en-US" b="1" dirty="0"/>
              <a:t> Lift : </a:t>
            </a:r>
            <a:r>
              <a:rPr lang="en-US" dirty="0"/>
              <a:t>Increase in the sale of </a:t>
            </a:r>
            <a:r>
              <a:rPr lang="en-US" b="1" dirty="0"/>
              <a:t>A</a:t>
            </a:r>
            <a:r>
              <a:rPr lang="en-US" dirty="0"/>
              <a:t> when you sell </a:t>
            </a:r>
            <a:r>
              <a:rPr lang="en-US" b="1" dirty="0"/>
              <a:t>B</a:t>
            </a:r>
            <a:r>
              <a:rPr lang="en-US" dirty="0"/>
              <a:t>.</a:t>
            </a:r>
          </a:p>
          <a:p>
            <a:r>
              <a:rPr lang="en-US" dirty="0"/>
              <a:t>Lift(A =&gt; B) = Confidence(A, B) / Support(B)</a:t>
            </a:r>
          </a:p>
          <a:p>
            <a:r>
              <a:rPr lang="en-US" dirty="0"/>
              <a:t>Lift ({Grapes, Apple} =&gt; {Mango}) = </a:t>
            </a:r>
            <a:r>
              <a:rPr lang="en-US" dirty="0" smtClean="0"/>
              <a:t>1</a:t>
            </a:r>
          </a:p>
          <a:p>
            <a:endParaRPr lang="en-US" dirty="0"/>
          </a:p>
          <a:p>
            <a:r>
              <a:rPr lang="en-US" dirty="0"/>
              <a:t>So, likelihood of a customer buying both </a:t>
            </a:r>
            <a:r>
              <a:rPr lang="en-US" b="1" dirty="0"/>
              <a:t>A</a:t>
            </a:r>
            <a:r>
              <a:rPr lang="en-US" dirty="0"/>
              <a:t> and </a:t>
            </a:r>
            <a:r>
              <a:rPr lang="en-US" b="1" dirty="0"/>
              <a:t>B</a:t>
            </a:r>
            <a:r>
              <a:rPr lang="en-US" dirty="0"/>
              <a:t> together is ‘lift-value’ times more than the chance if purchasing alone</a:t>
            </a:r>
            <a:r>
              <a:rPr lang="en-US" dirty="0" smtClean="0"/>
              <a:t>.</a:t>
            </a:r>
          </a:p>
          <a:p>
            <a:endParaRPr lang="en-US" dirty="0"/>
          </a:p>
          <a:p>
            <a:r>
              <a:rPr lang="en-US" b="1" dirty="0"/>
              <a:t>Lift (A</a:t>
            </a:r>
            <a:r>
              <a:rPr lang="en-US" b="1" i="1" dirty="0"/>
              <a:t> </a:t>
            </a:r>
            <a:r>
              <a:rPr lang="en-US" b="1" dirty="0"/>
              <a:t>=&gt; B)</a:t>
            </a:r>
            <a:r>
              <a:rPr lang="en-US" dirty="0"/>
              <a:t> = 1 means that there is no correlation within the </a:t>
            </a:r>
            <a:r>
              <a:rPr lang="en-US" dirty="0" err="1"/>
              <a:t>itemset</a:t>
            </a:r>
            <a:r>
              <a:rPr lang="en-US" dirty="0"/>
              <a:t>.</a:t>
            </a:r>
          </a:p>
          <a:p>
            <a:r>
              <a:rPr lang="en-US" b="1" dirty="0"/>
              <a:t>Lift (A =&gt; B)</a:t>
            </a:r>
            <a:r>
              <a:rPr lang="en-US" dirty="0"/>
              <a:t> &gt; 1 means that there is a positive correlation within the </a:t>
            </a:r>
            <a:r>
              <a:rPr lang="en-US" dirty="0" err="1"/>
              <a:t>itemset</a:t>
            </a:r>
            <a:r>
              <a:rPr lang="en-US" dirty="0"/>
              <a:t>, i.e., products in the </a:t>
            </a:r>
            <a:r>
              <a:rPr lang="en-US" dirty="0" err="1"/>
              <a:t>itemset</a:t>
            </a:r>
            <a:r>
              <a:rPr lang="en-US" dirty="0"/>
              <a:t>, </a:t>
            </a:r>
            <a:r>
              <a:rPr lang="en-US" b="1" dirty="0"/>
              <a:t>A</a:t>
            </a:r>
            <a:r>
              <a:rPr lang="en-US" i="1" dirty="0"/>
              <a:t>, </a:t>
            </a:r>
            <a:r>
              <a:rPr lang="en-US" dirty="0"/>
              <a:t>and </a:t>
            </a:r>
            <a:r>
              <a:rPr lang="en-US" b="1" dirty="0"/>
              <a:t>B</a:t>
            </a:r>
            <a:r>
              <a:rPr lang="en-US" dirty="0"/>
              <a:t>, are more likely to be bought together.</a:t>
            </a:r>
          </a:p>
          <a:p>
            <a:r>
              <a:rPr lang="en-US" b="1" dirty="0"/>
              <a:t>Lift (A =&gt; B)</a:t>
            </a:r>
            <a:r>
              <a:rPr lang="en-US" dirty="0"/>
              <a:t> &lt; 1 means that there is a negative correlation within the </a:t>
            </a:r>
            <a:r>
              <a:rPr lang="en-US" dirty="0" err="1"/>
              <a:t>itemset</a:t>
            </a:r>
            <a:r>
              <a:rPr lang="en-US" dirty="0"/>
              <a:t>, i.e., products in </a:t>
            </a:r>
            <a:r>
              <a:rPr lang="en-US" dirty="0" err="1"/>
              <a:t>itemset</a:t>
            </a:r>
            <a:r>
              <a:rPr lang="en-US" dirty="0"/>
              <a:t>, </a:t>
            </a:r>
            <a:r>
              <a:rPr lang="en-US" b="1" dirty="0"/>
              <a:t>A</a:t>
            </a:r>
            <a:r>
              <a:rPr lang="en-US" i="1" dirty="0"/>
              <a:t>, </a:t>
            </a:r>
            <a:r>
              <a:rPr lang="en-US" dirty="0"/>
              <a:t>and </a:t>
            </a:r>
            <a:r>
              <a:rPr lang="en-US" b="1" dirty="0"/>
              <a:t>B</a:t>
            </a:r>
            <a:r>
              <a:rPr lang="en-US" dirty="0"/>
              <a:t>, are unlikely to be bought together.</a:t>
            </a:r>
          </a:p>
          <a:p>
            <a:r>
              <a:rPr lang="en-US" dirty="0"/>
              <a:t>Association Rule-based algorithms are viewed as a two-step approach:</a:t>
            </a:r>
          </a:p>
        </p:txBody>
      </p:sp>
    </p:spTree>
    <p:extLst>
      <p:ext uri="{BB962C8B-B14F-4D97-AF65-F5344CB8AC3E}">
        <p14:creationId xmlns:p14="http://schemas.microsoft.com/office/powerpoint/2010/main" val="2606901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262905620"/>
              </p:ext>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FP Growth</a:t>
                      </a:r>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507600" y="1822594"/>
            <a:ext cx="8128000" cy="1477328"/>
          </a:xfrm>
          <a:prstGeom prst="rect">
            <a:avLst/>
          </a:prstGeom>
          <a:noFill/>
        </p:spPr>
        <p:txBody>
          <a:bodyPr wrap="square" rtlCol="0">
            <a:spAutoFit/>
          </a:bodyPr>
          <a:lstStyle/>
          <a:p>
            <a:pPr fontAlgn="auto">
              <a:spcAft>
                <a:spcPts val="0"/>
              </a:spcAft>
              <a:buFont typeface="Wingdings" pitchFamily="2" charset="2"/>
              <a:buChar char="Ø"/>
              <a:defRPr/>
            </a:pPr>
            <a:r>
              <a:rPr lang="en-US" dirty="0"/>
              <a:t>FP-Growth: allows frequent </a:t>
            </a:r>
            <a:r>
              <a:rPr lang="en-US" dirty="0" err="1"/>
              <a:t>itemset</a:t>
            </a:r>
            <a:r>
              <a:rPr lang="en-US" dirty="0"/>
              <a:t> discovery without candidate </a:t>
            </a:r>
            <a:r>
              <a:rPr lang="en-US" dirty="0" err="1"/>
              <a:t>itemset</a:t>
            </a:r>
            <a:r>
              <a:rPr lang="en-US" dirty="0"/>
              <a:t> generation. Two step approach:</a:t>
            </a:r>
          </a:p>
          <a:p>
            <a:pPr lvl="1" fontAlgn="auto">
              <a:spcAft>
                <a:spcPts val="0"/>
              </a:spcAft>
              <a:defRPr/>
            </a:pPr>
            <a:r>
              <a:rPr lang="en-US" dirty="0"/>
              <a:t>Step 1: Build a compact data structure called the FP-tree</a:t>
            </a:r>
          </a:p>
          <a:p>
            <a:pPr lvl="2" fontAlgn="auto">
              <a:spcAft>
                <a:spcPts val="0"/>
              </a:spcAft>
              <a:defRPr/>
            </a:pPr>
            <a:r>
              <a:rPr lang="en-US" dirty="0"/>
              <a:t> Built using 2 passes over the data-set.</a:t>
            </a:r>
          </a:p>
          <a:p>
            <a:pPr lvl="1" fontAlgn="auto">
              <a:spcAft>
                <a:spcPts val="0"/>
              </a:spcAft>
              <a:defRPr/>
            </a:pPr>
            <a:r>
              <a:rPr lang="en-US" dirty="0"/>
              <a:t>Step 2: Extracts frequent </a:t>
            </a:r>
            <a:r>
              <a:rPr lang="en-US" dirty="0" err="1"/>
              <a:t>itemsets</a:t>
            </a:r>
            <a:r>
              <a:rPr lang="en-US" dirty="0"/>
              <a:t> directly from the </a:t>
            </a:r>
            <a:r>
              <a:rPr lang="en-US" dirty="0" smtClean="0"/>
              <a:t>FP-tree</a:t>
            </a:r>
          </a:p>
        </p:txBody>
      </p:sp>
    </p:spTree>
    <p:extLst>
      <p:ext uri="{BB962C8B-B14F-4D97-AF65-F5344CB8AC3E}">
        <p14:creationId xmlns:p14="http://schemas.microsoft.com/office/powerpoint/2010/main" val="779882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FP Growth</a:t>
                      </a:r>
                    </a:p>
                  </a:txBody>
                  <a:tcPr/>
                </a:tc>
                <a:extLst>
                  <a:ext uri="{0D108BD9-81ED-4DB2-BD59-A6C34878D82A}">
                    <a16:rowId xmlns:a16="http://schemas.microsoft.com/office/drawing/2014/main" val="2742113103"/>
                  </a:ext>
                </a:extLst>
              </a:tr>
            </a:tbl>
          </a:graphicData>
        </a:graphic>
      </p:graphicFrame>
      <p:sp>
        <p:nvSpPr>
          <p:cNvPr id="9" name="Title 1"/>
          <p:cNvSpPr>
            <a:spLocks noGrp="1"/>
          </p:cNvSpPr>
          <p:nvPr>
            <p:ph type="title"/>
          </p:nvPr>
        </p:nvSpPr>
        <p:spPr>
          <a:xfrm>
            <a:off x="406000" y="1606453"/>
            <a:ext cx="8229600" cy="1143000"/>
          </a:xfrm>
        </p:spPr>
        <p:txBody>
          <a:bodyPr/>
          <a:lstStyle/>
          <a:p>
            <a:r>
              <a:rPr lang="en-US" altLang="en-US" dirty="0" smtClean="0"/>
              <a:t>Step 1: FP-Tree Construction</a:t>
            </a:r>
          </a:p>
        </p:txBody>
      </p:sp>
      <p:sp>
        <p:nvSpPr>
          <p:cNvPr id="10" name="Content Placeholder 2"/>
          <p:cNvSpPr>
            <a:spLocks noGrp="1"/>
          </p:cNvSpPr>
          <p:nvPr>
            <p:ph idx="1"/>
          </p:nvPr>
        </p:nvSpPr>
        <p:spPr>
          <a:xfrm>
            <a:off x="406000" y="3284146"/>
            <a:ext cx="8229600" cy="4525963"/>
          </a:xfrm>
        </p:spPr>
        <p:txBody>
          <a:bodyPr rtlCol="0">
            <a:normAutofit/>
          </a:bodyPr>
          <a:lstStyle/>
          <a:p>
            <a:pPr fontAlgn="auto">
              <a:spcAft>
                <a:spcPts val="0"/>
              </a:spcAft>
              <a:buFont typeface="Wingdings" pitchFamily="2" charset="2"/>
              <a:buChar char="Ø"/>
              <a:defRPr/>
            </a:pPr>
            <a:r>
              <a:rPr lang="en-US" sz="2000" dirty="0" smtClean="0"/>
              <a:t>FP-Tree is constructed using 2 passes over the data-set:</a:t>
            </a:r>
          </a:p>
          <a:p>
            <a:pPr fontAlgn="auto">
              <a:spcAft>
                <a:spcPts val="0"/>
              </a:spcAft>
              <a:buFont typeface="Arial" panose="020B0604020202020204" pitchFamily="34" charset="0"/>
              <a:buNone/>
              <a:defRPr/>
            </a:pPr>
            <a:r>
              <a:rPr lang="en-US" sz="2000" dirty="0" smtClean="0"/>
              <a:t>Pass 1:</a:t>
            </a:r>
          </a:p>
          <a:p>
            <a:pPr lvl="1" fontAlgn="auto">
              <a:spcAft>
                <a:spcPts val="0"/>
              </a:spcAft>
              <a:defRPr/>
            </a:pPr>
            <a:r>
              <a:rPr lang="en-US" sz="2000" dirty="0" smtClean="0"/>
              <a:t>Scan data and find support for each item.</a:t>
            </a:r>
          </a:p>
          <a:p>
            <a:pPr lvl="1" fontAlgn="auto">
              <a:spcAft>
                <a:spcPts val="0"/>
              </a:spcAft>
              <a:defRPr/>
            </a:pPr>
            <a:r>
              <a:rPr lang="en-US" sz="2000" dirty="0" smtClean="0"/>
              <a:t>Discard infrequent items.</a:t>
            </a:r>
          </a:p>
          <a:p>
            <a:pPr lvl="1" fontAlgn="auto">
              <a:spcAft>
                <a:spcPts val="0"/>
              </a:spcAft>
              <a:defRPr/>
            </a:pPr>
            <a:r>
              <a:rPr lang="en-US" sz="2000" dirty="0" smtClean="0"/>
              <a:t>Sort frequent items in decreasing order based on their support.</a:t>
            </a:r>
          </a:p>
          <a:p>
            <a:pPr fontAlgn="auto">
              <a:spcAft>
                <a:spcPts val="0"/>
              </a:spcAft>
              <a:buFont typeface="Arial" panose="020B0604020202020204" pitchFamily="34" charset="0"/>
              <a:buNone/>
              <a:defRPr/>
            </a:pPr>
            <a:r>
              <a:rPr lang="en-US" sz="2000" dirty="0" smtClean="0"/>
              <a:t>	Use this order when building the FP-Tree, so common prefixes can be shared.</a:t>
            </a:r>
          </a:p>
        </p:txBody>
      </p:sp>
    </p:spTree>
    <p:extLst>
      <p:ext uri="{BB962C8B-B14F-4D97-AF65-F5344CB8AC3E}">
        <p14:creationId xmlns:p14="http://schemas.microsoft.com/office/powerpoint/2010/main" val="998612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930850416"/>
              </p:ext>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Step 1: FP-Tree Construction (Example)</a:t>
                      </a:r>
                    </a:p>
                  </a:txBody>
                  <a:tcPr/>
                </a:tc>
                <a:extLst>
                  <a:ext uri="{0D108BD9-81ED-4DB2-BD59-A6C34878D82A}">
                    <a16:rowId xmlns:a16="http://schemas.microsoft.com/office/drawing/2014/main" val="2742113103"/>
                  </a:ext>
                </a:extLst>
              </a:tr>
            </a:tbl>
          </a:graphicData>
        </a:graphic>
      </p:graphicFrame>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457200" y="1775756"/>
            <a:ext cx="8178400" cy="4625043"/>
          </a:xfrm>
          <a:prstGeom prst="rect">
            <a:avLst/>
          </a:prstGeom>
          <a:noFill/>
        </p:spPr>
      </p:pic>
      <p:pic>
        <p:nvPicPr>
          <p:cNvPr id="13" name="Picture 4" descr="D:\Freelance\mcta\PPT\PPT-assets_logo.png"/>
          <p:cNvPicPr>
            <a:picLocks noChangeAspect="1" noChangeArrowheads="1"/>
          </p:cNvPicPr>
          <p:nvPr/>
        </p:nvPicPr>
        <p:blipFill>
          <a:blip r:embed="rId4" cstate="print"/>
          <a:srcRect/>
          <a:stretch>
            <a:fillRect/>
          </a:stretch>
        </p:blipFill>
        <p:spPr bwMode="auto">
          <a:xfrm>
            <a:off x="7162800" y="0"/>
            <a:ext cx="1111370" cy="1070956"/>
          </a:xfrm>
          <a:prstGeom prst="rect">
            <a:avLst/>
          </a:prstGeom>
          <a:noFill/>
        </p:spPr>
      </p:pic>
    </p:spTree>
    <p:extLst>
      <p:ext uri="{BB962C8B-B14F-4D97-AF65-F5344CB8AC3E}">
        <p14:creationId xmlns:p14="http://schemas.microsoft.com/office/powerpoint/2010/main" val="374757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15240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Content Placeholder 2"/>
          <p:cNvSpPr>
            <a:spLocks noGrp="1"/>
          </p:cNvSpPr>
          <p:nvPr>
            <p:ph idx="1"/>
          </p:nvPr>
        </p:nvSpPr>
        <p:spPr>
          <a:xfrm>
            <a:off x="457200" y="2667898"/>
            <a:ext cx="6477000" cy="4648200"/>
          </a:xfrm>
        </p:spPr>
        <p:txBody>
          <a:bodyPr>
            <a:normAutofit/>
          </a:bodyPr>
          <a:lstStyle/>
          <a:p>
            <a:pPr>
              <a:buFont typeface="Wingdings" panose="05000000000000000000" pitchFamily="2" charset="2"/>
              <a:buChar char="Ø"/>
            </a:pPr>
            <a:r>
              <a:rPr lang="en-US" altLang="en-US" sz="2000" dirty="0" smtClean="0"/>
              <a:t>Each prefix path sub-tree is processed recursively to extract the frequent </a:t>
            </a:r>
            <a:r>
              <a:rPr lang="en-US" altLang="en-US" sz="2000" dirty="0" err="1" smtClean="0"/>
              <a:t>itemsets</a:t>
            </a:r>
            <a:r>
              <a:rPr lang="en-US" altLang="en-US" sz="2000" dirty="0" smtClean="0"/>
              <a:t>. Solutions are then merged.</a:t>
            </a:r>
          </a:p>
          <a:p>
            <a:pPr lvl="1"/>
            <a:r>
              <a:rPr lang="en-US" altLang="en-US" sz="2000" dirty="0" smtClean="0"/>
              <a:t>E.g. the prefix path sub-tree for </a:t>
            </a:r>
            <a:r>
              <a:rPr lang="en-US" altLang="en-US" sz="2000" i="1" dirty="0" smtClean="0"/>
              <a:t>e</a:t>
            </a:r>
            <a:r>
              <a:rPr lang="en-US" altLang="en-US" sz="2000" dirty="0" smtClean="0"/>
              <a:t> will be used to extract frequent </a:t>
            </a:r>
            <a:r>
              <a:rPr lang="en-US" altLang="en-US" sz="2000" dirty="0" err="1" smtClean="0"/>
              <a:t>itemsets</a:t>
            </a:r>
            <a:r>
              <a:rPr lang="en-US" altLang="en-US" sz="2000" dirty="0" smtClean="0"/>
              <a:t> ending in e, then in de, </a:t>
            </a:r>
            <a:r>
              <a:rPr lang="en-US" altLang="en-US" sz="2000" dirty="0" err="1" smtClean="0"/>
              <a:t>ce</a:t>
            </a:r>
            <a:r>
              <a:rPr lang="en-US" altLang="en-US" sz="2000" dirty="0" smtClean="0"/>
              <a:t>, be and ae, then in </a:t>
            </a:r>
            <a:r>
              <a:rPr lang="en-US" altLang="en-US" sz="2000" dirty="0" err="1" smtClean="0"/>
              <a:t>cde</a:t>
            </a:r>
            <a:r>
              <a:rPr lang="en-US" altLang="en-US" sz="2000" dirty="0" smtClean="0"/>
              <a:t>, </a:t>
            </a:r>
            <a:r>
              <a:rPr lang="en-US" altLang="en-US" sz="2000" dirty="0" err="1" smtClean="0"/>
              <a:t>bde</a:t>
            </a:r>
            <a:r>
              <a:rPr lang="en-US" altLang="en-US" sz="2000" dirty="0" smtClean="0"/>
              <a:t>, </a:t>
            </a:r>
            <a:r>
              <a:rPr lang="en-US" altLang="en-US" sz="2000" dirty="0" err="1" smtClean="0"/>
              <a:t>cde</a:t>
            </a:r>
            <a:r>
              <a:rPr lang="en-US" altLang="en-US" sz="2000" dirty="0" smtClean="0"/>
              <a:t>, etc.</a:t>
            </a:r>
          </a:p>
          <a:p>
            <a:pPr lvl="1"/>
            <a:r>
              <a:rPr lang="en-US" altLang="en-US" sz="2000" dirty="0" smtClean="0"/>
              <a:t>Divide and conquer approach</a:t>
            </a:r>
          </a:p>
        </p:txBody>
      </p:sp>
      <p:pic>
        <p:nvPicPr>
          <p:cNvPr id="8" name="Picture 2"/>
          <p:cNvPicPr>
            <a:picLocks noChangeAspect="1" noChangeArrowheads="1"/>
          </p:cNvPicPr>
          <p:nvPr/>
        </p:nvPicPr>
        <p:blipFill>
          <a:blip r:embed="rId5"/>
          <a:srcRect/>
          <a:stretch>
            <a:fillRect/>
          </a:stretch>
        </p:blipFill>
        <p:spPr bwMode="auto">
          <a:xfrm>
            <a:off x="6934200" y="1600200"/>
            <a:ext cx="2057400" cy="4191000"/>
          </a:xfrm>
          <a:prstGeom prst="rect">
            <a:avLst/>
          </a:prstGeom>
          <a:ln>
            <a:headEnd/>
            <a:tailEnd/>
          </a:ln>
        </p:spPr>
        <p:style>
          <a:lnRef idx="2">
            <a:schemeClr val="dk1"/>
          </a:lnRef>
          <a:fillRef idx="1">
            <a:schemeClr val="lt1"/>
          </a:fillRef>
          <a:effectRef idx="0">
            <a:schemeClr val="dk1"/>
          </a:effectRef>
          <a:fontRef idx="minor">
            <a:schemeClr val="dk1"/>
          </a:fontRef>
        </p:style>
      </p:pic>
      <p:graphicFrame>
        <p:nvGraphicFramePr>
          <p:cNvPr id="9" name="Table 8"/>
          <p:cNvGraphicFramePr>
            <a:graphicFrameLocks noGrp="1"/>
          </p:cNvGraphicFramePr>
          <p:nvPr>
            <p:extLst>
              <p:ext uri="{D42A27DB-BD31-4B8C-83A1-F6EECF244321}">
                <p14:modId xmlns:p14="http://schemas.microsoft.com/office/powerpoint/2010/main" val="3838995235"/>
              </p:ext>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Step 2: Frequent </a:t>
                      </a:r>
                      <a:r>
                        <a:rPr lang="en-US" dirty="0" err="1" smtClean="0"/>
                        <a:t>Itemset</a:t>
                      </a:r>
                      <a:r>
                        <a:rPr lang="en-US" dirty="0" smtClean="0"/>
                        <a:t> Generation</a:t>
                      </a:r>
                    </a:p>
                  </a:txBody>
                  <a:tcPr/>
                </a:tc>
                <a:extLst>
                  <a:ext uri="{0D108BD9-81ED-4DB2-BD59-A6C34878D82A}">
                    <a16:rowId xmlns:a16="http://schemas.microsoft.com/office/drawing/2014/main" val="27421131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15240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Content Placeholder 2"/>
          <p:cNvSpPr>
            <a:spLocks noGrp="1"/>
          </p:cNvSpPr>
          <p:nvPr>
            <p:ph idx="1"/>
          </p:nvPr>
        </p:nvSpPr>
        <p:spPr>
          <a:xfrm>
            <a:off x="507600" y="1790864"/>
            <a:ext cx="6477000" cy="4648200"/>
          </a:xfrm>
        </p:spPr>
        <p:txBody>
          <a:bodyPr>
            <a:normAutofit/>
          </a:bodyPr>
          <a:lstStyle/>
          <a:p>
            <a:pPr>
              <a:buFont typeface="Wingdings" panose="05000000000000000000" pitchFamily="2" charset="2"/>
              <a:buChar char="Ø"/>
            </a:pPr>
            <a:r>
              <a:rPr lang="en-US" altLang="en-US" sz="2000" dirty="0"/>
              <a:t>The FP-Tree that would be built if we only consider transactions containing a particular </a:t>
            </a:r>
            <a:r>
              <a:rPr lang="en-US" altLang="en-US" sz="2000" dirty="0" err="1"/>
              <a:t>itemset</a:t>
            </a:r>
            <a:r>
              <a:rPr lang="en-US" altLang="en-US" sz="2000" dirty="0"/>
              <a:t> (and then removing that </a:t>
            </a:r>
            <a:r>
              <a:rPr lang="en-US" altLang="en-US" sz="2000" dirty="0" err="1"/>
              <a:t>itemset</a:t>
            </a:r>
            <a:r>
              <a:rPr lang="en-US" altLang="en-US" sz="2000" dirty="0"/>
              <a:t> from all transactions).</a:t>
            </a:r>
          </a:p>
          <a:p>
            <a:pPr>
              <a:buFont typeface="Wingdings" panose="05000000000000000000" pitchFamily="2" charset="2"/>
              <a:buChar char="Ø"/>
            </a:pPr>
            <a:r>
              <a:rPr lang="en-US" altLang="en-US" sz="2000" dirty="0"/>
              <a:t>I Example: FP-Tree conditional on e.</a:t>
            </a:r>
          </a:p>
        </p:txBody>
      </p:sp>
      <p:graphicFrame>
        <p:nvGraphicFramePr>
          <p:cNvPr id="9" name="Table 8"/>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altLang="en-US" dirty="0" smtClean="0"/>
                        <a:t>Conditional FP-Tree</a:t>
                      </a:r>
                      <a:endParaRPr lang="en-US" dirty="0" smtClean="0"/>
                    </a:p>
                  </a:txBody>
                  <a:tcPr/>
                </a:tc>
                <a:extLst>
                  <a:ext uri="{0D108BD9-81ED-4DB2-BD59-A6C34878D82A}">
                    <a16:rowId xmlns:a16="http://schemas.microsoft.com/office/drawing/2014/main" val="2742113103"/>
                  </a:ext>
                </a:extLst>
              </a:tr>
            </a:tbl>
          </a:graphicData>
        </a:graphic>
      </p:graphicFrame>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 y="3351984"/>
            <a:ext cx="70866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3080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15240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Content Placeholder 2"/>
          <p:cNvSpPr>
            <a:spLocks noGrp="1"/>
          </p:cNvSpPr>
          <p:nvPr>
            <p:ph idx="1"/>
          </p:nvPr>
        </p:nvSpPr>
        <p:spPr>
          <a:xfrm>
            <a:off x="507600" y="1790864"/>
            <a:ext cx="8276182" cy="4648200"/>
          </a:xfrm>
        </p:spPr>
        <p:txBody>
          <a:bodyPr>
            <a:normAutofit/>
          </a:bodyPr>
          <a:lstStyle/>
          <a:p>
            <a:pPr>
              <a:buNone/>
            </a:pPr>
            <a:r>
              <a:rPr lang="en-US" altLang="en-US" sz="2000" dirty="0"/>
              <a:t>Let </a:t>
            </a:r>
            <a:r>
              <a:rPr lang="en-US" altLang="en-US" sz="2000" dirty="0" err="1"/>
              <a:t>minSup</a:t>
            </a:r>
            <a:r>
              <a:rPr lang="en-US" altLang="en-US" sz="2000" dirty="0"/>
              <a:t> = 2 and extract all frequent </a:t>
            </a:r>
            <a:r>
              <a:rPr lang="en-US" altLang="en-US" sz="2000" dirty="0" err="1"/>
              <a:t>itemsets</a:t>
            </a:r>
            <a:r>
              <a:rPr lang="en-US" altLang="en-US" sz="2000" dirty="0"/>
              <a:t> containing e.</a:t>
            </a:r>
          </a:p>
          <a:p>
            <a:pPr>
              <a:buFont typeface="Wingdings" panose="05000000000000000000" pitchFamily="2" charset="2"/>
              <a:buChar char="Ø"/>
            </a:pPr>
            <a:r>
              <a:rPr lang="en-US" altLang="en-US" sz="2000" dirty="0"/>
              <a:t>1. Obtain the prefix path sub-tree for e:</a:t>
            </a:r>
          </a:p>
        </p:txBody>
      </p:sp>
      <p:graphicFrame>
        <p:nvGraphicFramePr>
          <p:cNvPr id="9" name="Table 8"/>
          <p:cNvGraphicFramePr>
            <a:graphicFrameLocks noGrp="1"/>
          </p:cNvGraphicFramePr>
          <p:nvPr>
            <p:extLst>
              <p:ext uri="{D42A27DB-BD31-4B8C-83A1-F6EECF244321}">
                <p14:modId xmlns:p14="http://schemas.microsoft.com/office/powerpoint/2010/main" val="528720374"/>
              </p:ext>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altLang="en-US" dirty="0" smtClean="0"/>
                        <a:t>Example</a:t>
                      </a:r>
                      <a:endParaRPr lang="en-US" dirty="0" smtClean="0"/>
                    </a:p>
                  </a:txBody>
                  <a:tcPr/>
                </a:tc>
                <a:extLst>
                  <a:ext uri="{0D108BD9-81ED-4DB2-BD59-A6C34878D82A}">
                    <a16:rowId xmlns:a16="http://schemas.microsoft.com/office/drawing/2014/main" val="2742113103"/>
                  </a:ext>
                </a:extLst>
              </a:tr>
            </a:tbl>
          </a:graphicData>
        </a:graphic>
      </p:graphicFrame>
      <p:pic>
        <p:nvPicPr>
          <p:cNvPr id="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581400"/>
            <a:ext cx="29146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067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15240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Content Placeholder 2"/>
          <p:cNvSpPr>
            <a:spLocks noGrp="1"/>
          </p:cNvSpPr>
          <p:nvPr>
            <p:ph idx="1"/>
          </p:nvPr>
        </p:nvSpPr>
        <p:spPr>
          <a:xfrm>
            <a:off x="507600" y="1790864"/>
            <a:ext cx="8276182" cy="4648200"/>
          </a:xfrm>
        </p:spPr>
        <p:txBody>
          <a:bodyPr>
            <a:normAutofit fontScale="92500" lnSpcReduction="10000"/>
          </a:bodyPr>
          <a:lstStyle/>
          <a:p>
            <a:pPr>
              <a:buFont typeface="Wingdings" panose="05000000000000000000" pitchFamily="2" charset="2"/>
              <a:buChar char="Ø"/>
            </a:pPr>
            <a:r>
              <a:rPr lang="en-US" altLang="en-US" sz="2500" dirty="0"/>
              <a:t>2. Check if e is a frequent item by adding the counts along the linked list (dotted line). If so, extract it.</a:t>
            </a:r>
          </a:p>
          <a:p>
            <a:pPr lvl="1"/>
            <a:r>
              <a:rPr lang="en-US" altLang="en-US" sz="2500" dirty="0"/>
              <a:t>Yes, count =3 so {e} is extracted as a frequent </a:t>
            </a:r>
            <a:r>
              <a:rPr lang="en-US" altLang="en-US" sz="2500" dirty="0" err="1"/>
              <a:t>itemset</a:t>
            </a:r>
            <a:r>
              <a:rPr lang="en-US" altLang="en-US" sz="2500" dirty="0"/>
              <a:t>.</a:t>
            </a:r>
          </a:p>
          <a:p>
            <a:pPr>
              <a:buFont typeface="Wingdings" panose="05000000000000000000" pitchFamily="2" charset="2"/>
              <a:buChar char="Ø"/>
            </a:pPr>
            <a:r>
              <a:rPr lang="en-US" altLang="en-US" sz="2500" dirty="0"/>
              <a:t>3. As e is frequent, find frequent </a:t>
            </a:r>
            <a:r>
              <a:rPr lang="en-US" altLang="en-US" sz="2500" dirty="0" err="1"/>
              <a:t>itemsets</a:t>
            </a:r>
            <a:r>
              <a:rPr lang="en-US" altLang="en-US" sz="2500" dirty="0"/>
              <a:t> ending in e. i.e. de, </a:t>
            </a:r>
            <a:r>
              <a:rPr lang="en-US" altLang="en-US" sz="2500" dirty="0" err="1"/>
              <a:t>ce</a:t>
            </a:r>
            <a:r>
              <a:rPr lang="en-US" altLang="en-US" sz="2500" dirty="0"/>
              <a:t>, be and ae</a:t>
            </a:r>
            <a:r>
              <a:rPr lang="en-US" altLang="en-US" sz="2500" dirty="0" smtClean="0"/>
              <a:t>.</a:t>
            </a:r>
          </a:p>
          <a:p>
            <a:pPr>
              <a:buFont typeface="Wingdings" panose="05000000000000000000" pitchFamily="2" charset="2"/>
              <a:buChar char="Ø"/>
            </a:pPr>
            <a:r>
              <a:rPr lang="en-US" altLang="en-US" sz="2700" dirty="0"/>
              <a:t>4. Use the </a:t>
            </a:r>
            <a:r>
              <a:rPr lang="en-US" altLang="en-US" sz="2700" dirty="0" err="1"/>
              <a:t>the</a:t>
            </a:r>
            <a:r>
              <a:rPr lang="en-US" altLang="en-US" sz="2700" dirty="0"/>
              <a:t> conditional FP-tree for e to find frequent </a:t>
            </a:r>
            <a:r>
              <a:rPr lang="en-US" altLang="en-US" sz="2700" dirty="0" err="1"/>
              <a:t>itemsets</a:t>
            </a:r>
            <a:r>
              <a:rPr lang="en-US" altLang="en-US" sz="2700" dirty="0"/>
              <a:t> ending in de, </a:t>
            </a:r>
            <a:r>
              <a:rPr lang="en-US" altLang="en-US" sz="2700" dirty="0" err="1"/>
              <a:t>ce</a:t>
            </a:r>
            <a:r>
              <a:rPr lang="en-US" altLang="en-US" sz="2700" dirty="0"/>
              <a:t> and ae</a:t>
            </a:r>
          </a:p>
          <a:p>
            <a:pPr lvl="1"/>
            <a:r>
              <a:rPr lang="en-US" altLang="en-US" sz="2700" dirty="0"/>
              <a:t>Note that be is not considered as b is not in the conditional FP-tree for e.</a:t>
            </a:r>
          </a:p>
          <a:p>
            <a:r>
              <a:rPr lang="en-US" altLang="en-US" sz="2700" dirty="0"/>
              <a:t>I For each of them (e.g. de), find the prefix paths from the conditional tree for e, extract frequent </a:t>
            </a:r>
            <a:r>
              <a:rPr lang="en-US" altLang="en-US" sz="2700" dirty="0" err="1"/>
              <a:t>itemsets</a:t>
            </a:r>
            <a:r>
              <a:rPr lang="en-US" altLang="en-US" sz="2700" dirty="0"/>
              <a:t>, generate conditional FP-tree, etc... (recursive)</a:t>
            </a:r>
          </a:p>
          <a:p>
            <a:pPr>
              <a:buFont typeface="Wingdings" panose="05000000000000000000" pitchFamily="2" charset="2"/>
              <a:buChar char="Ø"/>
            </a:pPr>
            <a:endParaRPr lang="en-US" altLang="en-US" sz="2700" dirty="0"/>
          </a:p>
        </p:txBody>
      </p:sp>
      <p:graphicFrame>
        <p:nvGraphicFramePr>
          <p:cNvPr id="9" name="Table 8"/>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altLang="en-US" dirty="0" smtClean="0"/>
                        <a:t>Example</a:t>
                      </a:r>
                      <a:endParaRPr lang="en-US" dirty="0" smtClean="0"/>
                    </a:p>
                  </a:txBody>
                  <a:tcPr/>
                </a:tc>
                <a:extLst>
                  <a:ext uri="{0D108BD9-81ED-4DB2-BD59-A6C34878D82A}">
                    <a16:rowId xmlns:a16="http://schemas.microsoft.com/office/drawing/2014/main" val="2742113103"/>
                  </a:ext>
                </a:extLst>
              </a:tr>
            </a:tbl>
          </a:graphicData>
        </a:graphic>
      </p:graphicFrame>
    </p:spTree>
    <p:extLst>
      <p:ext uri="{BB962C8B-B14F-4D97-AF65-F5344CB8AC3E}">
        <p14:creationId xmlns:p14="http://schemas.microsoft.com/office/powerpoint/2010/main" val="3437369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15240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graphicFrame>
        <p:nvGraphicFramePr>
          <p:cNvPr id="9" name="Table 8"/>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altLang="en-US" dirty="0" smtClean="0"/>
                        <a:t>Example</a:t>
                      </a:r>
                      <a:endParaRPr lang="en-US" dirty="0" smtClean="0"/>
                    </a:p>
                  </a:txBody>
                  <a:tcPr/>
                </a:tc>
                <a:extLst>
                  <a:ext uri="{0D108BD9-81ED-4DB2-BD59-A6C34878D82A}">
                    <a16:rowId xmlns:a16="http://schemas.microsoft.com/office/drawing/2014/main" val="2742113103"/>
                  </a:ext>
                </a:extLst>
              </a:tr>
            </a:tbl>
          </a:graphicData>
        </a:graphic>
      </p:graphicFrame>
      <p:sp>
        <p:nvSpPr>
          <p:cNvPr id="20" name="Content Placeholder 2"/>
          <p:cNvSpPr>
            <a:spLocks noGrp="1"/>
          </p:cNvSpPr>
          <p:nvPr>
            <p:ph idx="1"/>
          </p:nvPr>
        </p:nvSpPr>
        <p:spPr>
          <a:xfrm>
            <a:off x="457200" y="1613473"/>
            <a:ext cx="8229600" cy="1066800"/>
          </a:xfrm>
        </p:spPr>
        <p:txBody>
          <a:bodyPr>
            <a:normAutofit/>
          </a:bodyPr>
          <a:lstStyle/>
          <a:p>
            <a:r>
              <a:rPr lang="en-US" altLang="en-US" sz="2500" dirty="0" smtClean="0"/>
              <a:t>Example: e -&gt; de -&gt; </a:t>
            </a:r>
            <a:r>
              <a:rPr lang="en-US" altLang="en-US" sz="2500" dirty="0" err="1" smtClean="0"/>
              <a:t>ade</a:t>
            </a:r>
            <a:r>
              <a:rPr lang="en-US" altLang="en-US" sz="2500" dirty="0" smtClean="0"/>
              <a:t> ({</a:t>
            </a:r>
            <a:r>
              <a:rPr lang="en-US" altLang="en-US" sz="2500" dirty="0" err="1" smtClean="0"/>
              <a:t>d,e</a:t>
            </a:r>
            <a:r>
              <a:rPr lang="en-US" altLang="en-US" sz="2500" dirty="0" smtClean="0"/>
              <a:t>}, {</a:t>
            </a:r>
            <a:r>
              <a:rPr lang="en-US" altLang="en-US" sz="2500" dirty="0" err="1" smtClean="0"/>
              <a:t>a,d,e</a:t>
            </a:r>
            <a:r>
              <a:rPr lang="en-US" altLang="en-US" sz="2500" dirty="0" smtClean="0"/>
              <a:t>} are found to be frequent)</a:t>
            </a:r>
          </a:p>
          <a:p>
            <a:endParaRPr lang="en-US" altLang="en-US" sz="2500" dirty="0" smtClean="0"/>
          </a:p>
        </p:txBody>
      </p:sp>
      <p:pic>
        <p:nvPicPr>
          <p:cNvPr id="2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000" y="2336800"/>
            <a:ext cx="78486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4"/>
          <p:cNvSpPr txBox="1">
            <a:spLocks noChangeArrowheads="1"/>
          </p:cNvSpPr>
          <p:nvPr/>
        </p:nvSpPr>
        <p:spPr bwMode="auto">
          <a:xfrm>
            <a:off x="533400" y="3886200"/>
            <a:ext cx="815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US" altLang="en-US" sz="3200"/>
              <a:t>Example: e -&gt; ce ({c,e} is found to be frequent)</a:t>
            </a:r>
          </a:p>
        </p:txBody>
      </p:sp>
      <p:pic>
        <p:nvPicPr>
          <p:cNvPr id="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419600"/>
            <a:ext cx="63246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5281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15240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Content Placeholder 2"/>
          <p:cNvSpPr>
            <a:spLocks noGrp="1"/>
          </p:cNvSpPr>
          <p:nvPr>
            <p:ph idx="1"/>
          </p:nvPr>
        </p:nvSpPr>
        <p:spPr>
          <a:xfrm>
            <a:off x="507600" y="1790864"/>
            <a:ext cx="8276182" cy="4648200"/>
          </a:xfrm>
        </p:spPr>
        <p:txBody>
          <a:bodyPr>
            <a:normAutofit/>
          </a:bodyPr>
          <a:lstStyle/>
          <a:p>
            <a:pPr>
              <a:buNone/>
            </a:pPr>
            <a:r>
              <a:rPr lang="en-US" altLang="en-US" sz="2800" dirty="0"/>
              <a:t>Frequent </a:t>
            </a:r>
            <a:r>
              <a:rPr lang="en-US" altLang="en-US" sz="2800" dirty="0" err="1"/>
              <a:t>itemsets</a:t>
            </a:r>
            <a:r>
              <a:rPr lang="en-US" altLang="en-US" sz="2800" dirty="0"/>
              <a:t> found (ordered by </a:t>
            </a:r>
            <a:r>
              <a:rPr lang="en-US" altLang="en-US" sz="2800" dirty="0" err="1"/>
              <a:t>sufix</a:t>
            </a:r>
            <a:r>
              <a:rPr lang="en-US" altLang="en-US" sz="2800" dirty="0"/>
              <a:t> and order in which they are found):</a:t>
            </a:r>
          </a:p>
        </p:txBody>
      </p:sp>
      <p:graphicFrame>
        <p:nvGraphicFramePr>
          <p:cNvPr id="9" name="Table 8"/>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altLang="en-US" dirty="0" smtClean="0"/>
                        <a:t>Example</a:t>
                      </a:r>
                      <a:endParaRPr lang="en-US" dirty="0" smtClean="0"/>
                    </a:p>
                  </a:txBody>
                  <a:tcPr/>
                </a:tc>
                <a:extLst>
                  <a:ext uri="{0D108BD9-81ED-4DB2-BD59-A6C34878D82A}">
                    <a16:rowId xmlns:a16="http://schemas.microsoft.com/office/drawing/2014/main" val="2742113103"/>
                  </a:ext>
                </a:extLst>
              </a:tr>
            </a:tbl>
          </a:graphicData>
        </a:graphic>
      </p:graphicFrame>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200400"/>
            <a:ext cx="565785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667000"/>
            <a:ext cx="2057400"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86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pic>
        <p:nvPicPr>
          <p:cNvPr id="6"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7"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9"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10" name="Title 1"/>
          <p:cNvSpPr>
            <a:spLocks noGrp="1"/>
          </p:cNvSpPr>
          <p:nvPr/>
        </p:nvSpPr>
        <p:spPr>
          <a:xfrm>
            <a:off x="0" y="126534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Association Rule Mining - Market Basket Analysis	</a:t>
            </a:r>
          </a:p>
        </p:txBody>
      </p:sp>
      <p:sp>
        <p:nvSpPr>
          <p:cNvPr id="11"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84787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15240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Content Placeholder 2"/>
          <p:cNvSpPr>
            <a:spLocks noGrp="1"/>
          </p:cNvSpPr>
          <p:nvPr>
            <p:ph idx="1"/>
          </p:nvPr>
        </p:nvSpPr>
        <p:spPr>
          <a:xfrm>
            <a:off x="507600" y="1790864"/>
            <a:ext cx="8276182" cy="4648200"/>
          </a:xfrm>
        </p:spPr>
        <p:txBody>
          <a:bodyPr>
            <a:normAutofit/>
          </a:bodyPr>
          <a:lstStyle/>
          <a:p>
            <a:pPr>
              <a:buFont typeface="Wingdings" panose="05000000000000000000" pitchFamily="2" charset="2"/>
              <a:buChar char="Ø"/>
            </a:pPr>
            <a:r>
              <a:rPr lang="en-US" altLang="en-US" dirty="0"/>
              <a:t>Advantages of FP-Growth</a:t>
            </a:r>
          </a:p>
          <a:p>
            <a:pPr lvl="1"/>
            <a:r>
              <a:rPr lang="en-US" altLang="en-US" dirty="0"/>
              <a:t>only 2 passes over data-set</a:t>
            </a:r>
          </a:p>
          <a:p>
            <a:pPr lvl="1"/>
            <a:r>
              <a:rPr lang="en-US" altLang="en-US" dirty="0"/>
              <a:t>“compresses” data-set</a:t>
            </a:r>
          </a:p>
          <a:p>
            <a:pPr lvl="1"/>
            <a:r>
              <a:rPr lang="en-US" altLang="en-US" dirty="0"/>
              <a:t>no candidate generation</a:t>
            </a:r>
          </a:p>
          <a:p>
            <a:pPr lvl="1"/>
            <a:r>
              <a:rPr lang="en-US" altLang="en-US" dirty="0"/>
              <a:t>much faster than </a:t>
            </a:r>
            <a:r>
              <a:rPr lang="en-US" altLang="en-US" dirty="0" err="1"/>
              <a:t>Apriori</a:t>
            </a:r>
            <a:endParaRPr lang="en-US" altLang="en-US" dirty="0"/>
          </a:p>
          <a:p>
            <a:pPr>
              <a:buFont typeface="Wingdings" panose="05000000000000000000" pitchFamily="2" charset="2"/>
              <a:buChar char="Ø"/>
            </a:pPr>
            <a:r>
              <a:rPr lang="en-US" altLang="en-US" dirty="0"/>
              <a:t>Disadvantages of FP-Growth</a:t>
            </a:r>
          </a:p>
          <a:p>
            <a:pPr lvl="1"/>
            <a:r>
              <a:rPr lang="en-US" altLang="en-US" dirty="0"/>
              <a:t>FP-Tree may not fit in memory!!</a:t>
            </a:r>
          </a:p>
          <a:p>
            <a:pPr lvl="1"/>
            <a:r>
              <a:rPr lang="en-US" altLang="en-US" dirty="0"/>
              <a:t>FP-Tree is expensive to build</a:t>
            </a:r>
          </a:p>
        </p:txBody>
      </p:sp>
      <p:graphicFrame>
        <p:nvGraphicFramePr>
          <p:cNvPr id="9" name="Table 8"/>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altLang="en-US" dirty="0" smtClean="0"/>
                        <a:t>Example</a:t>
                      </a:r>
                      <a:endParaRPr lang="en-US" dirty="0" smtClean="0"/>
                    </a:p>
                  </a:txBody>
                  <a:tcPr/>
                </a:tc>
                <a:extLst>
                  <a:ext uri="{0D108BD9-81ED-4DB2-BD59-A6C34878D82A}">
                    <a16:rowId xmlns:a16="http://schemas.microsoft.com/office/drawing/2014/main" val="2742113103"/>
                  </a:ext>
                </a:extLst>
              </a:tr>
            </a:tbl>
          </a:graphicData>
        </a:graphic>
      </p:graphicFrame>
    </p:spTree>
    <p:extLst>
      <p:ext uri="{BB962C8B-B14F-4D97-AF65-F5344CB8AC3E}">
        <p14:creationId xmlns:p14="http://schemas.microsoft.com/office/powerpoint/2010/main" val="2354690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Title 1"/>
          <p:cNvSpPr>
            <a:spLocks noGrp="1"/>
          </p:cNvSpPr>
          <p:nvPr/>
        </p:nvSpPr>
        <p:spPr>
          <a:xfrm>
            <a:off x="498764" y="1437100"/>
            <a:ext cx="9144000" cy="54589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500" smtClean="0"/>
              <a:t>Association rule</a:t>
            </a:r>
            <a:endParaRPr lang="en-US" sz="3500" dirty="0"/>
          </a:p>
        </p:txBody>
      </p:sp>
      <p:sp>
        <p:nvSpPr>
          <p:cNvPr id="9" name="Subtitle 2"/>
          <p:cNvSpPr>
            <a:spLocks noGrp="1"/>
          </p:cNvSpPr>
          <p:nvPr/>
        </p:nvSpPr>
        <p:spPr>
          <a:xfrm>
            <a:off x="152400" y="2115802"/>
            <a:ext cx="9144000" cy="38507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smtClean="0"/>
              <a:t>Trivia</a:t>
            </a:r>
            <a:endParaRPr lang="en-US" sz="1400" dirty="0"/>
          </a:p>
          <a:p>
            <a:r>
              <a:rPr lang="en-US" sz="1400" dirty="0" smtClean="0"/>
              <a:t>Please solve the following questions </a:t>
            </a:r>
          </a:p>
          <a:p>
            <a:pPr algn="l"/>
            <a:r>
              <a:rPr lang="en-US" sz="1400" dirty="0" smtClean="0"/>
              <a:t>Q1) What is </a:t>
            </a:r>
            <a:r>
              <a:rPr lang="en-US" sz="1400" dirty="0" err="1" smtClean="0"/>
              <a:t>Apriori</a:t>
            </a:r>
            <a:r>
              <a:rPr lang="en-US" sz="1400" dirty="0" smtClean="0"/>
              <a:t> </a:t>
            </a:r>
            <a:r>
              <a:rPr lang="en-US" sz="1400" dirty="0" err="1" smtClean="0"/>
              <a:t>algorithim</a:t>
            </a:r>
            <a:endParaRPr lang="en-US" sz="1400" dirty="0" smtClean="0"/>
          </a:p>
          <a:p>
            <a:pPr algn="l"/>
            <a:r>
              <a:rPr lang="en-US" sz="1400" dirty="0" smtClean="0"/>
              <a:t>Q2)  What is support, confidence and lift</a:t>
            </a:r>
          </a:p>
          <a:p>
            <a:pPr algn="l"/>
            <a:r>
              <a:rPr lang="en-US" sz="1400" dirty="0" smtClean="0"/>
              <a:t>Q3) What is FP Growth and where is it used</a:t>
            </a:r>
          </a:p>
          <a:p>
            <a:pPr algn="l"/>
            <a:r>
              <a:rPr lang="en-US" sz="1400" dirty="0" smtClean="0"/>
              <a:t>Q4) What are the advantages and disadvantages of FP growth</a:t>
            </a:r>
          </a:p>
        </p:txBody>
      </p:sp>
      <p:sp>
        <p:nvSpPr>
          <p:cNvPr id="10" name="Subtitle 2"/>
          <p:cNvSpPr>
            <a:spLocks noGrp="1"/>
          </p:cNvSpPr>
          <p:nvPr/>
        </p:nvSpPr>
        <p:spPr>
          <a:xfrm>
            <a:off x="498764" y="2192002"/>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Tree>
    <p:extLst>
      <p:ext uri="{BB962C8B-B14F-4D97-AF65-F5344CB8AC3E}">
        <p14:creationId xmlns:p14="http://schemas.microsoft.com/office/powerpoint/2010/main" val="2889824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D:\Freelance\mcta\PPT\PPT-assets_last2.png"/>
          <p:cNvPicPr>
            <a:picLocks noChangeAspect="1" noChangeArrowheads="1"/>
          </p:cNvPicPr>
          <p:nvPr/>
        </p:nvPicPr>
        <p:blipFill>
          <a:blip r:embed="rId2" cstate="print"/>
          <a:srcRect/>
          <a:stretch>
            <a:fillRect/>
          </a:stretch>
        </p:blipFill>
        <p:spPr bwMode="auto">
          <a:xfrm>
            <a:off x="152400" y="490617"/>
            <a:ext cx="9010650" cy="6367383"/>
          </a:xfrm>
          <a:prstGeom prst="rect">
            <a:avLst/>
          </a:prstGeom>
          <a:noFill/>
        </p:spPr>
      </p:pic>
      <p:pic>
        <p:nvPicPr>
          <p:cNvPr id="3074" name="Picture 2" descr="D:\Freelance\mcta\PPT\PPT-assets_last.png"/>
          <p:cNvPicPr>
            <a:picLocks noChangeAspect="1" noChangeArrowheads="1"/>
          </p:cNvPicPr>
          <p:nvPr/>
        </p:nvPicPr>
        <p:blipFill>
          <a:blip r:embed="rId3" cstate="print"/>
          <a:srcRect/>
          <a:stretch>
            <a:fillRect/>
          </a:stretch>
        </p:blipFill>
        <p:spPr bwMode="auto">
          <a:xfrm>
            <a:off x="-1" y="0"/>
            <a:ext cx="9165771" cy="6858001"/>
          </a:xfrm>
          <a:prstGeom prst="rect">
            <a:avLst/>
          </a:prstGeom>
          <a:noFill/>
        </p:spPr>
      </p:pic>
      <p:sp>
        <p:nvSpPr>
          <p:cNvPr id="5" name="Title 1"/>
          <p:cNvSpPr>
            <a:spLocks noGrp="1"/>
          </p:cNvSpPr>
          <p:nvPr>
            <p:ph type="title"/>
          </p:nvPr>
        </p:nvSpPr>
        <p:spPr>
          <a:xfrm>
            <a:off x="381000" y="152400"/>
            <a:ext cx="4876800" cy="1143000"/>
          </a:xfrm>
        </p:spPr>
        <p:txBody>
          <a:bodyPr>
            <a:noAutofit/>
          </a:bodyPr>
          <a:lstStyle/>
          <a:p>
            <a:pPr lvl="0" algn="l">
              <a:defRPr/>
            </a:pPr>
            <a:r>
              <a:rPr lang="en-US" sz="2800" b="1" dirty="0" smtClean="0">
                <a:solidFill>
                  <a:schemeClr val="tx1">
                    <a:lumMod val="65000"/>
                    <a:lumOff val="35000"/>
                  </a:schemeClr>
                </a:solidFill>
                <a:latin typeface="ArmWrestler Bold" pitchFamily="2" charset="0"/>
              </a:rPr>
              <a:t>BE AN EXPERT</a:t>
            </a:r>
            <a:br>
              <a:rPr lang="en-US" sz="2800" b="1" dirty="0" smtClean="0">
                <a:solidFill>
                  <a:schemeClr val="tx1">
                    <a:lumMod val="65000"/>
                    <a:lumOff val="35000"/>
                  </a:schemeClr>
                </a:solidFill>
                <a:latin typeface="ArmWrestler Bold" pitchFamily="2" charset="0"/>
              </a:rPr>
            </a:br>
            <a:r>
              <a:rPr lang="en-US" sz="2800" b="1" dirty="0" smtClean="0">
                <a:solidFill>
                  <a:schemeClr val="tx1">
                    <a:lumMod val="65000"/>
                    <a:lumOff val="35000"/>
                  </a:schemeClr>
                </a:solidFill>
                <a:latin typeface="ArmWrestler Bold" pitchFamily="2" charset="0"/>
              </a:rPr>
              <a:t>DATA SCIENTIST!</a:t>
            </a:r>
            <a:endParaRPr lang="en-US" sz="2800" b="1" dirty="0">
              <a:solidFill>
                <a:schemeClr val="tx1">
                  <a:lumMod val="65000"/>
                  <a:lumOff val="35000"/>
                </a:schemeClr>
              </a:solidFill>
              <a:latin typeface="ArmWrestler Bold" pitchFamily="2" charset="0"/>
            </a:endParaRPr>
          </a:p>
        </p:txBody>
      </p:sp>
      <p:pic>
        <p:nvPicPr>
          <p:cNvPr id="3076" name="Picture 4" descr="D:\Freelance\mcta\PPT\logo.png"/>
          <p:cNvPicPr>
            <a:picLocks noChangeAspect="1" noChangeArrowheads="1"/>
          </p:cNvPicPr>
          <p:nvPr/>
        </p:nvPicPr>
        <p:blipFill>
          <a:blip r:embed="rId4" cstate="print"/>
          <a:srcRect/>
          <a:stretch>
            <a:fillRect/>
          </a:stretch>
        </p:blipFill>
        <p:spPr bwMode="auto">
          <a:xfrm>
            <a:off x="533400" y="4907373"/>
            <a:ext cx="1470804" cy="1341027"/>
          </a:xfrm>
          <a:prstGeom prst="rect">
            <a:avLst/>
          </a:prstGeom>
          <a:noFill/>
        </p:spPr>
      </p:pic>
      <p:sp>
        <p:nvSpPr>
          <p:cNvPr id="6"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Contents covered</a:t>
                      </a:r>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507600" y="2162896"/>
            <a:ext cx="8128000" cy="1754326"/>
          </a:xfrm>
          <a:prstGeom prst="rect">
            <a:avLst/>
          </a:prstGeom>
          <a:noFill/>
        </p:spPr>
        <p:txBody>
          <a:bodyPr wrap="square" rtlCol="0">
            <a:spAutoFit/>
          </a:bodyPr>
          <a:lstStyle/>
          <a:p>
            <a:pPr marL="342900" indent="-342900">
              <a:buAutoNum type="arabicParenR"/>
            </a:pPr>
            <a:r>
              <a:rPr lang="en-US" dirty="0" err="1" smtClean="0"/>
              <a:t>Apriori</a:t>
            </a:r>
            <a:r>
              <a:rPr lang="en-US" dirty="0" smtClean="0"/>
              <a:t> </a:t>
            </a:r>
          </a:p>
          <a:p>
            <a:r>
              <a:rPr lang="en-US" dirty="0" smtClean="0"/>
              <a:t>- </a:t>
            </a:r>
            <a:r>
              <a:rPr lang="en-US" dirty="0"/>
              <a:t>Implement market basket analysis using </a:t>
            </a:r>
            <a:r>
              <a:rPr lang="en-US" dirty="0" err="1"/>
              <a:t>Apriori</a:t>
            </a:r>
            <a:r>
              <a:rPr lang="en-US" dirty="0"/>
              <a:t> algorithm	</a:t>
            </a:r>
          </a:p>
          <a:p>
            <a:endParaRPr lang="en-US" dirty="0" smtClean="0"/>
          </a:p>
          <a:p>
            <a:r>
              <a:rPr lang="en-US" dirty="0" smtClean="0"/>
              <a:t>2) FP Growth</a:t>
            </a:r>
          </a:p>
          <a:p>
            <a:r>
              <a:rPr lang="en-US" dirty="0" smtClean="0"/>
              <a:t>- </a:t>
            </a:r>
            <a:r>
              <a:rPr lang="en-US" dirty="0"/>
              <a:t>Implement market basket analysis using FP Growth graph method	</a:t>
            </a:r>
            <a:endParaRPr lang="en-US" dirty="0" smtClean="0"/>
          </a:p>
          <a:p>
            <a:r>
              <a:rPr lang="en-US" dirty="0"/>
              <a:t>	</a:t>
            </a:r>
            <a:endParaRPr lang="en-US" dirty="0" smtClean="0"/>
          </a:p>
        </p:txBody>
      </p:sp>
    </p:spTree>
    <p:extLst>
      <p:ext uri="{BB962C8B-B14F-4D97-AF65-F5344CB8AC3E}">
        <p14:creationId xmlns:p14="http://schemas.microsoft.com/office/powerpoint/2010/main" val="334272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996820141"/>
              </p:ext>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err="1" smtClean="0"/>
                        <a:t>Apriori</a:t>
                      </a:r>
                      <a:endParaRPr lang="en-US" dirty="0" smtClean="0"/>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507600" y="2162896"/>
            <a:ext cx="8128000" cy="3693319"/>
          </a:xfrm>
          <a:prstGeom prst="rect">
            <a:avLst/>
          </a:prstGeom>
          <a:noFill/>
        </p:spPr>
        <p:txBody>
          <a:bodyPr wrap="square" rtlCol="0">
            <a:spAutoFit/>
          </a:bodyPr>
          <a:lstStyle/>
          <a:p>
            <a:r>
              <a:rPr lang="en-US" dirty="0" err="1" smtClean="0"/>
              <a:t>Apriori</a:t>
            </a:r>
            <a:r>
              <a:rPr lang="en-US" dirty="0" smtClean="0"/>
              <a:t> algorithm is used predominantly in finding association between 2 or more objects</a:t>
            </a:r>
          </a:p>
          <a:p>
            <a:r>
              <a:rPr lang="en-US" dirty="0" smtClean="0"/>
              <a:t>In retail sector, it helps the business to determine if a customer buys </a:t>
            </a:r>
            <a:r>
              <a:rPr lang="en-US" b="1" dirty="0" smtClean="0"/>
              <a:t>bread</a:t>
            </a:r>
            <a:r>
              <a:rPr lang="en-US" dirty="0" smtClean="0"/>
              <a:t> then he is more likely to buy </a:t>
            </a:r>
            <a:r>
              <a:rPr lang="en-US" b="1" dirty="0" smtClean="0"/>
              <a:t>jam</a:t>
            </a:r>
            <a:r>
              <a:rPr lang="en-US" dirty="0" smtClean="0"/>
              <a:t> alongside too hence they are kept next to each other</a:t>
            </a:r>
          </a:p>
          <a:p>
            <a:endParaRPr lang="en-US" dirty="0"/>
          </a:p>
          <a:p>
            <a:r>
              <a:rPr lang="en-US" b="1" dirty="0"/>
              <a:t>Association Rule Mining</a:t>
            </a:r>
          </a:p>
          <a:p>
            <a:r>
              <a:rPr lang="en-US" dirty="0"/>
              <a:t>Association Rule Mining is used when you want to find an association between different objects in a set, find frequent patterns in a transaction database, relational databases or any other information repository. The applications of Association Rule Mining are found in Marketing, Basket Data Analysis (or Market Basket Analysis) in retailing, clustering and classification.</a:t>
            </a:r>
          </a:p>
          <a:p>
            <a:endParaRPr lang="en-US" dirty="0" smtClean="0"/>
          </a:p>
          <a:p>
            <a:endParaRPr lang="en-US" dirty="0" smtClean="0"/>
          </a:p>
        </p:txBody>
      </p:sp>
    </p:spTree>
    <p:extLst>
      <p:ext uri="{BB962C8B-B14F-4D97-AF65-F5344CB8AC3E}">
        <p14:creationId xmlns:p14="http://schemas.microsoft.com/office/powerpoint/2010/main" val="112223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err="1" smtClean="0"/>
                        <a:t>Apriori</a:t>
                      </a:r>
                      <a:endParaRPr lang="en-US" dirty="0" smtClean="0"/>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507600" y="2162896"/>
            <a:ext cx="8128000" cy="3970318"/>
          </a:xfrm>
          <a:prstGeom prst="rect">
            <a:avLst/>
          </a:prstGeom>
          <a:noFill/>
        </p:spPr>
        <p:txBody>
          <a:bodyPr wrap="square" rtlCol="0">
            <a:spAutoFit/>
          </a:bodyPr>
          <a:lstStyle/>
          <a:p>
            <a:r>
              <a:rPr lang="en-US" dirty="0"/>
              <a:t>The most common approach to find these patterns is Market Basket Analysis, which is a key technique used by large retailers like Amazon, Flipkart, </a:t>
            </a:r>
            <a:r>
              <a:rPr lang="en-US" dirty="0" err="1"/>
              <a:t>etc</a:t>
            </a:r>
            <a:r>
              <a:rPr lang="en-US" dirty="0"/>
              <a:t> to analyze customer buying habits by finding associations between the different items that customers place in their “shopping baskets”. The discovery of these associations can help retailers develop marketing strategies by gaining insight into which items are frequently purchased together by customers. The strategies may include</a:t>
            </a:r>
            <a:r>
              <a:rPr lang="en-US" dirty="0" smtClean="0"/>
              <a:t>:</a:t>
            </a:r>
          </a:p>
          <a:p>
            <a:endParaRPr lang="en-US" dirty="0"/>
          </a:p>
          <a:p>
            <a:pPr marL="285750" indent="-285750">
              <a:buFont typeface="Arial" panose="020B0604020202020204" pitchFamily="34" charset="0"/>
              <a:buChar char="•"/>
            </a:pPr>
            <a:r>
              <a:rPr lang="en-US" dirty="0"/>
              <a:t>Changing the store layout according to trends</a:t>
            </a:r>
          </a:p>
          <a:p>
            <a:pPr marL="285750" indent="-285750">
              <a:buFont typeface="Arial" panose="020B0604020202020204" pitchFamily="34" charset="0"/>
              <a:buChar char="•"/>
            </a:pPr>
            <a:r>
              <a:rPr lang="en-US" dirty="0"/>
              <a:t>Customer behavior analysis</a:t>
            </a:r>
          </a:p>
          <a:p>
            <a:pPr marL="285750" indent="-285750">
              <a:buFont typeface="Arial" panose="020B0604020202020204" pitchFamily="34" charset="0"/>
              <a:buChar char="•"/>
            </a:pPr>
            <a:r>
              <a:rPr lang="en-US" dirty="0"/>
              <a:t>Catalog design</a:t>
            </a:r>
          </a:p>
          <a:p>
            <a:pPr marL="285750" indent="-285750">
              <a:buFont typeface="Arial" panose="020B0604020202020204" pitchFamily="34" charset="0"/>
              <a:buChar char="•"/>
            </a:pPr>
            <a:r>
              <a:rPr lang="en-US" dirty="0"/>
              <a:t>Cross marketing on online stores</a:t>
            </a:r>
          </a:p>
          <a:p>
            <a:pPr marL="285750" indent="-285750">
              <a:buFont typeface="Arial" panose="020B0604020202020204" pitchFamily="34" charset="0"/>
              <a:buChar char="•"/>
            </a:pPr>
            <a:r>
              <a:rPr lang="en-US" dirty="0"/>
              <a:t>What are the trending items customers buy</a:t>
            </a:r>
          </a:p>
          <a:p>
            <a:pPr marL="285750" indent="-285750">
              <a:buFont typeface="Arial" panose="020B0604020202020204" pitchFamily="34" charset="0"/>
              <a:buChar char="•"/>
            </a:pPr>
            <a:r>
              <a:rPr lang="en-US" dirty="0"/>
              <a:t>Customized emails with add-on sales etc..</a:t>
            </a:r>
          </a:p>
          <a:p>
            <a:endParaRPr lang="en-US" dirty="0" smtClean="0"/>
          </a:p>
        </p:txBody>
      </p:sp>
    </p:spTree>
    <p:extLst>
      <p:ext uri="{BB962C8B-B14F-4D97-AF65-F5344CB8AC3E}">
        <p14:creationId xmlns:p14="http://schemas.microsoft.com/office/powerpoint/2010/main" val="162427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err="1" smtClean="0"/>
                        <a:t>Apriori</a:t>
                      </a:r>
                      <a:endParaRPr lang="en-US" dirty="0" smtClean="0"/>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507600" y="2162896"/>
            <a:ext cx="8128000" cy="3693319"/>
          </a:xfrm>
          <a:prstGeom prst="rect">
            <a:avLst/>
          </a:prstGeom>
          <a:noFill/>
        </p:spPr>
        <p:txBody>
          <a:bodyPr wrap="square" rtlCol="0">
            <a:spAutoFit/>
          </a:bodyPr>
          <a:lstStyle/>
          <a:p>
            <a:r>
              <a:rPr lang="en-US" b="1" dirty="0"/>
              <a:t>Difference between Association and Recommendation</a:t>
            </a:r>
          </a:p>
          <a:p>
            <a:r>
              <a:rPr lang="en-US" dirty="0"/>
              <a:t>Association rules do not extract an individual's preference, rather find relationships between sets of elements of every distinct transaction. This is what makes them different than Collaborative filtering which is used in recommendation systems</a:t>
            </a:r>
            <a:r>
              <a:rPr lang="en-US" dirty="0" smtClean="0"/>
              <a:t>.</a:t>
            </a:r>
          </a:p>
          <a:p>
            <a:endParaRPr lang="en-US" dirty="0"/>
          </a:p>
          <a:p>
            <a:r>
              <a:rPr lang="en-US" dirty="0"/>
              <a:t>To understand it better take a look at below snapshot from amazon.com and you notice 2 headings “Frequently Bought Together” and the “Customers who bought this item also bought” on each product’s info page</a:t>
            </a:r>
            <a:r>
              <a:rPr lang="en-US" dirty="0" smtClean="0"/>
              <a:t>.</a:t>
            </a:r>
          </a:p>
          <a:p>
            <a:endParaRPr lang="en-US" dirty="0"/>
          </a:p>
          <a:p>
            <a:r>
              <a:rPr lang="en-US" b="1" dirty="0"/>
              <a:t>“Frequently Bought Together” → Association</a:t>
            </a:r>
            <a:endParaRPr lang="en-US" dirty="0"/>
          </a:p>
          <a:p>
            <a:r>
              <a:rPr lang="en-US" dirty="0"/>
              <a:t/>
            </a:r>
            <a:br>
              <a:rPr lang="en-US" dirty="0"/>
            </a:br>
            <a:r>
              <a:rPr lang="en-US" b="1" dirty="0"/>
              <a:t>“Customers who bought this item also bought” → </a:t>
            </a:r>
            <a:r>
              <a:rPr lang="en-US" b="1" dirty="0" smtClean="0"/>
              <a:t>Recommendation</a:t>
            </a:r>
          </a:p>
          <a:p>
            <a:endParaRPr lang="en-US" dirty="0"/>
          </a:p>
        </p:txBody>
      </p:sp>
    </p:spTree>
    <p:extLst>
      <p:ext uri="{BB962C8B-B14F-4D97-AF65-F5344CB8AC3E}">
        <p14:creationId xmlns:p14="http://schemas.microsoft.com/office/powerpoint/2010/main" val="2605481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err="1" smtClean="0"/>
                        <a:t>Apriori</a:t>
                      </a:r>
                      <a:endParaRPr lang="en-US" dirty="0" smtClean="0"/>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507600" y="2162896"/>
            <a:ext cx="8128000" cy="3416320"/>
          </a:xfrm>
          <a:prstGeom prst="rect">
            <a:avLst/>
          </a:prstGeom>
          <a:noFill/>
        </p:spPr>
        <p:txBody>
          <a:bodyPr wrap="square" rtlCol="0">
            <a:spAutoFit/>
          </a:bodyPr>
          <a:lstStyle/>
          <a:p>
            <a:r>
              <a:rPr lang="en-US" b="1" dirty="0" err="1"/>
              <a:t>Apriori</a:t>
            </a:r>
            <a:r>
              <a:rPr lang="en-US" b="1" dirty="0"/>
              <a:t> Algorithm</a:t>
            </a:r>
          </a:p>
          <a:p>
            <a:r>
              <a:rPr lang="en-US" dirty="0" err="1"/>
              <a:t>Apriori</a:t>
            </a:r>
            <a:r>
              <a:rPr lang="en-US" dirty="0"/>
              <a:t> algorithm assumes that any subset of a frequent </a:t>
            </a:r>
            <a:r>
              <a:rPr lang="en-US" dirty="0" err="1"/>
              <a:t>itemset</a:t>
            </a:r>
            <a:r>
              <a:rPr lang="en-US" dirty="0"/>
              <a:t> must be frequent. Its the algorithm behind Market Basket Analysis</a:t>
            </a:r>
            <a:r>
              <a:rPr lang="en-US" dirty="0" smtClean="0"/>
              <a:t>.</a:t>
            </a:r>
          </a:p>
          <a:p>
            <a:endParaRPr lang="en-US" dirty="0"/>
          </a:p>
          <a:p>
            <a:r>
              <a:rPr lang="en-US" dirty="0"/>
              <a:t>Say, a transaction containing {Grapes, Apple, Mango} also contains {Grapes, Mango}. So, according to the principle of </a:t>
            </a:r>
            <a:r>
              <a:rPr lang="en-US" dirty="0" err="1"/>
              <a:t>Apriori</a:t>
            </a:r>
            <a:r>
              <a:rPr lang="en-US" dirty="0"/>
              <a:t>, if {Grapes, Apple, Mango} is frequent, then {Grapes, Mango} must also be frequent</a:t>
            </a:r>
            <a:r>
              <a:rPr lang="en-US" dirty="0" smtClean="0"/>
              <a:t>.</a:t>
            </a:r>
          </a:p>
          <a:p>
            <a:endParaRPr lang="en-US" dirty="0"/>
          </a:p>
          <a:p>
            <a:r>
              <a:rPr lang="en-US" dirty="0"/>
              <a:t>Here is a dataset consisting of six transactions. Each transaction is a combination of 0s and 1s, where 0 represents the absence of an item and 1 represents the presence of it</a:t>
            </a:r>
            <a:r>
              <a:rPr lang="en-US" dirty="0" smtClean="0"/>
              <a:t>.</a:t>
            </a:r>
          </a:p>
          <a:p>
            <a:endParaRPr lang="en-US" dirty="0"/>
          </a:p>
        </p:txBody>
      </p:sp>
    </p:spTree>
    <p:extLst>
      <p:ext uri="{BB962C8B-B14F-4D97-AF65-F5344CB8AC3E}">
        <p14:creationId xmlns:p14="http://schemas.microsoft.com/office/powerpoint/2010/main" val="2134805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err="1" smtClean="0"/>
                        <a:t>Apriori</a:t>
                      </a:r>
                      <a:endParaRPr lang="en-US" dirty="0" smtClean="0"/>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756982" y="4653763"/>
            <a:ext cx="8128000" cy="646331"/>
          </a:xfrm>
          <a:prstGeom prst="rect">
            <a:avLst/>
          </a:prstGeom>
          <a:noFill/>
        </p:spPr>
        <p:txBody>
          <a:bodyPr wrap="square" rtlCol="0">
            <a:spAutoFit/>
          </a:bodyPr>
          <a:lstStyle/>
          <a:p>
            <a:r>
              <a:rPr lang="en-US" dirty="0"/>
              <a:t>In order to find out interesting rules out of multiple possible rules from this small business scenario, we will be using the following matrices:</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3175" y="1947309"/>
            <a:ext cx="5276850" cy="1743075"/>
          </a:xfrm>
          <a:prstGeom prst="rect">
            <a:avLst/>
          </a:prstGeom>
        </p:spPr>
      </p:pic>
    </p:spTree>
    <p:extLst>
      <p:ext uri="{BB962C8B-B14F-4D97-AF65-F5344CB8AC3E}">
        <p14:creationId xmlns:p14="http://schemas.microsoft.com/office/powerpoint/2010/main" val="1538720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7" name="Subtitle 2"/>
          <p:cNvSpPr>
            <a:spLocks noGrp="1"/>
          </p:cNvSpPr>
          <p:nvPr/>
        </p:nvSpPr>
        <p:spPr>
          <a:xfrm>
            <a:off x="0" y="374501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12" name="Table 11"/>
          <p:cNvGraphicFramePr>
            <a:graphicFrameLocks noGrp="1"/>
          </p:cNvGraphicFramePr>
          <p:nvPr>
            <p:extLst/>
          </p:nvPr>
        </p:nvGraphicFramePr>
        <p:xfrm>
          <a:off x="507600" y="11713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err="1" smtClean="0"/>
                        <a:t>Apriori</a:t>
                      </a:r>
                      <a:endParaRPr lang="en-US" dirty="0" smtClean="0"/>
                    </a:p>
                  </a:txBody>
                  <a:tcPr/>
                </a:tc>
                <a:extLst>
                  <a:ext uri="{0D108BD9-81ED-4DB2-BD59-A6C34878D82A}">
                    <a16:rowId xmlns:a16="http://schemas.microsoft.com/office/drawing/2014/main" val="2742113103"/>
                  </a:ext>
                </a:extLst>
              </a:tr>
            </a:tbl>
          </a:graphicData>
        </a:graphic>
      </p:graphicFrame>
      <p:sp>
        <p:nvSpPr>
          <p:cNvPr id="13" name="TextBox 12"/>
          <p:cNvSpPr txBox="1"/>
          <p:nvPr/>
        </p:nvSpPr>
        <p:spPr>
          <a:xfrm>
            <a:off x="507600" y="2162896"/>
            <a:ext cx="8128000" cy="4524315"/>
          </a:xfrm>
          <a:prstGeom prst="rect">
            <a:avLst/>
          </a:prstGeom>
          <a:noFill/>
        </p:spPr>
        <p:txBody>
          <a:bodyPr wrap="square" rtlCol="0">
            <a:spAutoFit/>
          </a:bodyPr>
          <a:lstStyle/>
          <a:p>
            <a:r>
              <a:rPr lang="en-US" b="1" dirty="0"/>
              <a:t>Support:</a:t>
            </a:r>
            <a:r>
              <a:rPr lang="en-US" dirty="0"/>
              <a:t> Its the default popularity of an item. In mathematical terms, the support of item </a:t>
            </a:r>
            <a:r>
              <a:rPr lang="en-US" b="1" dirty="0"/>
              <a:t>A</a:t>
            </a:r>
            <a:r>
              <a:rPr lang="en-US" dirty="0"/>
              <a:t> is nothing but the ratio of transactions involving </a:t>
            </a:r>
            <a:r>
              <a:rPr lang="en-US" b="1" dirty="0"/>
              <a:t>A</a:t>
            </a:r>
            <a:r>
              <a:rPr lang="en-US" dirty="0"/>
              <a:t> to the total number of transactions.</a:t>
            </a:r>
          </a:p>
          <a:p>
            <a:r>
              <a:rPr lang="en-US" dirty="0"/>
              <a:t>Support(Grapes) = (Transactions involving Grapes)/(Total transaction)</a:t>
            </a:r>
          </a:p>
          <a:p>
            <a:r>
              <a:rPr lang="en-US" dirty="0"/>
              <a:t>Support(Grapes) = </a:t>
            </a:r>
            <a:r>
              <a:rPr lang="en-US" dirty="0" smtClean="0"/>
              <a:t>0.666</a:t>
            </a:r>
          </a:p>
          <a:p>
            <a:endParaRPr lang="en-US" dirty="0"/>
          </a:p>
          <a:p>
            <a:r>
              <a:rPr lang="en-US" b="1" dirty="0"/>
              <a:t>Confidence: </a:t>
            </a:r>
            <a:r>
              <a:rPr lang="en-US" dirty="0"/>
              <a:t>Likelihood that customer who bought both </a:t>
            </a:r>
            <a:r>
              <a:rPr lang="en-US" b="1" dirty="0"/>
              <a:t>A </a:t>
            </a:r>
            <a:r>
              <a:rPr lang="en-US" dirty="0"/>
              <a:t>and</a:t>
            </a:r>
            <a:r>
              <a:rPr lang="en-US" b="1" dirty="0"/>
              <a:t> B</a:t>
            </a:r>
            <a:r>
              <a:rPr lang="en-US" dirty="0"/>
              <a:t>. Its divides the number of transactions involving both </a:t>
            </a:r>
            <a:r>
              <a:rPr lang="en-US" b="1" dirty="0"/>
              <a:t>A</a:t>
            </a:r>
            <a:r>
              <a:rPr lang="en-US" dirty="0"/>
              <a:t> and </a:t>
            </a:r>
            <a:r>
              <a:rPr lang="en-US" b="1" dirty="0"/>
              <a:t>B</a:t>
            </a:r>
            <a:r>
              <a:rPr lang="en-US" dirty="0"/>
              <a:t> by the number of transactions involving </a:t>
            </a:r>
            <a:r>
              <a:rPr lang="en-US" b="1" dirty="0"/>
              <a:t>B</a:t>
            </a:r>
            <a:r>
              <a:rPr lang="en-US" dirty="0"/>
              <a:t>.</a:t>
            </a:r>
          </a:p>
          <a:p>
            <a:r>
              <a:rPr lang="en-US" dirty="0"/>
              <a:t>Confidence(A =&gt; B) = (Transactions involving both A and B)/(Transactions involving only A)</a:t>
            </a:r>
          </a:p>
          <a:p>
            <a:r>
              <a:rPr lang="en-US" dirty="0"/>
              <a:t>Confidence({Grapes, Apple} =&gt; {Mango}) = Support(Grapes, Apple, Mango)/Support(Grapes, Apple)</a:t>
            </a:r>
          </a:p>
          <a:p>
            <a:r>
              <a:rPr lang="en-US" dirty="0"/>
              <a:t>= 2/6 / 3/6</a:t>
            </a:r>
          </a:p>
          <a:p>
            <a:r>
              <a:rPr lang="en-US" dirty="0"/>
              <a:t>= 0.667</a:t>
            </a:r>
          </a:p>
          <a:p>
            <a:endParaRPr lang="en-US" dirty="0"/>
          </a:p>
        </p:txBody>
      </p:sp>
    </p:spTree>
    <p:extLst>
      <p:ext uri="{BB962C8B-B14F-4D97-AF65-F5344CB8AC3E}">
        <p14:creationId xmlns:p14="http://schemas.microsoft.com/office/powerpoint/2010/main" val="2346112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995</Words>
  <Application>Microsoft Office PowerPoint</Application>
  <PresentationFormat>On-screen Show (4:3)</PresentationFormat>
  <Paragraphs>139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ArmWrestler Bold</vt:lpstr>
      <vt:lpstr>Calibri</vt:lpstr>
      <vt:lpstr>Mangal</vt:lpstr>
      <vt:lpstr>Wingdings</vt:lpstr>
      <vt:lpstr>Office Theme</vt:lpstr>
      <vt:lpstr>MASTER PROGRAM 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1: FP-Tree Construction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 AN EXPERT DATA SCIENTIST!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PROGRAM IN </dc:title>
  <cp:lastModifiedBy>Rahul4 Mishra</cp:lastModifiedBy>
  <cp:revision>27</cp:revision>
  <dcterms:modified xsi:type="dcterms:W3CDTF">2020-02-03T16:54:22Z</dcterms:modified>
</cp:coreProperties>
</file>