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60" r:id="rId5"/>
    <p:sldId id="261" r:id="rId6"/>
    <p:sldId id="263" r:id="rId7"/>
    <p:sldId id="264" r:id="rId8"/>
    <p:sldId id="265" r:id="rId9"/>
    <p:sldId id="266" r:id="rId10"/>
    <p:sldId id="269" r:id="rId11"/>
    <p:sldId id="270" r:id="rId12"/>
    <p:sldId id="271" r:id="rId13"/>
    <p:sldId id="272" r:id="rId14"/>
    <p:sldId id="273" r:id="rId15"/>
    <p:sldId id="274" r:id="rId16"/>
    <p:sldId id="262" r:id="rId17"/>
    <p:sldId id="258" r:id="rId1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46677-DA90-4C14-A1D6-F2A6CBF5B00F}"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46677-DA90-4C14-A1D6-F2A6CBF5B00F}" type="datetimeFigureOut">
              <a:rPr lang="en-US" smtClean="0"/>
              <a:pPr/>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46677-DA90-4C14-A1D6-F2A6CBF5B00F}" type="datetimeFigureOut">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46677-DA90-4C14-A1D6-F2A6CBF5B00F}" type="datetimeFigureOut">
              <a:rPr lang="en-US" smtClean="0"/>
              <a:pPr/>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46677-DA90-4C14-A1D6-F2A6CBF5B00F}" type="datetimeFigureOut">
              <a:rPr lang="en-US" smtClean="0"/>
              <a:pPr/>
              <a:t>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77005-D7E5-4727-B6CB-FFEC2A37A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www.kaggle.com/shrutimechlearn/step-by-step-pca-with-iris-dataset#Step-1:-Normalize-the-data"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kaggle.com/shrutimechlearn/step-by-step-pca-with-iris-dataset#Step-3:-Calculate-the-eigenvalues-and-eigenvectors" TargetMode="External"/><Relationship Id="rId5" Type="http://schemas.openxmlformats.org/officeDocument/2006/relationships/hyperlink" Target="https://www.kaggle.com/shrutimechlearn/step-by-step-pca-with-iris-dataset#Step-2:-Calculate-the-covariance-matrix"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www.kaggle.com/shrutimechlearn/step-by-step-pca-with-iris-dataset#Step-4:-Choosing-components-and-forming-a-feature-vector:"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2.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026" name="Picture 2" descr="D:\Freelance\mcta\PPT\PPT-assets_1.png"/>
          <p:cNvPicPr>
            <a:picLocks noChangeAspect="1" noChangeArrowheads="1"/>
          </p:cNvPicPr>
          <p:nvPr/>
        </p:nvPicPr>
        <p:blipFill>
          <a:blip r:embed="rId3" cstate="print"/>
          <a:srcRect/>
          <a:stretch>
            <a:fillRect/>
          </a:stretch>
        </p:blipFill>
        <p:spPr bwMode="auto">
          <a:xfrm>
            <a:off x="0" y="0"/>
            <a:ext cx="9143695" cy="6858000"/>
          </a:xfrm>
          <a:prstGeom prst="rect">
            <a:avLst/>
          </a:prstGeom>
          <a:noFill/>
        </p:spPr>
      </p:pic>
      <p:pic>
        <p:nvPicPr>
          <p:cNvPr id="1029" name="Picture 5" descr="D:\Freelance\mcta\PPT\logo.png"/>
          <p:cNvPicPr>
            <a:picLocks noChangeAspect="1" noChangeArrowheads="1"/>
          </p:cNvPicPr>
          <p:nvPr/>
        </p:nvPicPr>
        <p:blipFill>
          <a:blip r:embed="rId4" cstate="print"/>
          <a:srcRect/>
          <a:stretch>
            <a:fillRect/>
          </a:stretch>
        </p:blipFill>
        <p:spPr bwMode="auto">
          <a:xfrm>
            <a:off x="609600" y="4724400"/>
            <a:ext cx="1644950" cy="1499807"/>
          </a:xfrm>
          <a:prstGeom prst="rect">
            <a:avLst/>
          </a:prstGeom>
          <a:noFill/>
        </p:spPr>
      </p:pic>
      <p:sp>
        <p:nvSpPr>
          <p:cNvPr id="2" name="Title 1"/>
          <p:cNvSpPr>
            <a:spLocks noGrp="1"/>
          </p:cNvSpPr>
          <p:nvPr>
            <p:ph type="ctrTitle"/>
          </p:nvPr>
        </p:nvSpPr>
        <p:spPr>
          <a:xfrm>
            <a:off x="533400" y="457200"/>
            <a:ext cx="3810000" cy="1470025"/>
          </a:xfrm>
        </p:spPr>
        <p:txBody>
          <a:bodyPr>
            <a:noAutofit/>
          </a:bodyPr>
          <a:lstStyle/>
          <a:p>
            <a:pPr algn="l"/>
            <a:r>
              <a:rPr lang="en-US" sz="2400" dirty="0" smtClean="0">
                <a:solidFill>
                  <a:schemeClr val="bg1"/>
                </a:solidFill>
                <a:latin typeface="ArmWrestler Bold" pitchFamily="2" charset="0"/>
              </a:rPr>
              <a:t>MASTER PROGRAM IN </a:t>
            </a:r>
            <a:endParaRPr lang="en-US" sz="2400" dirty="0">
              <a:solidFill>
                <a:schemeClr val="bg1"/>
              </a:solidFill>
              <a:latin typeface="ArmWrestler Bold" pitchFamily="2" charset="0"/>
            </a:endParaRPr>
          </a:p>
        </p:txBody>
      </p:sp>
      <p:sp>
        <p:nvSpPr>
          <p:cNvPr id="5" name="Title 1"/>
          <p:cNvSpPr txBox="1">
            <a:spLocks/>
          </p:cNvSpPr>
          <p:nvPr/>
        </p:nvSpPr>
        <p:spPr>
          <a:xfrm>
            <a:off x="533400" y="1676400"/>
            <a:ext cx="3810000" cy="147002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DATA SCIENC</a:t>
            </a:r>
            <a:r>
              <a:rPr lang="mr-IN" sz="4000" dirty="0" smtClean="0">
                <a:solidFill>
                  <a:schemeClr val="bg1"/>
                </a:solidFill>
                <a:latin typeface="ArmWrestler Bold" pitchFamily="2" charset="0"/>
                <a:ea typeface="+mj-ea"/>
                <a:cs typeface="+mj-cs"/>
              </a:rPr>
              <a:t>E</a:t>
            </a: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AI &amp; MACHINE</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LEARNING</a:t>
            </a:r>
          </a:p>
        </p:txBody>
      </p:sp>
      <p:sp>
        <p:nvSpPr>
          <p:cNvPr id="8"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3" name="Picture 2" descr="D:\Freelance\mcta\PPT\PPT-assets_34.png"/>
          <p:cNvPicPr>
            <a:picLocks noChangeAspect="1" noChangeArrowheads="1"/>
          </p:cNvPicPr>
          <p:nvPr/>
        </p:nvPicPr>
        <p:blipFill>
          <a:blip r:embed="rId5" cstate="print"/>
          <a:srcRect/>
          <a:stretch>
            <a:fillRect/>
          </a:stretch>
        </p:blipFill>
        <p:spPr bwMode="auto">
          <a:xfrm>
            <a:off x="3943350" y="4724400"/>
            <a:ext cx="5124450" cy="152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619341980"/>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kern="1200" dirty="0" smtClean="0">
                          <a:solidFill>
                            <a:schemeClr val="lt1"/>
                          </a:solidFill>
                          <a:effectLst/>
                          <a:latin typeface="+mn-lt"/>
                          <a:ea typeface="+mn-ea"/>
                          <a:cs typeface="+mn-cs"/>
                        </a:rPr>
                        <a:t>Latent </a:t>
                      </a:r>
                      <a:r>
                        <a:rPr lang="en-US" sz="1800" b="1" i="0" kern="1200" dirty="0" err="1" smtClean="0">
                          <a:solidFill>
                            <a:schemeClr val="lt1"/>
                          </a:solidFill>
                          <a:effectLst/>
                          <a:latin typeface="+mn-lt"/>
                          <a:ea typeface="+mn-ea"/>
                          <a:cs typeface="+mn-cs"/>
                        </a:rPr>
                        <a:t>Dirichlet</a:t>
                      </a:r>
                      <a:r>
                        <a:rPr lang="en-US" sz="1800" b="1" i="0" kern="1200" dirty="0" smtClean="0">
                          <a:solidFill>
                            <a:schemeClr val="lt1"/>
                          </a:solidFill>
                          <a:effectLst/>
                          <a:latin typeface="+mn-lt"/>
                          <a:ea typeface="+mn-ea"/>
                          <a:cs typeface="+mn-cs"/>
                        </a:rPr>
                        <a:t> Allocation</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1822594"/>
            <a:ext cx="8128000" cy="4801314"/>
          </a:xfrm>
          <a:prstGeom prst="rect">
            <a:avLst/>
          </a:prstGeom>
          <a:noFill/>
        </p:spPr>
        <p:txBody>
          <a:bodyPr wrap="square" rtlCol="0">
            <a:spAutoFit/>
          </a:bodyPr>
          <a:lstStyle/>
          <a:p>
            <a:r>
              <a:rPr lang="en-US" b="1" dirty="0"/>
              <a:t>Latent </a:t>
            </a:r>
            <a:r>
              <a:rPr lang="en-US" b="1" dirty="0" err="1"/>
              <a:t>Dirichlet</a:t>
            </a:r>
            <a:r>
              <a:rPr lang="en-US" b="1" dirty="0"/>
              <a:t> Allocation</a:t>
            </a:r>
            <a:r>
              <a:rPr lang="en-US" dirty="0"/>
              <a:t> : is primarily an unsupervised technique used for finding topic distribution. It is based on </a:t>
            </a:r>
            <a:r>
              <a:rPr lang="en-US" dirty="0" err="1"/>
              <a:t>Dirichlet</a:t>
            </a:r>
            <a:r>
              <a:rPr lang="en-US" dirty="0"/>
              <a:t> Allocation and works on based of iteration to find best topic underlying solving using “Joint probabilities”. It is generally used on text data</a:t>
            </a:r>
            <a:r>
              <a:rPr lang="en-US" dirty="0" smtClean="0"/>
              <a:t>.</a:t>
            </a:r>
          </a:p>
          <a:p>
            <a:r>
              <a:rPr lang="en-US" dirty="0"/>
              <a:t>Now imagine this DA on documents(text data): Now each document has randomly distributed words, which document picks is </a:t>
            </a:r>
            <a:r>
              <a:rPr lang="en-US" b="1" dirty="0"/>
              <a:t>(1)</a:t>
            </a:r>
            <a:r>
              <a:rPr lang="en-US" dirty="0"/>
              <a:t> like picking dice, getting a “word A” from that document is like getting ‘1’ from dice in </a:t>
            </a:r>
            <a:r>
              <a:rPr lang="en-US" b="1" dirty="0"/>
              <a:t>(2)</a:t>
            </a:r>
            <a:r>
              <a:rPr lang="en-US" dirty="0"/>
              <a:t>. So </a:t>
            </a:r>
            <a:r>
              <a:rPr lang="en-US" dirty="0" err="1"/>
              <a:t>Dirichlet</a:t>
            </a:r>
            <a:r>
              <a:rPr lang="en-US" dirty="0"/>
              <a:t> allocation can be used to represent document and words as well.</a:t>
            </a:r>
          </a:p>
          <a:p>
            <a:r>
              <a:rPr lang="en-US" dirty="0"/>
              <a:t>Coming to LDA now: The basic idea of LDA is to take D X W matrix; D: #documents; W: #words and give D X T and W X T as two output matrices. Where T is #topics.</a:t>
            </a:r>
          </a:p>
          <a:p>
            <a:r>
              <a:rPr lang="en-US" dirty="0"/>
              <a:t>Choosing T is based on domain or plain finding right T by elbow method.</a:t>
            </a:r>
          </a:p>
          <a:p>
            <a:r>
              <a:rPr lang="en-US" dirty="0"/>
              <a:t>In many applications you can use D X T matrix, like D X T matrix you can feed to some supervised algorithm like SVM or random forest to classify documents. Whereas W X T matrix you can use to find theme of document</a:t>
            </a:r>
            <a:r>
              <a:rPr lang="en-US" dirty="0" smtClean="0"/>
              <a:t>.</a:t>
            </a:r>
          </a:p>
          <a:p>
            <a:endParaRPr lang="en-US" dirty="0"/>
          </a:p>
          <a:p>
            <a:r>
              <a:rPr lang="en-US" dirty="0" smtClean="0"/>
              <a:t>Refer to ‘lda.html’ for python implementation</a:t>
            </a:r>
            <a:endParaRPr lang="en-US" dirty="0"/>
          </a:p>
          <a:p>
            <a:endParaRPr lang="en-US" dirty="0"/>
          </a:p>
        </p:txBody>
      </p:sp>
    </p:spTree>
    <p:extLst>
      <p:ext uri="{BB962C8B-B14F-4D97-AF65-F5344CB8AC3E}">
        <p14:creationId xmlns:p14="http://schemas.microsoft.com/office/powerpoint/2010/main" val="69293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793063037"/>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PCA</a:t>
                      </a:r>
                      <a:r>
                        <a:rPr lang="en-US" baseline="0" dirty="0" smtClean="0"/>
                        <a:t> Principle component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1822594"/>
            <a:ext cx="8128000" cy="3139321"/>
          </a:xfrm>
          <a:prstGeom prst="rect">
            <a:avLst/>
          </a:prstGeom>
          <a:noFill/>
        </p:spPr>
        <p:txBody>
          <a:bodyPr wrap="square" rtlCol="0">
            <a:spAutoFit/>
          </a:bodyPr>
          <a:lstStyle/>
          <a:p>
            <a:r>
              <a:rPr lang="en-US" dirty="0"/>
              <a:t>PCA finds the principal components of data.</a:t>
            </a:r>
          </a:p>
          <a:p>
            <a:r>
              <a:rPr lang="en-US" dirty="0"/>
              <a:t>It is often useful to measure data in terms of its principal components rather than on a normal x-y axis. So what are principal components then? They’re the underlying structure in the data. They are the directions where there is the most variance, the directions where the data is most spread out.</a:t>
            </a:r>
          </a:p>
          <a:p>
            <a:r>
              <a:rPr lang="en-US" dirty="0"/>
              <a:t>PCA finds a new set of dimensions (or a set of basis of views) such that all the dimensions are orthogonal (and hence linearly independent) and ranked according to the variance of data along them. It means more important principle axis occurs first. (more important = more variance/more spread out data)</a:t>
            </a:r>
          </a:p>
          <a:p>
            <a:r>
              <a:rPr lang="en-US" dirty="0"/>
              <a:t/>
            </a:r>
            <a:br>
              <a:rPr lang="en-US" dirty="0"/>
            </a:br>
            <a:endParaRPr lang="en-US" dirty="0"/>
          </a:p>
        </p:txBody>
      </p:sp>
    </p:spTree>
    <p:extLst>
      <p:ext uri="{BB962C8B-B14F-4D97-AF65-F5344CB8AC3E}">
        <p14:creationId xmlns:p14="http://schemas.microsoft.com/office/powerpoint/2010/main" val="353858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PCA</a:t>
                      </a:r>
                      <a:r>
                        <a:rPr lang="en-US" baseline="0" dirty="0" smtClean="0"/>
                        <a:t> Principle component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1715435"/>
            <a:ext cx="8128000" cy="3970318"/>
          </a:xfrm>
          <a:prstGeom prst="rect">
            <a:avLst/>
          </a:prstGeom>
          <a:noFill/>
        </p:spPr>
        <p:txBody>
          <a:bodyPr wrap="square" rtlCol="0">
            <a:spAutoFit/>
          </a:bodyPr>
          <a:lstStyle/>
          <a:p>
            <a:r>
              <a:rPr lang="en-US" dirty="0"/>
              <a:t>How does PCA work -</a:t>
            </a:r>
          </a:p>
          <a:p>
            <a:pPr marL="285750" indent="-285750">
              <a:buFont typeface="Arial" panose="020B0604020202020204" pitchFamily="34" charset="0"/>
              <a:buChar char="•"/>
            </a:pPr>
            <a:r>
              <a:rPr lang="en-US" dirty="0"/>
              <a:t>Calculate the covariance matrix X of data points.</a:t>
            </a:r>
          </a:p>
          <a:p>
            <a:pPr marL="285750" indent="-285750">
              <a:buFont typeface="Arial" panose="020B0604020202020204" pitchFamily="34" charset="0"/>
              <a:buChar char="•"/>
            </a:pPr>
            <a:r>
              <a:rPr lang="en-US" dirty="0"/>
              <a:t>Calculate </a:t>
            </a:r>
            <a:r>
              <a:rPr lang="en-US" dirty="0" err="1"/>
              <a:t>eigen</a:t>
            </a:r>
            <a:r>
              <a:rPr lang="en-US" dirty="0"/>
              <a:t> vectors and corresponding </a:t>
            </a:r>
            <a:r>
              <a:rPr lang="en-US" dirty="0" err="1"/>
              <a:t>eigen</a:t>
            </a:r>
            <a:r>
              <a:rPr lang="en-US" dirty="0"/>
              <a:t> values.</a:t>
            </a:r>
          </a:p>
          <a:p>
            <a:pPr marL="285750" indent="-285750">
              <a:buFont typeface="Arial" panose="020B0604020202020204" pitchFamily="34" charset="0"/>
              <a:buChar char="•"/>
            </a:pPr>
            <a:r>
              <a:rPr lang="en-US" dirty="0"/>
              <a:t>Sort the </a:t>
            </a:r>
            <a:r>
              <a:rPr lang="en-US" dirty="0" err="1"/>
              <a:t>eigen</a:t>
            </a:r>
            <a:r>
              <a:rPr lang="en-US" dirty="0"/>
              <a:t> vectors according to their </a:t>
            </a:r>
            <a:r>
              <a:rPr lang="en-US" dirty="0" err="1"/>
              <a:t>eigen</a:t>
            </a:r>
            <a:r>
              <a:rPr lang="en-US" dirty="0"/>
              <a:t> values in decreasing order.</a:t>
            </a:r>
          </a:p>
          <a:p>
            <a:pPr marL="285750" indent="-285750">
              <a:buFont typeface="Arial" panose="020B0604020202020204" pitchFamily="34" charset="0"/>
              <a:buChar char="•"/>
            </a:pPr>
            <a:r>
              <a:rPr lang="en-US" dirty="0"/>
              <a:t>Choose first k </a:t>
            </a:r>
            <a:r>
              <a:rPr lang="en-US" dirty="0" err="1"/>
              <a:t>eigen</a:t>
            </a:r>
            <a:r>
              <a:rPr lang="en-US" dirty="0"/>
              <a:t> vectors and that will be the new k dimensions.</a:t>
            </a:r>
          </a:p>
          <a:p>
            <a:pPr marL="285750" indent="-285750">
              <a:buFont typeface="Arial" panose="020B0604020202020204" pitchFamily="34" charset="0"/>
              <a:buChar char="•"/>
            </a:pPr>
            <a:r>
              <a:rPr lang="en-US" dirty="0"/>
              <a:t>Transform the original n dimensional data points into k dimensions</a:t>
            </a:r>
            <a:r>
              <a:rPr lang="en-US" dirty="0" smtClean="0"/>
              <a:t>.</a:t>
            </a:r>
          </a:p>
          <a:p>
            <a:pPr marL="285750" indent="-285750">
              <a:buFont typeface="Arial" panose="020B0604020202020204" pitchFamily="34" charset="0"/>
              <a:buChar char="•"/>
            </a:pPr>
            <a:endParaRPr lang="en-US" dirty="0"/>
          </a:p>
          <a:p>
            <a:r>
              <a:rPr lang="en-US" dirty="0"/>
              <a:t>Step 1: Normalize the data</a:t>
            </a:r>
            <a:r>
              <a:rPr lang="en-US" dirty="0">
                <a:hlinkClick r:id="rId5"/>
              </a:rPr>
              <a:t>¶</a:t>
            </a:r>
            <a:endParaRPr lang="en-US" dirty="0"/>
          </a:p>
          <a:p>
            <a:r>
              <a:rPr lang="en-US" dirty="0"/>
              <a:t>First step is to normalize the data that we have so that PCA works properly. This is done by subtracting the respective means from the numbers in the respective column. So if we have two dimensions X and Y, all X become 𝔁- and all Y become 𝒚-. This produces a dataset whose mean is zero.</a:t>
            </a:r>
          </a:p>
          <a:p>
            <a:r>
              <a:rPr lang="en-US" dirty="0"/>
              <a:t/>
            </a:r>
            <a:br>
              <a:rPr lang="en-US" dirty="0"/>
            </a:br>
            <a:endParaRPr lang="en-US" dirty="0"/>
          </a:p>
        </p:txBody>
      </p:sp>
    </p:spTree>
    <p:extLst>
      <p:ext uri="{BB962C8B-B14F-4D97-AF65-F5344CB8AC3E}">
        <p14:creationId xmlns:p14="http://schemas.microsoft.com/office/powerpoint/2010/main" val="79297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PCA</a:t>
                      </a:r>
                      <a:r>
                        <a:rPr lang="en-US" baseline="0" dirty="0" smtClean="0"/>
                        <a:t> Principle component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1715435"/>
            <a:ext cx="8128000" cy="5909310"/>
          </a:xfrm>
          <a:prstGeom prst="rect">
            <a:avLst/>
          </a:prstGeom>
          <a:noFill/>
        </p:spPr>
        <p:txBody>
          <a:bodyPr wrap="square" rtlCol="0">
            <a:spAutoFit/>
          </a:bodyPr>
          <a:lstStyle/>
          <a:p>
            <a:r>
              <a:rPr lang="en-US" b="1" dirty="0" smtClean="0"/>
              <a:t>Step </a:t>
            </a:r>
            <a:r>
              <a:rPr lang="en-US" b="1" dirty="0"/>
              <a:t>2: Calculate the covariance matrix</a:t>
            </a:r>
            <a:r>
              <a:rPr lang="en-US" b="1" dirty="0">
                <a:hlinkClick r:id="rId5"/>
              </a:rPr>
              <a:t>¶</a:t>
            </a:r>
            <a:endParaRPr lang="en-US" b="1" dirty="0"/>
          </a:p>
          <a:p>
            <a:endParaRPr lang="en-US" dirty="0" smtClean="0"/>
          </a:p>
          <a:p>
            <a:r>
              <a:rPr lang="en-US" dirty="0" smtClean="0"/>
              <a:t>Since </a:t>
            </a:r>
            <a:r>
              <a:rPr lang="en-US" dirty="0"/>
              <a:t>the dataset we took is 2-dimensional, this will result in a 2x2 Covariance matrix.</a:t>
            </a:r>
          </a:p>
          <a:p>
            <a:endParaRPr lang="en-US" dirty="0" smtClean="0"/>
          </a:p>
          <a:p>
            <a:endParaRPr lang="en-US" dirty="0"/>
          </a:p>
          <a:p>
            <a:endParaRPr lang="en-US" dirty="0" smtClean="0"/>
          </a:p>
          <a:p>
            <a:r>
              <a:rPr lang="en-US" dirty="0" smtClean="0"/>
              <a:t>Please </a:t>
            </a:r>
            <a:r>
              <a:rPr lang="en-US" dirty="0"/>
              <a:t>note that </a:t>
            </a:r>
            <a:r>
              <a:rPr lang="en-US" dirty="0" err="1"/>
              <a:t>Var</a:t>
            </a:r>
            <a:r>
              <a:rPr lang="en-US" dirty="0"/>
              <a:t>[X1] = </a:t>
            </a:r>
            <a:r>
              <a:rPr lang="en-US" dirty="0" err="1"/>
              <a:t>Cov</a:t>
            </a:r>
            <a:r>
              <a:rPr lang="en-US" dirty="0"/>
              <a:t>[X1,X1] and </a:t>
            </a:r>
            <a:r>
              <a:rPr lang="en-US" dirty="0" err="1"/>
              <a:t>Var</a:t>
            </a:r>
            <a:r>
              <a:rPr lang="en-US" dirty="0"/>
              <a:t>[X2] = </a:t>
            </a:r>
            <a:r>
              <a:rPr lang="en-US" dirty="0" err="1"/>
              <a:t>Cov</a:t>
            </a:r>
            <a:r>
              <a:rPr lang="en-US" dirty="0"/>
              <a:t>[X2,X2</a:t>
            </a:r>
            <a:r>
              <a:rPr lang="en-US" dirty="0" smtClean="0"/>
              <a:t>].</a:t>
            </a:r>
          </a:p>
          <a:p>
            <a:endParaRPr lang="en-US" dirty="0"/>
          </a:p>
          <a:p>
            <a:r>
              <a:rPr lang="en-US" b="1" dirty="0"/>
              <a:t>Step 3: Calculate the eigenvalues and eigenvectors</a:t>
            </a:r>
            <a:r>
              <a:rPr lang="en-US" b="1" dirty="0" smtClean="0">
                <a:hlinkClick r:id="rId6"/>
              </a:rPr>
              <a:t>¶</a:t>
            </a:r>
            <a:endParaRPr lang="en-US" b="1" dirty="0" smtClean="0"/>
          </a:p>
          <a:p>
            <a:endParaRPr lang="en-US" b="1" dirty="0"/>
          </a:p>
          <a:p>
            <a:r>
              <a:rPr lang="en-US" dirty="0"/>
              <a:t>Next step is to calculate the eigenvalues and eigenvectors for the covariance matrix. The same is possible because it is a square matrix. ƛ is an eigenvalue for a matrix A if it is a solution of the characteristic equation:</a:t>
            </a:r>
          </a:p>
          <a:p>
            <a:r>
              <a:rPr lang="en-US" dirty="0" err="1"/>
              <a:t>det</a:t>
            </a:r>
            <a:r>
              <a:rPr lang="en-US" dirty="0"/>
              <a:t>( </a:t>
            </a:r>
            <a:r>
              <a:rPr lang="en-US" dirty="0" err="1"/>
              <a:t>ƛI</a:t>
            </a:r>
            <a:r>
              <a:rPr lang="en-US" dirty="0"/>
              <a:t> - A ) = 0</a:t>
            </a:r>
          </a:p>
          <a:p>
            <a:r>
              <a:rPr lang="en-US" dirty="0"/>
              <a:t/>
            </a:r>
            <a:br>
              <a:rPr lang="en-US" dirty="0"/>
            </a:br>
            <a:endParaRPr lang="en-US" dirty="0" smtClean="0"/>
          </a:p>
          <a:p>
            <a:endParaRPr lang="en-US" dirty="0"/>
          </a:p>
          <a:p>
            <a:endParaRPr lang="en-US" dirty="0" smtClean="0"/>
          </a:p>
          <a:p>
            <a:r>
              <a:rPr lang="en-US" dirty="0"/>
              <a:t/>
            </a:r>
            <a:br>
              <a:rPr lang="en-US" dirty="0"/>
            </a:br>
            <a:r>
              <a:rPr lang="en-US" dirty="0"/>
              <a:t/>
            </a:r>
            <a:br>
              <a:rPr lang="en-US" dirty="0"/>
            </a:br>
            <a:endParaRPr lang="en-US"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1390" y="2694589"/>
            <a:ext cx="4067175" cy="561975"/>
          </a:xfrm>
          <a:prstGeom prst="rect">
            <a:avLst/>
          </a:prstGeom>
        </p:spPr>
      </p:pic>
    </p:spTree>
    <p:extLst>
      <p:ext uri="{BB962C8B-B14F-4D97-AF65-F5344CB8AC3E}">
        <p14:creationId xmlns:p14="http://schemas.microsoft.com/office/powerpoint/2010/main" val="410583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PCA</a:t>
                      </a:r>
                      <a:r>
                        <a:rPr lang="en-US" baseline="0" dirty="0" smtClean="0"/>
                        <a:t> Principle component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1715435"/>
            <a:ext cx="8128000" cy="5355312"/>
          </a:xfrm>
          <a:prstGeom prst="rect">
            <a:avLst/>
          </a:prstGeom>
          <a:noFill/>
        </p:spPr>
        <p:txBody>
          <a:bodyPr wrap="square" rtlCol="0">
            <a:spAutoFit/>
          </a:bodyPr>
          <a:lstStyle/>
          <a:p>
            <a:r>
              <a:rPr lang="en-US" dirty="0"/>
              <a:t>Where, I is the identity matrix of the same dimension as A which is a required condition for the matrix subtraction as well in this case and ‘</a:t>
            </a:r>
            <a:r>
              <a:rPr lang="en-US" dirty="0" err="1"/>
              <a:t>det</a:t>
            </a:r>
            <a:r>
              <a:rPr lang="en-US" dirty="0"/>
              <a:t>’ is the determinant of the matrix. For each eigenvalue ƛ, a corresponding </a:t>
            </a:r>
            <a:r>
              <a:rPr lang="en-US" dirty="0" err="1"/>
              <a:t>eigen</a:t>
            </a:r>
            <a:r>
              <a:rPr lang="en-US" dirty="0"/>
              <a:t>-vector v, can be found by solving:</a:t>
            </a:r>
          </a:p>
          <a:p>
            <a:r>
              <a:rPr lang="en-US" dirty="0"/>
              <a:t>( </a:t>
            </a:r>
            <a:r>
              <a:rPr lang="en-US" dirty="0" err="1"/>
              <a:t>ƛI</a:t>
            </a:r>
            <a:r>
              <a:rPr lang="en-US" dirty="0"/>
              <a:t> - A )v = 0</a:t>
            </a:r>
          </a:p>
          <a:p>
            <a:endParaRPr lang="en-US" b="1" dirty="0" smtClean="0"/>
          </a:p>
          <a:p>
            <a:endParaRPr lang="en-US" b="1" dirty="0"/>
          </a:p>
          <a:p>
            <a:r>
              <a:rPr lang="en-US" b="1" dirty="0" smtClean="0"/>
              <a:t>Step </a:t>
            </a:r>
            <a:r>
              <a:rPr lang="en-US" b="1" dirty="0"/>
              <a:t>4: Choosing components and forming a feature vector:</a:t>
            </a:r>
            <a:r>
              <a:rPr lang="en-US" b="1" dirty="0">
                <a:hlinkClick r:id="rId5"/>
              </a:rPr>
              <a:t>¶</a:t>
            </a:r>
            <a:endParaRPr lang="en-US" b="1" dirty="0"/>
          </a:p>
          <a:p>
            <a:endParaRPr lang="en-US" dirty="0" smtClean="0"/>
          </a:p>
          <a:p>
            <a:r>
              <a:rPr lang="en-US" dirty="0" smtClean="0"/>
              <a:t>We </a:t>
            </a:r>
            <a:r>
              <a:rPr lang="en-US" dirty="0"/>
              <a:t>order the eigenvalues from largest to smallest so that it gives us the components in order or significance. Here comes the dimensionality reduction part. If we have a dataset with n variables, then we have the corresponding n eigenvalues and eigenvectors. It turns out that the eigenvector corresponding to the highest eigenvalue is the principal component of the dataset and it is our call as to how many eigenvalues we choose to proceed our analysis with. To reduce the dimensions, we choose the first p eigenvalues and ignore the rest. We do lose out some information in the process, but if the eigenvalues are small, we do not lose much.</a:t>
            </a:r>
          </a:p>
          <a:p>
            <a:r>
              <a:rPr lang="en-US" dirty="0"/>
              <a:t/>
            </a:r>
            <a:br>
              <a:rPr lang="en-US" dirty="0"/>
            </a:br>
            <a:endParaRPr lang="en-US" dirty="0"/>
          </a:p>
        </p:txBody>
      </p:sp>
    </p:spTree>
    <p:extLst>
      <p:ext uri="{BB962C8B-B14F-4D97-AF65-F5344CB8AC3E}">
        <p14:creationId xmlns:p14="http://schemas.microsoft.com/office/powerpoint/2010/main" val="307929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PCA</a:t>
                      </a:r>
                      <a:r>
                        <a:rPr lang="en-US" baseline="0" dirty="0" smtClean="0"/>
                        <a:t> Principle component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1715435"/>
            <a:ext cx="8128000" cy="646331"/>
          </a:xfrm>
          <a:prstGeom prst="rect">
            <a:avLst/>
          </a:prstGeom>
          <a:noFill/>
        </p:spPr>
        <p:txBody>
          <a:bodyPr wrap="square" rtlCol="0">
            <a:spAutoFit/>
          </a:bodyPr>
          <a:lstStyle/>
          <a:p>
            <a:r>
              <a:rPr lang="en-US" dirty="0" smtClean="0"/>
              <a:t>Refer to </a:t>
            </a:r>
            <a:r>
              <a:rPr lang="en-US" dirty="0" err="1" smtClean="0"/>
              <a:t>PCA.ipynb</a:t>
            </a:r>
            <a:r>
              <a:rPr lang="en-US" dirty="0" smtClean="0"/>
              <a:t> for python implementation</a:t>
            </a:r>
          </a:p>
          <a:p>
            <a:endParaRPr lang="en-US" dirty="0"/>
          </a:p>
        </p:txBody>
      </p:sp>
    </p:spTree>
    <p:extLst>
      <p:ext uri="{BB962C8B-B14F-4D97-AF65-F5344CB8AC3E}">
        <p14:creationId xmlns:p14="http://schemas.microsoft.com/office/powerpoint/2010/main" val="887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498764" y="1437100"/>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Unsupervised learning</a:t>
            </a:r>
            <a:endParaRPr lang="en-US" sz="3500" dirty="0"/>
          </a:p>
        </p:txBody>
      </p:sp>
      <p:sp>
        <p:nvSpPr>
          <p:cNvPr id="9" name="Subtitle 2"/>
          <p:cNvSpPr>
            <a:spLocks noGrp="1"/>
          </p:cNvSpPr>
          <p:nvPr/>
        </p:nvSpPr>
        <p:spPr>
          <a:xfrm>
            <a:off x="152400" y="2115802"/>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algn="l"/>
            <a:r>
              <a:rPr lang="en-US" sz="1400" dirty="0" smtClean="0"/>
              <a:t>Q1) What is k-means </a:t>
            </a:r>
          </a:p>
          <a:p>
            <a:pPr algn="l"/>
            <a:r>
              <a:rPr lang="en-US" sz="1400" dirty="0" smtClean="0"/>
              <a:t>Q2) What is Euclidean distance, write the equation and find the distance between the following points </a:t>
            </a:r>
          </a:p>
          <a:p>
            <a:pPr algn="l"/>
            <a:r>
              <a:rPr lang="en-US" sz="1400" dirty="0" smtClean="0"/>
              <a:t>(3,2) (8,0)</a:t>
            </a:r>
          </a:p>
          <a:p>
            <a:pPr algn="l"/>
            <a:r>
              <a:rPr lang="en-US" sz="1400" dirty="0" smtClean="0"/>
              <a:t>Q3) How is k-means different from KNN</a:t>
            </a:r>
          </a:p>
          <a:p>
            <a:pPr algn="l"/>
            <a:r>
              <a:rPr lang="en-US" sz="1400" dirty="0" smtClean="0"/>
              <a:t>Q4) What is Latent </a:t>
            </a:r>
            <a:r>
              <a:rPr lang="en-US" sz="1400" dirty="0" err="1" smtClean="0"/>
              <a:t>dirichlet</a:t>
            </a:r>
            <a:r>
              <a:rPr lang="en-US" sz="1400" dirty="0" smtClean="0"/>
              <a:t> analysis</a:t>
            </a:r>
          </a:p>
          <a:p>
            <a:pPr algn="l"/>
            <a:r>
              <a:rPr lang="en-US" sz="1400" dirty="0" smtClean="0"/>
              <a:t>Q5) What is PCA</a:t>
            </a:r>
          </a:p>
          <a:p>
            <a:pPr algn="l"/>
            <a:r>
              <a:rPr lang="en-US" sz="1400" dirty="0" smtClean="0"/>
              <a:t>Q6) List out </a:t>
            </a:r>
            <a:r>
              <a:rPr lang="en-US" sz="1400" smtClean="0"/>
              <a:t>4 steps in PCA</a:t>
            </a:r>
          </a:p>
          <a:p>
            <a:pPr algn="l"/>
            <a:endParaRPr lang="en-US" sz="1400" dirty="0"/>
          </a:p>
        </p:txBody>
      </p:sp>
      <p:sp>
        <p:nvSpPr>
          <p:cNvPr id="10" name="Subtitle 2"/>
          <p:cNvSpPr>
            <a:spLocks noGrp="1"/>
          </p:cNvSpPr>
          <p:nvPr/>
        </p:nvSpPr>
        <p:spPr>
          <a:xfrm>
            <a:off x="498764" y="2192002"/>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127311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Freelance\mcta\PPT\PPT-assets_last2.png"/>
          <p:cNvPicPr>
            <a:picLocks noChangeAspect="1" noChangeArrowheads="1"/>
          </p:cNvPicPr>
          <p:nvPr/>
        </p:nvPicPr>
        <p:blipFill>
          <a:blip r:embed="rId2" cstate="print"/>
          <a:srcRect/>
          <a:stretch>
            <a:fillRect/>
          </a:stretch>
        </p:blipFill>
        <p:spPr bwMode="auto">
          <a:xfrm>
            <a:off x="152400" y="490617"/>
            <a:ext cx="9010650" cy="6367383"/>
          </a:xfrm>
          <a:prstGeom prst="rect">
            <a:avLst/>
          </a:prstGeom>
          <a:noFill/>
        </p:spPr>
      </p:pic>
      <p:pic>
        <p:nvPicPr>
          <p:cNvPr id="3074" name="Picture 2" descr="D:\Freelance\mcta\PPT\PPT-assets_last.png"/>
          <p:cNvPicPr>
            <a:picLocks noChangeAspect="1" noChangeArrowheads="1"/>
          </p:cNvPicPr>
          <p:nvPr/>
        </p:nvPicPr>
        <p:blipFill>
          <a:blip r:embed="rId3" cstate="print"/>
          <a:srcRect/>
          <a:stretch>
            <a:fillRect/>
          </a:stretch>
        </p:blipFill>
        <p:spPr bwMode="auto">
          <a:xfrm>
            <a:off x="-1" y="0"/>
            <a:ext cx="9165771" cy="6858001"/>
          </a:xfrm>
          <a:prstGeom prst="rect">
            <a:avLst/>
          </a:prstGeom>
          <a:noFill/>
        </p:spPr>
      </p:pic>
      <p:sp>
        <p:nvSpPr>
          <p:cNvPr id="5" name="Title 1"/>
          <p:cNvSpPr>
            <a:spLocks noGrp="1"/>
          </p:cNvSpPr>
          <p:nvPr>
            <p:ph type="title"/>
          </p:nvPr>
        </p:nvSpPr>
        <p:spPr>
          <a:xfrm>
            <a:off x="381000" y="152400"/>
            <a:ext cx="4876800" cy="1143000"/>
          </a:xfrm>
        </p:spPr>
        <p:txBody>
          <a:bodyPr>
            <a:noAutofit/>
          </a:bodyPr>
          <a:lstStyle/>
          <a:p>
            <a:pPr lvl="0" algn="l">
              <a:defRPr/>
            </a:pPr>
            <a:r>
              <a:rPr lang="en-US" sz="2800" b="1" dirty="0" smtClean="0">
                <a:solidFill>
                  <a:schemeClr val="tx1">
                    <a:lumMod val="65000"/>
                    <a:lumOff val="35000"/>
                  </a:schemeClr>
                </a:solidFill>
                <a:latin typeface="ArmWrestler Bold" pitchFamily="2" charset="0"/>
              </a:rPr>
              <a:t>BE AN EXPERT</a:t>
            </a:r>
            <a:br>
              <a:rPr lang="en-US" sz="2800" b="1" dirty="0" smtClean="0">
                <a:solidFill>
                  <a:schemeClr val="tx1">
                    <a:lumMod val="65000"/>
                    <a:lumOff val="35000"/>
                  </a:schemeClr>
                </a:solidFill>
                <a:latin typeface="ArmWrestler Bold" pitchFamily="2" charset="0"/>
              </a:rPr>
            </a:br>
            <a:r>
              <a:rPr lang="en-US" sz="2800" b="1" dirty="0" smtClean="0">
                <a:solidFill>
                  <a:schemeClr val="tx1">
                    <a:lumMod val="65000"/>
                    <a:lumOff val="35000"/>
                  </a:schemeClr>
                </a:solidFill>
                <a:latin typeface="ArmWrestler Bold" pitchFamily="2" charset="0"/>
              </a:rPr>
              <a:t>DATA SCIENTIST!</a:t>
            </a:r>
            <a:endParaRPr lang="en-US" sz="2800" b="1" dirty="0">
              <a:solidFill>
                <a:schemeClr val="tx1">
                  <a:lumMod val="65000"/>
                  <a:lumOff val="35000"/>
                </a:schemeClr>
              </a:solidFill>
              <a:latin typeface="ArmWrestler Bold" pitchFamily="2" charset="0"/>
            </a:endParaRPr>
          </a:p>
        </p:txBody>
      </p:sp>
      <p:pic>
        <p:nvPicPr>
          <p:cNvPr id="3076" name="Picture 4" descr="D:\Freelance\mcta\PPT\logo.png"/>
          <p:cNvPicPr>
            <a:picLocks noChangeAspect="1" noChangeArrowheads="1"/>
          </p:cNvPicPr>
          <p:nvPr/>
        </p:nvPicPr>
        <p:blipFill>
          <a:blip r:embed="rId4" cstate="print"/>
          <a:srcRect/>
          <a:stretch>
            <a:fillRect/>
          </a:stretch>
        </p:blipFill>
        <p:spPr bwMode="auto">
          <a:xfrm>
            <a:off x="533400" y="4907373"/>
            <a:ext cx="1470804" cy="1341027"/>
          </a:xfrm>
          <a:prstGeom prst="rect">
            <a:avLst/>
          </a:prstGeom>
          <a:noFill/>
        </p:spPr>
      </p:pic>
      <p:sp>
        <p:nvSpPr>
          <p:cNvPr id="6"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6"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9"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itle 1"/>
          <p:cNvSpPr>
            <a:spLocks noGrp="1"/>
          </p:cNvSpPr>
          <p:nvPr/>
        </p:nvSpPr>
        <p:spPr>
          <a:xfrm>
            <a:off x="0" y="126534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Clustering </a:t>
            </a:r>
            <a:r>
              <a:rPr lang="en-US" dirty="0" smtClean="0">
                <a:solidFill>
                  <a:schemeClr val="accent1"/>
                </a:solidFill>
                <a:latin typeface="Bernard MT Condensed" panose="02050806060905020404" pitchFamily="18" charset="0"/>
              </a:rPr>
              <a:t>Techniques</a:t>
            </a:r>
            <a:endParaRPr lang="en-US" dirty="0">
              <a:solidFill>
                <a:schemeClr val="accent1"/>
              </a:solidFill>
              <a:latin typeface="Bernard MT Condensed" panose="02050806060905020404" pitchFamily="18" charset="0"/>
            </a:endParaRPr>
          </a:p>
        </p:txBody>
      </p:sp>
      <p:sp>
        <p:nvSpPr>
          <p:cNvPr id="11"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139321"/>
          </a:xfrm>
          <a:prstGeom prst="rect">
            <a:avLst/>
          </a:prstGeom>
          <a:noFill/>
        </p:spPr>
        <p:txBody>
          <a:bodyPr wrap="square" rtlCol="0">
            <a:spAutoFit/>
          </a:bodyPr>
          <a:lstStyle/>
          <a:p>
            <a:pPr marL="342900" indent="-342900">
              <a:buAutoNum type="arabicPeriod"/>
            </a:pPr>
            <a:r>
              <a:rPr lang="en-US" dirty="0" smtClean="0"/>
              <a:t>K-Means</a:t>
            </a:r>
          </a:p>
          <a:p>
            <a:r>
              <a:rPr lang="en-US" dirty="0" smtClean="0"/>
              <a:t>- </a:t>
            </a:r>
            <a:r>
              <a:rPr lang="en-US" dirty="0"/>
              <a:t>Clustering algorithm using Euclidean distance formula	</a:t>
            </a:r>
            <a:endParaRPr lang="en-US" dirty="0" smtClean="0"/>
          </a:p>
          <a:p>
            <a:endParaRPr lang="en-US" dirty="0"/>
          </a:p>
          <a:p>
            <a:r>
              <a:rPr lang="en-US" dirty="0" smtClean="0"/>
              <a:t>2. LDA and PCA</a:t>
            </a:r>
          </a:p>
          <a:p>
            <a:r>
              <a:rPr lang="en-US" dirty="0" smtClean="0"/>
              <a:t>- Linear Discriminant analysis</a:t>
            </a:r>
          </a:p>
          <a:p>
            <a:pPr marL="285750" indent="-285750">
              <a:buFontTx/>
              <a:buChar char="-"/>
            </a:pPr>
            <a:r>
              <a:rPr lang="en-US" dirty="0" smtClean="0"/>
              <a:t>Identify </a:t>
            </a:r>
            <a:r>
              <a:rPr lang="en-US" dirty="0"/>
              <a:t>highly significant variable(s) using Principal component analysis and Latent </a:t>
            </a:r>
            <a:r>
              <a:rPr lang="en-US" dirty="0" err="1"/>
              <a:t>Dirichlet</a:t>
            </a:r>
            <a:r>
              <a:rPr lang="en-US" dirty="0"/>
              <a:t> </a:t>
            </a:r>
            <a:r>
              <a:rPr lang="en-US" dirty="0" smtClean="0"/>
              <a:t>allocation</a:t>
            </a:r>
          </a:p>
          <a:p>
            <a:pPr marL="285750" indent="-285750">
              <a:buFontTx/>
              <a:buChar char="-"/>
            </a:pPr>
            <a:r>
              <a:rPr lang="en-US" dirty="0" smtClean="0"/>
              <a:t> </a:t>
            </a:r>
            <a:r>
              <a:rPr lang="en-US" dirty="0"/>
              <a:t>	</a:t>
            </a:r>
          </a:p>
          <a:p>
            <a:endParaRPr lang="en-US" dirty="0" smtClean="0"/>
          </a:p>
          <a:p>
            <a:endParaRPr lang="en-US" dirty="0"/>
          </a:p>
          <a:p>
            <a:endParaRPr lang="en-US" dirty="0" smtClean="0"/>
          </a:p>
        </p:txBody>
      </p:sp>
    </p:spTree>
    <p:extLst>
      <p:ext uri="{BB962C8B-B14F-4D97-AF65-F5344CB8AC3E}">
        <p14:creationId xmlns:p14="http://schemas.microsoft.com/office/powerpoint/2010/main" val="50077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68491818"/>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Kmeans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693319"/>
          </a:xfrm>
          <a:prstGeom prst="rect">
            <a:avLst/>
          </a:prstGeom>
          <a:noFill/>
        </p:spPr>
        <p:txBody>
          <a:bodyPr wrap="square" rtlCol="0">
            <a:spAutoFit/>
          </a:bodyPr>
          <a:lstStyle/>
          <a:p>
            <a:r>
              <a:rPr lang="en-US" dirty="0" smtClean="0"/>
              <a:t>K-means is a form of unsupervised learning algorithm which works in the principle of centroids</a:t>
            </a:r>
          </a:p>
          <a:p>
            <a:r>
              <a:rPr lang="en-US" dirty="0" smtClean="0"/>
              <a:t>It calculates the mean distance between every datapoint using Euclidean distance</a:t>
            </a:r>
          </a:p>
          <a:p>
            <a:endParaRPr lang="en-US" dirty="0" smtClean="0"/>
          </a:p>
          <a:p>
            <a:r>
              <a:rPr lang="en-US" dirty="0"/>
              <a:t>In other words, the K-means algorithm identifies </a:t>
            </a:r>
            <a:r>
              <a:rPr lang="en-US" i="1" dirty="0"/>
              <a:t>k</a:t>
            </a:r>
            <a:r>
              <a:rPr lang="en-US" dirty="0"/>
              <a:t> number of centroids, and then allocates every data point to the nearest cluster, while keeping the centroids as small as </a:t>
            </a:r>
            <a:r>
              <a:rPr lang="en-US" dirty="0" smtClean="0"/>
              <a:t>possible</a:t>
            </a:r>
          </a:p>
          <a:p>
            <a:endParaRPr lang="en-US" dirty="0"/>
          </a:p>
          <a:p>
            <a:r>
              <a:rPr lang="en-US" dirty="0"/>
              <a:t>The </a:t>
            </a:r>
            <a:r>
              <a:rPr lang="en-US" i="1" dirty="0"/>
              <a:t>‘means’</a:t>
            </a:r>
            <a:r>
              <a:rPr lang="en-US" dirty="0"/>
              <a:t> in the K-means refers to averaging of the data; that is, finding the centroid</a:t>
            </a:r>
            <a:r>
              <a:rPr lang="en-US" dirty="0" smtClean="0"/>
              <a:t>.</a:t>
            </a:r>
          </a:p>
          <a:p>
            <a:endParaRPr lang="en-US" dirty="0"/>
          </a:p>
          <a:p>
            <a:r>
              <a:rPr lang="en-US" dirty="0"/>
              <a:t/>
            </a:r>
            <a:br>
              <a:rPr lang="en-US" dirty="0"/>
            </a:br>
            <a:endParaRPr lang="en-US" dirty="0" smtClean="0"/>
          </a:p>
        </p:txBody>
      </p:sp>
    </p:spTree>
    <p:extLst>
      <p:ext uri="{BB962C8B-B14F-4D97-AF65-F5344CB8AC3E}">
        <p14:creationId xmlns:p14="http://schemas.microsoft.com/office/powerpoint/2010/main" val="235492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Kmeans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2107478"/>
            <a:ext cx="8128000" cy="4247317"/>
          </a:xfrm>
          <a:prstGeom prst="rect">
            <a:avLst/>
          </a:prstGeom>
          <a:noFill/>
        </p:spPr>
        <p:txBody>
          <a:bodyPr wrap="square" rtlCol="0">
            <a:spAutoFit/>
          </a:bodyPr>
          <a:lstStyle/>
          <a:p>
            <a:r>
              <a:rPr lang="en-US" dirty="0" smtClean="0"/>
              <a:t>Below is the illustration of Euclidean distance </a:t>
            </a:r>
          </a:p>
          <a:p>
            <a:endParaRPr lang="en-US" dirty="0"/>
          </a:p>
          <a:p>
            <a:r>
              <a:rPr lang="en-US" dirty="0" smtClean="0"/>
              <a:t>The distance between 2 point (</a:t>
            </a:r>
            <a:r>
              <a:rPr lang="en-US" dirty="0" err="1" smtClean="0"/>
              <a:t>x,y</a:t>
            </a:r>
            <a:r>
              <a:rPr lang="en-US" dirty="0" smtClean="0"/>
              <a:t>) and (</a:t>
            </a:r>
            <a:r>
              <a:rPr lang="en-US" dirty="0" err="1" smtClean="0"/>
              <a:t>a,b</a:t>
            </a:r>
            <a:r>
              <a:rPr lang="en-US" dirty="0" smtClean="0"/>
              <a:t>) is given by </a:t>
            </a:r>
          </a:p>
          <a:p>
            <a:endParaRPr lang="en-US" dirty="0"/>
          </a:p>
          <a:p>
            <a:r>
              <a:rPr lang="es-ES" i="1" dirty="0" err="1"/>
              <a:t>dist</a:t>
            </a:r>
            <a:r>
              <a:rPr lang="es-ES" i="1" dirty="0"/>
              <a:t>((x, y), (a, b)) = </a:t>
            </a:r>
            <a:r>
              <a:rPr lang="es-ES" i="1" dirty="0" smtClean="0"/>
              <a:t>√(</a:t>
            </a:r>
            <a:r>
              <a:rPr lang="es-ES" i="1" dirty="0"/>
              <a:t>x - a)² + (y - </a:t>
            </a:r>
            <a:r>
              <a:rPr lang="es-ES" i="1" dirty="0" smtClean="0"/>
              <a:t>b)²</a:t>
            </a:r>
          </a:p>
          <a:p>
            <a:endParaRPr lang="es-ES" i="1" dirty="0"/>
          </a:p>
          <a:p>
            <a:endParaRPr lang="es-ES" i="1" dirty="0" smtClean="0"/>
          </a:p>
          <a:p>
            <a:endParaRPr lang="es-ES" i="1" dirty="0"/>
          </a:p>
          <a:p>
            <a:endParaRPr lang="es-ES" i="1" dirty="0" smtClean="0"/>
          </a:p>
          <a:p>
            <a:endParaRPr lang="es-ES" i="1" dirty="0"/>
          </a:p>
          <a:p>
            <a:endParaRPr lang="es-ES" i="1" dirty="0" smtClean="0"/>
          </a:p>
          <a:p>
            <a:endParaRPr lang="es-ES" i="1" dirty="0" smtClean="0"/>
          </a:p>
          <a:p>
            <a:r>
              <a:rPr lang="es-ES" i="1" dirty="0" err="1" smtClean="0"/>
              <a:t>Refer</a:t>
            </a:r>
            <a:r>
              <a:rPr lang="es-ES" i="1" dirty="0" smtClean="0"/>
              <a:t> to </a:t>
            </a:r>
            <a:r>
              <a:rPr lang="es-ES" i="1" dirty="0" err="1" smtClean="0"/>
              <a:t>the</a:t>
            </a:r>
            <a:r>
              <a:rPr lang="es-ES" i="1" dirty="0" smtClean="0"/>
              <a:t> notebook k-</a:t>
            </a:r>
            <a:r>
              <a:rPr lang="es-ES" i="1" dirty="0" err="1" smtClean="0"/>
              <a:t>means.ipynb</a:t>
            </a:r>
            <a:r>
              <a:rPr lang="es-ES" i="1" dirty="0" smtClean="0"/>
              <a:t> </a:t>
            </a:r>
            <a:r>
              <a:rPr lang="es-ES" i="1" dirty="0" err="1" smtClean="0"/>
              <a:t>for</a:t>
            </a:r>
            <a:r>
              <a:rPr lang="es-ES" i="1" dirty="0" smtClean="0"/>
              <a:t> Python </a:t>
            </a:r>
            <a:r>
              <a:rPr lang="es-ES" i="1" dirty="0" err="1" smtClean="0"/>
              <a:t>implmentation</a:t>
            </a:r>
            <a:endParaRPr lang="es-ES" i="1" dirty="0" smtClean="0"/>
          </a:p>
          <a:p>
            <a:endParaRPr lang="es-ES" i="1" dirty="0"/>
          </a:p>
          <a:p>
            <a:endParaRPr lang="en-US" dirty="0" smtClean="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57" y="3603836"/>
            <a:ext cx="4957452" cy="1796944"/>
          </a:xfrm>
          <a:prstGeom prst="rect">
            <a:avLst/>
          </a:prstGeom>
        </p:spPr>
      </p:pic>
    </p:spTree>
    <p:extLst>
      <p:ext uri="{BB962C8B-B14F-4D97-AF65-F5344CB8AC3E}">
        <p14:creationId xmlns:p14="http://schemas.microsoft.com/office/powerpoint/2010/main" val="324950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385254422"/>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LDA Linear Discriminant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2107478"/>
            <a:ext cx="8128000" cy="3416320"/>
          </a:xfrm>
          <a:prstGeom prst="rect">
            <a:avLst/>
          </a:prstGeom>
          <a:noFill/>
        </p:spPr>
        <p:txBody>
          <a:bodyPr wrap="square" rtlCol="0">
            <a:spAutoFit/>
          </a:bodyPr>
          <a:lstStyle/>
          <a:p>
            <a:r>
              <a:rPr lang="en-US" dirty="0" smtClean="0"/>
              <a:t>LDA or Linear discriminant analysis is a dimensionality reduction algorithm used to decrease the number of columns of a given dataset while solving a classification problem</a:t>
            </a:r>
          </a:p>
          <a:p>
            <a:endParaRPr lang="en-US" dirty="0"/>
          </a:p>
          <a:p>
            <a:r>
              <a:rPr lang="en-US" dirty="0" smtClean="0"/>
              <a:t>It is mainly used to identify the difference between 2 classes and separate them efficiently while projecting the data in higher dimension space into lower dimension space</a:t>
            </a:r>
          </a:p>
          <a:p>
            <a:endParaRPr lang="en-US" dirty="0"/>
          </a:p>
          <a:p>
            <a:r>
              <a:rPr lang="en-US" dirty="0"/>
              <a:t>For example, we have two classes and we need to separate them efficiently. Classes can have multiple features. Using only a single feature to classify them may result in some overlapping as shown in the below figure. So, we will keep on increasing the number of features for proper classification.</a:t>
            </a:r>
            <a:endParaRPr lang="en-US" dirty="0" smtClean="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9375" y="5656952"/>
            <a:ext cx="5124450" cy="590550"/>
          </a:xfrm>
          <a:prstGeom prst="rect">
            <a:avLst/>
          </a:prstGeom>
        </p:spPr>
      </p:pic>
    </p:spTree>
    <p:extLst>
      <p:ext uri="{BB962C8B-B14F-4D97-AF65-F5344CB8AC3E}">
        <p14:creationId xmlns:p14="http://schemas.microsoft.com/office/powerpoint/2010/main" val="65055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LDA Linear Discriminant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1822594"/>
            <a:ext cx="8128000" cy="2585323"/>
          </a:xfrm>
          <a:prstGeom prst="rect">
            <a:avLst/>
          </a:prstGeom>
          <a:noFill/>
        </p:spPr>
        <p:txBody>
          <a:bodyPr wrap="square" rtlCol="0">
            <a:spAutoFit/>
          </a:bodyPr>
          <a:lstStyle/>
          <a:p>
            <a:r>
              <a:rPr lang="en-US" b="1" dirty="0"/>
              <a:t>Example:</a:t>
            </a:r>
            <a:r>
              <a:rPr lang="en-US" dirty="0"/>
              <a:t/>
            </a:r>
            <a:br>
              <a:rPr lang="en-US" dirty="0"/>
            </a:br>
            <a:r>
              <a:rPr lang="en-US" dirty="0"/>
              <a:t>Suppose we have two sets of data points belonging to two different classes that we want to classify. As shown in the given 2D graph, when the data points are plotted on the 2D plane, there’s no straight line that can separate the two classes of the data points completely. Hence, in this case, LDA (Linear Discriminant Analysis) is used which reduces the 2D graph into a 1D graph in order to maximize the </a:t>
            </a:r>
            <a:r>
              <a:rPr lang="en-US" dirty="0" err="1"/>
              <a:t>separability</a:t>
            </a:r>
            <a:r>
              <a:rPr lang="en-US" dirty="0"/>
              <a:t> between the two classes</a:t>
            </a:r>
            <a:r>
              <a:rPr lang="en-US" dirty="0" smtClean="0"/>
              <a:t>.</a:t>
            </a:r>
          </a:p>
          <a:p>
            <a:endParaRPr lang="en-US" dirty="0"/>
          </a:p>
          <a:p>
            <a:endParaRPr lang="en-US" dirty="0" smtClean="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44" y="4002303"/>
            <a:ext cx="2582311" cy="2424785"/>
          </a:xfrm>
          <a:prstGeom prst="rect">
            <a:avLst/>
          </a:prstGeom>
        </p:spPr>
      </p:pic>
    </p:spTree>
    <p:extLst>
      <p:ext uri="{BB962C8B-B14F-4D97-AF65-F5344CB8AC3E}">
        <p14:creationId xmlns:p14="http://schemas.microsoft.com/office/powerpoint/2010/main" val="371521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LDA Linear Discriminant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1822594"/>
            <a:ext cx="8128000" cy="2308324"/>
          </a:xfrm>
          <a:prstGeom prst="rect">
            <a:avLst/>
          </a:prstGeom>
          <a:noFill/>
        </p:spPr>
        <p:txBody>
          <a:bodyPr wrap="square" rtlCol="0">
            <a:spAutoFit/>
          </a:bodyPr>
          <a:lstStyle/>
          <a:p>
            <a:r>
              <a:rPr lang="en-US" dirty="0"/>
              <a:t>Here, Linear Discriminant Analysis uses both the axes (X and Y) to create a new axis and projects data onto a new axis in a way to maximize the separation of the two categories and hence, reducing the 2D graph into a 1D graph</a:t>
            </a:r>
            <a:r>
              <a:rPr lang="en-US" dirty="0" smtClean="0"/>
              <a:t>.</a:t>
            </a:r>
          </a:p>
          <a:p>
            <a:endParaRPr lang="en-US" dirty="0"/>
          </a:p>
          <a:p>
            <a:pPr fontAlgn="base"/>
            <a:r>
              <a:rPr lang="en-US" dirty="0"/>
              <a:t>Two criteria are used by LDA to create a new axis:</a:t>
            </a:r>
          </a:p>
          <a:p>
            <a:pPr fontAlgn="base"/>
            <a:r>
              <a:rPr lang="en-US" dirty="0"/>
              <a:t>Maximize the distance between means of the two classes.</a:t>
            </a:r>
          </a:p>
          <a:p>
            <a:pPr fontAlgn="base"/>
            <a:r>
              <a:rPr lang="en-US" dirty="0"/>
              <a:t>Minimize the variation within each class.</a:t>
            </a:r>
          </a:p>
          <a:p>
            <a:endParaRPr lang="en-US" dirty="0" smtClean="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7778" y="3552674"/>
            <a:ext cx="3299650" cy="2993254"/>
          </a:xfrm>
          <a:prstGeom prst="rect">
            <a:avLst/>
          </a:prstGeom>
        </p:spPr>
      </p:pic>
    </p:spTree>
    <p:extLst>
      <p:ext uri="{BB962C8B-B14F-4D97-AF65-F5344CB8AC3E}">
        <p14:creationId xmlns:p14="http://schemas.microsoft.com/office/powerpoint/2010/main" val="59961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4"/>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LDA Linear Discriminant analysis</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470978" y="1822594"/>
            <a:ext cx="8128000" cy="3139321"/>
          </a:xfrm>
          <a:prstGeom prst="rect">
            <a:avLst/>
          </a:prstGeom>
          <a:noFill/>
        </p:spPr>
        <p:txBody>
          <a:bodyPr wrap="square" rtlCol="0">
            <a:spAutoFit/>
          </a:bodyPr>
          <a:lstStyle/>
          <a:p>
            <a:r>
              <a:rPr lang="en-US" dirty="0"/>
              <a:t>In the above graph, it can be seen that a new axis (in red) is generated and plotted in the 2D graph such that it maximizes the distance between the means of the two classes and minimizes the variation within each class. In simple terms, this newly generated axis increases the separation between the </a:t>
            </a:r>
            <a:r>
              <a:rPr lang="en-US" dirty="0" err="1"/>
              <a:t>dtla</a:t>
            </a:r>
            <a:r>
              <a:rPr lang="en-US" dirty="0"/>
              <a:t> points of the two classes. After generating this new axis using the above-mentioned criteria, all the data points of the classes are plotted on this new axis and are shown in the figure given below.</a:t>
            </a:r>
            <a:r>
              <a:rPr lang="en-US" dirty="0"/>
              <a:t/>
            </a:r>
            <a:br>
              <a:rPr lang="en-US" dirty="0"/>
            </a:br>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8411" y="3689652"/>
            <a:ext cx="6106377" cy="885949"/>
          </a:xfrm>
          <a:prstGeom prst="rect">
            <a:avLst/>
          </a:prstGeom>
        </p:spPr>
      </p:pic>
    </p:spTree>
    <p:extLst>
      <p:ext uri="{BB962C8B-B14F-4D97-AF65-F5344CB8AC3E}">
        <p14:creationId xmlns:p14="http://schemas.microsoft.com/office/powerpoint/2010/main" val="260405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1055</Words>
  <Application>Microsoft Office PowerPoint</Application>
  <PresentationFormat>On-screen Show (4:3)</PresentationFormat>
  <Paragraphs>134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ArmWrestler Bold</vt:lpstr>
      <vt:lpstr>Bernard MT Condensed</vt:lpstr>
      <vt:lpstr>Calibri</vt:lpstr>
      <vt:lpstr>Mangal</vt:lpstr>
      <vt:lpstr>Office Theme</vt:lpstr>
      <vt:lpstr>MASTER PROGRAM 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 AN EXPERT DATA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PROGRAM IN </dc:title>
  <cp:lastModifiedBy>Rahul4 Mishra</cp:lastModifiedBy>
  <cp:revision>39</cp:revision>
  <dcterms:modified xsi:type="dcterms:W3CDTF">2020-02-03T16:04:11Z</dcterms:modified>
</cp:coreProperties>
</file>