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58"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57"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scikit-learn.org/"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524000" y="1361281"/>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1"/>
                </a:solidFill>
                <a:latin typeface="Bernard MT Condensed" panose="02050806060905020404" pitchFamily="18" charset="0"/>
              </a:rPr>
              <a:t>Introduction to Machine Learning</a:t>
            </a:r>
            <a:endParaRPr lang="en-US" dirty="0">
              <a:solidFill>
                <a:schemeClr val="accent1"/>
              </a:solidFill>
              <a:latin typeface="Bernard MT Condensed" panose="02050806060905020404" pitchFamily="18" charset="0"/>
            </a:endParaRPr>
          </a:p>
        </p:txBody>
      </p:sp>
      <p:sp>
        <p:nvSpPr>
          <p:cNvPr id="7" name="Subtitle 2"/>
          <p:cNvSpPr>
            <a:spLocks noGrp="1"/>
          </p:cNvSpPr>
          <p:nvPr/>
        </p:nvSpPr>
        <p:spPr>
          <a:xfrm>
            <a:off x="1524000" y="384095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5245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645920"/>
            <a:ext cx="9144000" cy="3850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smtClean="0"/>
              <a:t>The following diagram lists Data mining, AI, Machine learning and statistical modelling</a:t>
            </a:r>
            <a:endParaRPr lang="en-US" sz="1400" b="1"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Phases in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026" y="2325734"/>
            <a:ext cx="3134448" cy="20185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467360"/>
            <a:ext cx="3927474" cy="20587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9209" y="2147631"/>
            <a:ext cx="4256651" cy="4028355"/>
          </a:xfrm>
          <a:prstGeom prst="rect">
            <a:avLst/>
          </a:prstGeom>
        </p:spPr>
      </p:pic>
    </p:spTree>
    <p:extLst>
      <p:ext uri="{BB962C8B-B14F-4D97-AF65-F5344CB8AC3E}">
        <p14:creationId xmlns:p14="http://schemas.microsoft.com/office/powerpoint/2010/main" val="288721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6"/>
            <a:ext cx="8064137" cy="5090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smtClean="0"/>
              <a:t>There are several types of Machine Learning nowadays. However there are 3 prominent ones that are widely used such as Supervised learning, Unsupervised learning and Semi Supervised learning</a:t>
            </a:r>
          </a:p>
          <a:p>
            <a:pPr algn="l"/>
            <a:r>
              <a:rPr lang="en-US" sz="1500" dirty="0" smtClean="0"/>
              <a:t>Also there are other types such as reinforcement learning which we will park for later</a:t>
            </a:r>
          </a:p>
          <a:p>
            <a:pPr algn="l"/>
            <a:endParaRPr lang="en-US" sz="1500" dirty="0" smtClean="0"/>
          </a:p>
          <a:p>
            <a:pPr algn="l"/>
            <a:r>
              <a:rPr lang="en-US" sz="1500" b="1" dirty="0" smtClean="0"/>
              <a:t>Supervised Learning –</a:t>
            </a:r>
          </a:p>
          <a:p>
            <a:pPr algn="l"/>
            <a:r>
              <a:rPr lang="en-US" sz="1500" dirty="0" smtClean="0"/>
              <a:t>Model is fed with labelled data while training, for example if we are building a model that identifies if an animal is cat or a dog then the model will be trained using the images of cats and dogs</a:t>
            </a:r>
          </a:p>
          <a:p>
            <a:pPr algn="l"/>
            <a:endParaRPr lang="en-US" sz="1500"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65643703"/>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Types of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152" y="3913911"/>
            <a:ext cx="5790520" cy="2712741"/>
          </a:xfrm>
          <a:prstGeom prst="rect">
            <a:avLst/>
          </a:prstGeom>
        </p:spPr>
      </p:pic>
    </p:spTree>
    <p:extLst>
      <p:ext uri="{BB962C8B-B14F-4D97-AF65-F5344CB8AC3E}">
        <p14:creationId xmlns:p14="http://schemas.microsoft.com/office/powerpoint/2010/main" val="351637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6"/>
            <a:ext cx="8064137" cy="5090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a:t>Unsupervised learning –</a:t>
            </a:r>
          </a:p>
          <a:p>
            <a:pPr algn="l"/>
            <a:r>
              <a:rPr lang="en-US" sz="1500" dirty="0"/>
              <a:t>Model is fed with unlabeled data and inferences are made using statistical techniques</a:t>
            </a:r>
          </a:p>
          <a:p>
            <a:pPr algn="l"/>
            <a:r>
              <a:rPr lang="en-US" sz="1500" dirty="0"/>
              <a:t>For example, multiple images of cats and dogs will be fed to the model and based on the fact the dogs have bigger eye to ear ratio compared to the cats it can distinguish the animals</a:t>
            </a:r>
          </a:p>
          <a:p>
            <a:pPr algn="l"/>
            <a:r>
              <a:rPr lang="en-US" sz="1500" dirty="0"/>
              <a:t>Again, here we wont give the model any labelled data unlike Supervised learning that will tell the model which pictures are of dogs or cats</a:t>
            </a:r>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Types of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031" y="3464922"/>
            <a:ext cx="7010074" cy="2962003"/>
          </a:xfrm>
          <a:prstGeom prst="rect">
            <a:avLst/>
          </a:prstGeom>
        </p:spPr>
      </p:pic>
    </p:spTree>
    <p:extLst>
      <p:ext uri="{BB962C8B-B14F-4D97-AF65-F5344CB8AC3E}">
        <p14:creationId xmlns:p14="http://schemas.microsoft.com/office/powerpoint/2010/main" val="242466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6"/>
            <a:ext cx="8064137" cy="5090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Semi supervised – </a:t>
            </a:r>
          </a:p>
          <a:p>
            <a:pPr algn="l"/>
            <a:r>
              <a:rPr lang="en-US" sz="1500" dirty="0" smtClean="0"/>
              <a:t>A type of learning that involves training a model with small amount of labelled data and a large amount of unlabeled data</a:t>
            </a:r>
          </a:p>
          <a:p>
            <a:pPr algn="l"/>
            <a:r>
              <a:rPr lang="en-US" sz="1500" dirty="0" smtClean="0"/>
              <a:t>This practice falls between supervised and unsupervised learning </a:t>
            </a:r>
          </a:p>
          <a:p>
            <a:pPr algn="l"/>
            <a:r>
              <a:rPr lang="en-US" sz="1500" dirty="0" smtClean="0"/>
              <a:t>For example, which training the model to detect cats and dogs, the model is fed with some sample images stating which images are cats and which ones are dogs. Simultaneously its also fed unlabeled data that does not state if the animal is a cat or dog and based on the learning from labelled data the model is to distinguish between the 2 animals	</a:t>
            </a:r>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130539699"/>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Types of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508" y="3618411"/>
            <a:ext cx="4389120" cy="2468880"/>
          </a:xfrm>
          <a:prstGeom prst="rect">
            <a:avLst/>
          </a:prstGeom>
        </p:spPr>
      </p:pic>
    </p:spTree>
    <p:extLst>
      <p:ext uri="{BB962C8B-B14F-4D97-AF65-F5344CB8AC3E}">
        <p14:creationId xmlns:p14="http://schemas.microsoft.com/office/powerpoint/2010/main" val="400576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6"/>
            <a:ext cx="8064137" cy="5090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smtClean="0"/>
              <a:t>There are multiple ways to check how precisely the model is working, we will discuss them one by one</a:t>
            </a:r>
          </a:p>
          <a:p>
            <a:pPr algn="l"/>
            <a:endParaRPr lang="en-US" sz="1500" dirty="0"/>
          </a:p>
          <a:p>
            <a:pPr algn="l"/>
            <a:r>
              <a:rPr lang="en-US" sz="1500" b="1" dirty="0" smtClean="0"/>
              <a:t>R</a:t>
            </a:r>
            <a:r>
              <a:rPr lang="en-US" sz="1500" dirty="0" smtClean="0"/>
              <a:t>-</a:t>
            </a:r>
            <a:r>
              <a:rPr lang="en-US" sz="1500" b="1" dirty="0" smtClean="0"/>
              <a:t>squared</a:t>
            </a:r>
            <a:r>
              <a:rPr lang="en-US" sz="1500" dirty="0" smtClean="0"/>
              <a:t> (</a:t>
            </a:r>
            <a:r>
              <a:rPr lang="en-US" sz="1500" b="1" dirty="0" smtClean="0"/>
              <a:t>R</a:t>
            </a:r>
            <a:r>
              <a:rPr lang="en-US" sz="1500" baseline="30000" dirty="0" smtClean="0"/>
              <a:t>2</a:t>
            </a:r>
            <a:r>
              <a:rPr lang="en-US" sz="1500" dirty="0" smtClean="0"/>
              <a:t>) – </a:t>
            </a:r>
          </a:p>
          <a:p>
            <a:pPr algn="l"/>
            <a:r>
              <a:rPr lang="en-US" sz="1500" dirty="0" smtClean="0"/>
              <a:t>Used in Regression models to detect how well the model is trained using training data</a:t>
            </a:r>
          </a:p>
          <a:p>
            <a:pPr algn="l"/>
            <a:r>
              <a:rPr lang="en-US" sz="1500" dirty="0" smtClean="0"/>
              <a:t>The desired value for r-squared is 1 and closer the value of r-squared to 1 the better</a:t>
            </a:r>
          </a:p>
          <a:p>
            <a:pPr algn="l"/>
            <a:r>
              <a:rPr lang="en-US" sz="1500" dirty="0"/>
              <a:t>R-square is a comparison of residual sum of squares </a:t>
            </a:r>
            <a:r>
              <a:rPr lang="en-US" sz="1500" i="1" dirty="0"/>
              <a:t>(</a:t>
            </a:r>
            <a:r>
              <a:rPr lang="en-US" sz="1500" i="1" dirty="0" err="1"/>
              <a:t>SS</a:t>
            </a:r>
            <a:r>
              <a:rPr lang="en-US" sz="1500" i="1" baseline="-25000" dirty="0" err="1"/>
              <a:t>res</a:t>
            </a:r>
            <a:r>
              <a:rPr lang="en-US" sz="1500" i="1" dirty="0"/>
              <a:t>)</a:t>
            </a:r>
            <a:r>
              <a:rPr lang="en-US" sz="1500" dirty="0"/>
              <a:t> with total sum of squares</a:t>
            </a:r>
            <a:r>
              <a:rPr lang="en-US" sz="1500" i="1" dirty="0"/>
              <a:t>(</a:t>
            </a:r>
            <a:r>
              <a:rPr lang="en-US" sz="1500" i="1" dirty="0" err="1"/>
              <a:t>SS</a:t>
            </a:r>
            <a:r>
              <a:rPr lang="en-US" sz="1500" i="1" baseline="-25000" dirty="0" err="1"/>
              <a:t>tot</a:t>
            </a:r>
            <a:r>
              <a:rPr lang="en-US" sz="1500" i="1" dirty="0" smtClean="0"/>
              <a:t>)</a:t>
            </a:r>
            <a:endParaRPr lang="en-US" sz="1500" dirty="0"/>
          </a:p>
          <a:p>
            <a:pPr algn="l"/>
            <a:r>
              <a:rPr lang="en-US" sz="1500" dirty="0"/>
              <a:t>Total sum of squares is calculated by summation of squares of perpendicular distance between data points and the average </a:t>
            </a:r>
            <a:r>
              <a:rPr lang="en-US" sz="1500" dirty="0" smtClean="0"/>
              <a:t>line</a:t>
            </a:r>
          </a:p>
          <a:p>
            <a:pPr algn="l"/>
            <a:r>
              <a:rPr lang="en-US" sz="1500" dirty="0" smtClean="0"/>
              <a:t>Check the diagrams in next slide</a:t>
            </a:r>
          </a:p>
          <a:p>
            <a:pPr algn="l"/>
            <a:endParaRPr lang="en-US" sz="1500" dirty="0"/>
          </a:p>
          <a:p>
            <a:pPr algn="l"/>
            <a:endParaRPr lang="en-US" sz="1500" dirty="0"/>
          </a:p>
          <a:p>
            <a:pPr algn="l"/>
            <a:endParaRPr lang="en-US" sz="1500"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72167141"/>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Performance </a:t>
                      </a:r>
                      <a:r>
                        <a:rPr lang="en-US" sz="1800" b="0" i="0" u="none" strike="noStrike" kern="1200" baseline="0" dirty="0" err="1" smtClean="0">
                          <a:solidFill>
                            <a:schemeClr val="lt1"/>
                          </a:solidFill>
                          <a:latin typeface="+mn-lt"/>
                          <a:ea typeface="+mn-ea"/>
                          <a:cs typeface="+mn-cs"/>
                        </a:rPr>
                        <a:t>Matrics</a:t>
                      </a:r>
                      <a:endParaRPr lang="en-US" sz="1800" b="0" i="0" u="none" strike="noStrike" kern="1200" baseline="0" dirty="0" smtClean="0">
                        <a:solidFill>
                          <a:schemeClr val="lt1"/>
                        </a:solidFill>
                        <a:latin typeface="+mn-lt"/>
                        <a:ea typeface="+mn-ea"/>
                        <a:cs typeface="+mn-cs"/>
                      </a:endParaRPr>
                    </a:p>
                  </a:txBody>
                  <a:tcPr/>
                </a:tc>
                <a:extLst>
                  <a:ext uri="{0D108BD9-81ED-4DB2-BD59-A6C34878D82A}">
                    <a16:rowId xmlns:a16="http://schemas.microsoft.com/office/drawing/2014/main" val="2742113103"/>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587" y="4511186"/>
            <a:ext cx="8034622" cy="1971063"/>
          </a:xfrm>
          <a:prstGeom prst="rect">
            <a:avLst/>
          </a:prstGeom>
        </p:spPr>
      </p:pic>
    </p:spTree>
    <p:extLst>
      <p:ext uri="{BB962C8B-B14F-4D97-AF65-F5344CB8AC3E}">
        <p14:creationId xmlns:p14="http://schemas.microsoft.com/office/powerpoint/2010/main" val="193190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6"/>
            <a:ext cx="8064137" cy="5090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Performance </a:t>
                      </a:r>
                      <a:r>
                        <a:rPr lang="en-US" sz="1800" b="0" i="0" u="none" strike="noStrike" kern="1200" baseline="0" dirty="0" err="1" smtClean="0">
                          <a:solidFill>
                            <a:schemeClr val="lt1"/>
                          </a:solidFill>
                          <a:latin typeface="+mn-lt"/>
                          <a:ea typeface="+mn-ea"/>
                          <a:cs typeface="+mn-cs"/>
                        </a:rPr>
                        <a:t>Matrics</a:t>
                      </a:r>
                      <a:endParaRPr lang="en-US" sz="1800" b="0" i="0" u="none" strike="noStrike" kern="1200" baseline="0" dirty="0" smtClean="0">
                        <a:solidFill>
                          <a:schemeClr val="lt1"/>
                        </a:solidFill>
                        <a:latin typeface="+mn-lt"/>
                        <a:ea typeface="+mn-ea"/>
                        <a:cs typeface="+mn-cs"/>
                      </a:endParaRPr>
                    </a:p>
                  </a:txBody>
                  <a:tcPr/>
                </a:tc>
                <a:extLst>
                  <a:ext uri="{0D108BD9-81ED-4DB2-BD59-A6C34878D82A}">
                    <a16:rowId xmlns:a16="http://schemas.microsoft.com/office/drawing/2014/main" val="2742113103"/>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635" y="1237677"/>
            <a:ext cx="5636879" cy="2280738"/>
          </a:xfrm>
          <a:prstGeom prst="rect">
            <a:avLst/>
          </a:prstGeom>
        </p:spPr>
      </p:pic>
      <p:sp>
        <p:nvSpPr>
          <p:cNvPr id="5" name="TextBox 4"/>
          <p:cNvSpPr txBox="1"/>
          <p:nvPr/>
        </p:nvSpPr>
        <p:spPr>
          <a:xfrm>
            <a:off x="1524000" y="3419895"/>
            <a:ext cx="8446543" cy="923330"/>
          </a:xfrm>
          <a:prstGeom prst="rect">
            <a:avLst/>
          </a:prstGeom>
          <a:noFill/>
        </p:spPr>
        <p:txBody>
          <a:bodyPr wrap="none" rtlCol="0">
            <a:spAutoFit/>
          </a:bodyPr>
          <a:lstStyle/>
          <a:p>
            <a:r>
              <a:rPr lang="en-US" dirty="0"/>
              <a:t>Residual sum of squares in calculated by the summation of </a:t>
            </a:r>
            <a:endParaRPr lang="en-US" dirty="0" smtClean="0"/>
          </a:p>
          <a:p>
            <a:r>
              <a:rPr lang="en-US" dirty="0" smtClean="0"/>
              <a:t>squares </a:t>
            </a:r>
            <a:r>
              <a:rPr lang="en-US" dirty="0"/>
              <a:t>of perpendicular distance between data points and the best fitted line.</a:t>
            </a:r>
            <a:br>
              <a:rPr lang="en-US" dirty="0"/>
            </a:b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022849"/>
            <a:ext cx="6756027" cy="2603802"/>
          </a:xfrm>
          <a:prstGeom prst="rect">
            <a:avLst/>
          </a:prstGeom>
        </p:spPr>
      </p:pic>
    </p:spTree>
    <p:extLst>
      <p:ext uri="{BB962C8B-B14F-4D97-AF65-F5344CB8AC3E}">
        <p14:creationId xmlns:p14="http://schemas.microsoft.com/office/powerpoint/2010/main" val="2573038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MSE (Mean Squared Error) –</a:t>
            </a:r>
          </a:p>
          <a:p>
            <a:pPr algn="l"/>
            <a:r>
              <a:rPr lang="en-US" sz="1500" dirty="0" smtClean="0"/>
              <a:t>Mean square error (MSE) tells you how close are any data points to the regression line.</a:t>
            </a:r>
          </a:p>
          <a:p>
            <a:pPr algn="l"/>
            <a:r>
              <a:rPr lang="en-US" sz="1500" dirty="0" smtClean="0"/>
              <a:t>The way its done is by taking the distance of the data points from a regression line and squaring it up. Squaring has 2 benefits, first it eliminates the negative values and second it gives more weight to the points that are too far from the regression line which makes it </a:t>
            </a:r>
            <a:r>
              <a:rPr lang="en-US" sz="1500" dirty="0"/>
              <a:t>e</a:t>
            </a:r>
            <a:r>
              <a:rPr lang="en-US" sz="1500" dirty="0" smtClean="0"/>
              <a:t>asier to spot them</a:t>
            </a:r>
          </a:p>
          <a:p>
            <a:pPr algn="l"/>
            <a:r>
              <a:rPr lang="en-US" sz="1500" dirty="0" smtClean="0"/>
              <a:t>(more about this when we cover linear regression)</a:t>
            </a:r>
          </a:p>
          <a:p>
            <a:pPr algn="l"/>
            <a:r>
              <a:rPr lang="en-US" sz="1500" dirty="0" smtClean="0"/>
              <a:t>For now consider we are trying to predict house price of 3 houses in Mumbai and we come up with the following values </a:t>
            </a:r>
          </a:p>
          <a:p>
            <a:pPr algn="l"/>
            <a:r>
              <a:rPr lang="en-US" sz="1500" i="1" dirty="0" smtClean="0"/>
              <a:t>House 1 = 41 Lac, House 2 = 41.5 Lac, House 3 = 43.2 Lac</a:t>
            </a:r>
          </a:p>
          <a:p>
            <a:pPr algn="l"/>
            <a:r>
              <a:rPr lang="en-US" sz="1500" dirty="0" smtClean="0"/>
              <a:t>Whereas the </a:t>
            </a:r>
            <a:r>
              <a:rPr lang="en-US" sz="1500" b="1" dirty="0" smtClean="0"/>
              <a:t>actual price</a:t>
            </a:r>
            <a:r>
              <a:rPr lang="en-US" sz="1500" dirty="0" smtClean="0"/>
              <a:t> of the house is </a:t>
            </a:r>
          </a:p>
          <a:p>
            <a:pPr algn="l"/>
            <a:r>
              <a:rPr lang="en-US" sz="1500" i="1" dirty="0" smtClean="0"/>
              <a:t>House 1 = 40Lac, House 2 = </a:t>
            </a:r>
            <a:r>
              <a:rPr lang="en-US" sz="1500" i="1" dirty="0" smtClean="0"/>
              <a:t>44.3 </a:t>
            </a:r>
            <a:r>
              <a:rPr lang="en-US" sz="1500" i="1" dirty="0" smtClean="0"/>
              <a:t>Lac, House 3 = </a:t>
            </a:r>
            <a:r>
              <a:rPr lang="en-US" sz="1500" i="1" dirty="0" smtClean="0"/>
              <a:t>49.9 </a:t>
            </a:r>
            <a:r>
              <a:rPr lang="en-US" sz="1500" i="1" dirty="0" smtClean="0"/>
              <a:t>Lac</a:t>
            </a:r>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Types of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3371367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6"/>
            <a:ext cx="8064137" cy="5090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t>Hence to calculate the MSE we need to subtract the actual price from the predicted for all houses, square them and then take an average like so -</a:t>
            </a:r>
          </a:p>
          <a:p>
            <a:pPr algn="l"/>
            <a:r>
              <a:rPr lang="en-US" sz="1500" dirty="0" smtClean="0"/>
              <a:t>House 1 &gt;&gt; 40 </a:t>
            </a:r>
            <a:r>
              <a:rPr lang="en-US" sz="1500" dirty="0"/>
              <a:t>– 41 = </a:t>
            </a:r>
            <a:r>
              <a:rPr lang="en-US" sz="1500" dirty="0" smtClean="0"/>
              <a:t>(-1)^2 </a:t>
            </a:r>
            <a:r>
              <a:rPr lang="en-US" sz="1500" dirty="0" smtClean="0"/>
              <a:t>= 1</a:t>
            </a:r>
            <a:endParaRPr lang="en-US" sz="1500" dirty="0" smtClean="0"/>
          </a:p>
          <a:p>
            <a:pPr algn="l"/>
            <a:r>
              <a:rPr lang="en-US" sz="1500" dirty="0" smtClean="0"/>
              <a:t>House 2 &gt;&gt; </a:t>
            </a:r>
            <a:r>
              <a:rPr lang="en-US" sz="1500" dirty="0" smtClean="0"/>
              <a:t>44.3 – 41.5 = (2.8)^2 = 7.84</a:t>
            </a:r>
            <a:endParaRPr lang="en-US" sz="1500" dirty="0" smtClean="0"/>
          </a:p>
          <a:p>
            <a:pPr algn="l"/>
            <a:r>
              <a:rPr lang="en-US" sz="1500" dirty="0" smtClean="0"/>
              <a:t>House 3 &gt;&gt; </a:t>
            </a:r>
            <a:r>
              <a:rPr lang="en-US" sz="1500" dirty="0" smtClean="0"/>
              <a:t> 49.9 – 43.2 = (6.7)^2 = 44.89</a:t>
            </a:r>
          </a:p>
          <a:p>
            <a:pPr algn="l"/>
            <a:endParaRPr lang="en-US" sz="1500" dirty="0"/>
          </a:p>
          <a:p>
            <a:pPr algn="l"/>
            <a:r>
              <a:rPr lang="en-US" sz="1500" dirty="0" smtClean="0"/>
              <a:t>Then add all of them together </a:t>
            </a:r>
          </a:p>
          <a:p>
            <a:pPr algn="l"/>
            <a:r>
              <a:rPr lang="en-US" sz="1500" dirty="0" smtClean="0"/>
              <a:t>1 + 7.84 + 44.89 = 53.73</a:t>
            </a:r>
          </a:p>
          <a:p>
            <a:pPr algn="l"/>
            <a:r>
              <a:rPr lang="en-US" sz="1500" dirty="0" smtClean="0"/>
              <a:t>Then average them</a:t>
            </a:r>
          </a:p>
          <a:p>
            <a:pPr algn="l"/>
            <a:r>
              <a:rPr lang="en-US" sz="1500" dirty="0" smtClean="0"/>
              <a:t>17.91</a:t>
            </a:r>
          </a:p>
          <a:p>
            <a:pPr algn="l"/>
            <a:endParaRPr lang="en-US" sz="1500" dirty="0"/>
          </a:p>
          <a:p>
            <a:pPr algn="l"/>
            <a:r>
              <a:rPr lang="en-US" sz="1500" dirty="0" smtClean="0"/>
              <a:t>So the mean squared error is </a:t>
            </a:r>
            <a:r>
              <a:rPr lang="en-US" sz="1500" b="1" dirty="0" smtClean="0"/>
              <a:t>(MSE)</a:t>
            </a:r>
            <a:r>
              <a:rPr lang="en-US" sz="1500" dirty="0" smtClean="0"/>
              <a:t> 17.91</a:t>
            </a:r>
            <a:endParaRPr lang="en-US" sz="1500" dirty="0" smtClean="0"/>
          </a:p>
          <a:p>
            <a:pPr algn="l"/>
            <a:endParaRPr lang="en-US" sz="1500"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Types of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2017658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Root Mean Squared Error (RMSE) - </a:t>
            </a:r>
            <a:endParaRPr lang="en-US" sz="1500" b="1" dirty="0" smtClean="0"/>
          </a:p>
          <a:p>
            <a:pPr algn="l"/>
            <a:r>
              <a:rPr lang="en-US" sz="1500" dirty="0"/>
              <a:t>RMSE is just the square root of MSE. The square root is introduced to make scale of the errors to be the same as the scale of targets</a:t>
            </a:r>
            <a:endParaRPr lang="en-US" sz="1500" dirty="0" smtClean="0"/>
          </a:p>
          <a:p>
            <a:pPr algn="l"/>
            <a:r>
              <a:rPr lang="en-US" sz="1500" dirty="0" smtClean="0"/>
              <a:t>Consider the previous house </a:t>
            </a:r>
            <a:r>
              <a:rPr lang="en-US" sz="1500" dirty="0" smtClean="0"/>
              <a:t>price </a:t>
            </a:r>
            <a:r>
              <a:rPr lang="en-US" sz="1500" dirty="0" smtClean="0"/>
              <a:t> prediction of </a:t>
            </a:r>
            <a:r>
              <a:rPr lang="en-US" sz="1500" dirty="0" smtClean="0"/>
              <a:t>3 houses in Mumbai and we come up with the following values </a:t>
            </a:r>
          </a:p>
          <a:p>
            <a:pPr algn="l"/>
            <a:r>
              <a:rPr lang="en-US" sz="1500" i="1" dirty="0" smtClean="0"/>
              <a:t>House 1 = 41 Lac, House 2 = 41.5 Lac, House 3 = 43.2 Lac</a:t>
            </a:r>
          </a:p>
          <a:p>
            <a:pPr algn="l"/>
            <a:r>
              <a:rPr lang="en-US" sz="1500" dirty="0" smtClean="0"/>
              <a:t>Whereas the </a:t>
            </a:r>
            <a:r>
              <a:rPr lang="en-US" sz="1500" b="1" dirty="0" smtClean="0"/>
              <a:t>actual price</a:t>
            </a:r>
            <a:r>
              <a:rPr lang="en-US" sz="1500" dirty="0" smtClean="0"/>
              <a:t> of the house is </a:t>
            </a:r>
          </a:p>
          <a:p>
            <a:pPr algn="l"/>
            <a:r>
              <a:rPr lang="en-US" sz="1500" i="1" dirty="0" smtClean="0"/>
              <a:t>House 1 = 40Lac, House 2 = </a:t>
            </a:r>
            <a:r>
              <a:rPr lang="en-US" sz="1500" i="1" dirty="0" smtClean="0"/>
              <a:t>44.3 </a:t>
            </a:r>
            <a:r>
              <a:rPr lang="en-US" sz="1500" i="1" dirty="0" smtClean="0"/>
              <a:t>Lac, House 3 = </a:t>
            </a:r>
            <a:r>
              <a:rPr lang="en-US" sz="1500" i="1" dirty="0" smtClean="0"/>
              <a:t>49.9 Lac</a:t>
            </a:r>
          </a:p>
          <a:p>
            <a:pPr algn="l"/>
            <a:r>
              <a:rPr lang="en-US" sz="1500" dirty="0" smtClean="0"/>
              <a:t>We got the MSE as 17.91. Hence according the </a:t>
            </a:r>
            <a:r>
              <a:rPr lang="en-US" sz="1500" dirty="0" err="1" smtClean="0"/>
              <a:t>the</a:t>
            </a:r>
            <a:r>
              <a:rPr lang="en-US" sz="1500" dirty="0" smtClean="0"/>
              <a:t> definition, RMSE is the square root of MSE, </a:t>
            </a:r>
          </a:p>
          <a:p>
            <a:pPr algn="l"/>
            <a:r>
              <a:rPr lang="en-US" sz="1500" dirty="0" smtClean="0"/>
              <a:t>hence RMSE for 17.91 = 4.23</a:t>
            </a:r>
            <a:endParaRPr lang="en-US" sz="1500"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Types of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177" y="4167981"/>
            <a:ext cx="3305175" cy="885825"/>
          </a:xfrm>
          <a:prstGeom prst="rect">
            <a:avLst/>
          </a:prstGeom>
        </p:spPr>
      </p:pic>
    </p:spTree>
    <p:extLst>
      <p:ext uri="{BB962C8B-B14F-4D97-AF65-F5344CB8AC3E}">
        <p14:creationId xmlns:p14="http://schemas.microsoft.com/office/powerpoint/2010/main" val="2103734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Confusion Matrix –</a:t>
            </a:r>
          </a:p>
          <a:p>
            <a:pPr algn="l"/>
            <a:r>
              <a:rPr lang="en-US" sz="1500" b="1" dirty="0" smtClean="0"/>
              <a:t>Confusion matrix is a table to evaluate performance of a given machine learning model</a:t>
            </a:r>
          </a:p>
          <a:p>
            <a:pPr algn="l"/>
            <a:r>
              <a:rPr lang="en-US" sz="1500" b="1" dirty="0" smtClean="0"/>
              <a:t>It has various information which tells us how accurate our model is performing for every given class</a:t>
            </a:r>
          </a:p>
          <a:p>
            <a:pPr algn="l"/>
            <a:r>
              <a:rPr lang="en-US" sz="1500" b="1" dirty="0" smtClean="0"/>
              <a:t>Few prominent measure in confusion matrix include Precision, Recall and F1 score </a:t>
            </a:r>
          </a:p>
          <a:p>
            <a:pPr algn="l"/>
            <a:r>
              <a:rPr lang="en-US" sz="1500" b="1" dirty="0" smtClean="0"/>
              <a:t>We shall discuss them individually in the forthcoming chapters </a:t>
            </a:r>
          </a:p>
          <a:p>
            <a:pPr algn="l"/>
            <a:r>
              <a:rPr lang="en-US" sz="1500" b="1" dirty="0" smtClean="0"/>
              <a:t>Below is the reference of a confusion matrix table </a:t>
            </a:r>
          </a:p>
          <a:p>
            <a:pPr algn="l"/>
            <a:endParaRPr lang="en-US" sz="1500" b="1" dirty="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Types of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086" y="3755666"/>
            <a:ext cx="4812302" cy="2712626"/>
          </a:xfrm>
          <a:prstGeom prst="rect">
            <a:avLst/>
          </a:prstGeom>
        </p:spPr>
      </p:pic>
    </p:spTree>
    <p:extLst>
      <p:ext uri="{BB962C8B-B14F-4D97-AF65-F5344CB8AC3E}">
        <p14:creationId xmlns:p14="http://schemas.microsoft.com/office/powerpoint/2010/main" val="142998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24642968"/>
              </p:ext>
            </p:extLst>
          </p:nvPr>
        </p:nvGraphicFramePr>
        <p:xfrm>
          <a:off x="1352732" y="81110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Contents covered</a:t>
                      </a:r>
                    </a:p>
                  </a:txBody>
                  <a:tcPr/>
                </a:tc>
                <a:extLst>
                  <a:ext uri="{0D108BD9-81ED-4DB2-BD59-A6C34878D82A}">
                    <a16:rowId xmlns:a16="http://schemas.microsoft.com/office/drawing/2014/main" val="2742113103"/>
                  </a:ext>
                </a:extLst>
              </a:tr>
            </a:tbl>
          </a:graphicData>
        </a:graphic>
      </p:graphicFrame>
      <p:sp>
        <p:nvSpPr>
          <p:cNvPr id="4" name="TextBox 3"/>
          <p:cNvSpPr txBox="1"/>
          <p:nvPr/>
        </p:nvSpPr>
        <p:spPr>
          <a:xfrm>
            <a:off x="1352732" y="1802673"/>
            <a:ext cx="8128000" cy="3970318"/>
          </a:xfrm>
          <a:prstGeom prst="rect">
            <a:avLst/>
          </a:prstGeom>
          <a:noFill/>
        </p:spPr>
        <p:txBody>
          <a:bodyPr wrap="square" rtlCol="0">
            <a:spAutoFit/>
          </a:bodyPr>
          <a:lstStyle/>
          <a:p>
            <a:pPr marL="342900" indent="-342900">
              <a:buFont typeface="+mj-lt"/>
              <a:buAutoNum type="arabicPeriod"/>
            </a:pPr>
            <a:r>
              <a:rPr lang="en-US" dirty="0" smtClean="0"/>
              <a:t>Basics of Machine Learning </a:t>
            </a:r>
          </a:p>
          <a:p>
            <a:pPr marL="285750" indent="-285750">
              <a:buFontTx/>
              <a:buChar char="-"/>
            </a:pPr>
            <a:r>
              <a:rPr lang="en-US" dirty="0" smtClean="0"/>
              <a:t>Difference of Machine learning vs Programming</a:t>
            </a:r>
          </a:p>
          <a:p>
            <a:pPr marL="285750" indent="-285750">
              <a:buFontTx/>
              <a:buChar char="-"/>
            </a:pPr>
            <a:endParaRPr lang="en-US" dirty="0"/>
          </a:p>
          <a:p>
            <a:r>
              <a:rPr lang="en-US" dirty="0" smtClean="0"/>
              <a:t>2. Phases in Machine Learning</a:t>
            </a:r>
          </a:p>
          <a:p>
            <a:pPr marL="285750" indent="-285750">
              <a:buFontTx/>
              <a:buChar char="-"/>
            </a:pPr>
            <a:r>
              <a:rPr lang="en-US" dirty="0" smtClean="0"/>
              <a:t>Train </a:t>
            </a:r>
          </a:p>
          <a:p>
            <a:pPr marL="285750" indent="-285750">
              <a:buFontTx/>
              <a:buChar char="-"/>
            </a:pPr>
            <a:r>
              <a:rPr lang="en-US" dirty="0" smtClean="0"/>
              <a:t>Test</a:t>
            </a:r>
          </a:p>
          <a:p>
            <a:pPr marL="285750" indent="-285750">
              <a:buFontTx/>
              <a:buChar char="-"/>
            </a:pPr>
            <a:r>
              <a:rPr lang="en-US" dirty="0" smtClean="0"/>
              <a:t>Validate</a:t>
            </a:r>
          </a:p>
          <a:p>
            <a:pPr marL="285750" indent="-285750">
              <a:buFontTx/>
              <a:buChar char="-"/>
            </a:pPr>
            <a:r>
              <a:rPr lang="en-US" dirty="0" smtClean="0"/>
              <a:t>evaluate</a:t>
            </a:r>
          </a:p>
          <a:p>
            <a:pPr marL="285750" indent="-285750">
              <a:buFontTx/>
              <a:buChar char="-"/>
            </a:pPr>
            <a:endParaRPr lang="en-US" dirty="0"/>
          </a:p>
          <a:p>
            <a:r>
              <a:rPr lang="en-US" dirty="0" smtClean="0"/>
              <a:t>3. Fields in Machine Learning</a:t>
            </a:r>
          </a:p>
          <a:p>
            <a:pPr marL="285750" indent="-285750">
              <a:buFontTx/>
              <a:buChar char="-"/>
            </a:pPr>
            <a:r>
              <a:rPr lang="en-US" dirty="0" smtClean="0"/>
              <a:t>Data Mining </a:t>
            </a:r>
          </a:p>
          <a:p>
            <a:pPr marL="285750" indent="-285750">
              <a:buFontTx/>
              <a:buChar char="-"/>
            </a:pPr>
            <a:r>
              <a:rPr lang="en-US" dirty="0" smtClean="0"/>
              <a:t>Statistical Learning </a:t>
            </a:r>
          </a:p>
          <a:p>
            <a:pPr marL="285750" indent="-285750">
              <a:buFontTx/>
              <a:buChar char="-"/>
            </a:pPr>
            <a:r>
              <a:rPr lang="en-US" dirty="0" smtClean="0"/>
              <a:t>Data Science </a:t>
            </a:r>
          </a:p>
          <a:p>
            <a:pPr marL="285750" indent="-285750">
              <a:buFontTx/>
              <a:buChar char="-"/>
            </a:pPr>
            <a:r>
              <a:rPr lang="en-US" dirty="0" smtClean="0"/>
              <a:t>AI</a:t>
            </a:r>
            <a:r>
              <a:rPr lang="en-US" dirty="0"/>
              <a:t>	</a:t>
            </a:r>
          </a:p>
        </p:txBody>
      </p:sp>
    </p:spTree>
    <p:extLst>
      <p:ext uri="{BB962C8B-B14F-4D97-AF65-F5344CB8AC3E}">
        <p14:creationId xmlns:p14="http://schemas.microsoft.com/office/powerpoint/2010/main" val="130855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Accuracy –</a:t>
            </a:r>
          </a:p>
          <a:p>
            <a:pPr algn="l"/>
            <a:r>
              <a:rPr lang="en-US" sz="1500" b="1" dirty="0" smtClean="0"/>
              <a:t>Accuracy </a:t>
            </a:r>
            <a:r>
              <a:rPr lang="en-US" sz="1500" b="1" dirty="0"/>
              <a:t>is the ratio of correct predictions in all examples used for testing. So, you tested your model on 100 examples (some of them are positives, some are negatives, the ratio doesn't matter). The model correctly predicted the label of 97 examples of those 100, so your accuracy is 97/100 = 0.97</a:t>
            </a:r>
            <a:r>
              <a:rPr lang="en-US" sz="1500" b="1" dirty="0" smtClean="0"/>
              <a:t>.</a:t>
            </a:r>
          </a:p>
          <a:p>
            <a:pPr algn="l"/>
            <a:endParaRPr lang="en-US" sz="1500" b="1" dirty="0"/>
          </a:p>
          <a:p>
            <a:pPr algn="l"/>
            <a:r>
              <a:rPr lang="en-US" sz="1500" b="1" dirty="0" smtClean="0"/>
              <a:t>Below is the equation of accuracy</a:t>
            </a:r>
          </a:p>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Types of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304" y="3812389"/>
            <a:ext cx="7269528" cy="1804307"/>
          </a:xfrm>
          <a:prstGeom prst="rect">
            <a:avLst/>
          </a:prstGeom>
        </p:spPr>
      </p:pic>
    </p:spTree>
    <p:extLst>
      <p:ext uri="{BB962C8B-B14F-4D97-AF65-F5344CB8AC3E}">
        <p14:creationId xmlns:p14="http://schemas.microsoft.com/office/powerpoint/2010/main" val="221768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Precision –</a:t>
            </a:r>
          </a:p>
          <a:p>
            <a:pPr algn="l"/>
            <a:r>
              <a:rPr lang="en-US" sz="1500" b="1" dirty="0"/>
              <a:t>Precision is a measure of accuracy on the labels of interest only. Often, the labels of interest are positive labels (i.e., spam), but it depends on the application. So, you tested your model on 100 examples. The model predicted as spam 80 of them, but only 60 of those 80 were correct predictions, so your precision is 60/80 = 0.75.</a:t>
            </a:r>
            <a:endParaRPr lang="en-US" sz="1500" b="1" dirty="0" smtClean="0"/>
          </a:p>
          <a:p>
            <a:pPr algn="l"/>
            <a:endParaRPr lang="en-US" sz="1500" b="1" dirty="0"/>
          </a:p>
          <a:p>
            <a:pPr algn="l"/>
            <a:r>
              <a:rPr lang="en-US" sz="1500" b="1" dirty="0" smtClean="0"/>
              <a:t>Below is the equation of Precision</a:t>
            </a:r>
          </a:p>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Types of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416" y="3655943"/>
            <a:ext cx="5567498" cy="2095500"/>
          </a:xfrm>
          <a:prstGeom prst="rect">
            <a:avLst/>
          </a:prstGeom>
        </p:spPr>
      </p:pic>
    </p:spTree>
    <p:extLst>
      <p:ext uri="{BB962C8B-B14F-4D97-AF65-F5344CB8AC3E}">
        <p14:creationId xmlns:p14="http://schemas.microsoft.com/office/powerpoint/2010/main" val="1943616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Recall –</a:t>
            </a:r>
            <a:endParaRPr lang="en-US" sz="1500" b="1" dirty="0"/>
          </a:p>
          <a:p>
            <a:pPr algn="l"/>
            <a:r>
              <a:rPr lang="en-US" sz="1500" b="1" dirty="0"/>
              <a:t>Recall is a measure of how many examples of interest your model has identified as such. Let's say you have 100 examples, you know that 70 of them are spam. Your model only predicted as spam 60 of those 70. So your recall is 60/70 = 0.86</a:t>
            </a:r>
            <a:r>
              <a:rPr lang="en-US" sz="1500" b="1" dirty="0" smtClean="0"/>
              <a:t>.</a:t>
            </a:r>
          </a:p>
          <a:p>
            <a:pPr algn="l"/>
            <a:r>
              <a:rPr lang="en-US" sz="1500" b="1" dirty="0" smtClean="0"/>
              <a:t>Recall is also known as Sensitivity</a:t>
            </a:r>
            <a:endParaRPr lang="en-US" sz="1500" b="1" dirty="0"/>
          </a:p>
          <a:p>
            <a:pPr algn="l"/>
            <a:endParaRPr lang="en-US" sz="1500" b="1" dirty="0"/>
          </a:p>
          <a:p>
            <a:pPr algn="l"/>
            <a:r>
              <a:rPr lang="en-US" sz="1500" b="1" dirty="0" smtClean="0"/>
              <a:t>Below is the equation of Recall a</a:t>
            </a:r>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Types of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416" y="3655943"/>
            <a:ext cx="5567498" cy="2095500"/>
          </a:xfrm>
          <a:prstGeom prst="rect">
            <a:avLst/>
          </a:prstGeom>
        </p:spPr>
      </p:pic>
    </p:spTree>
    <p:extLst>
      <p:ext uri="{BB962C8B-B14F-4D97-AF65-F5344CB8AC3E}">
        <p14:creationId xmlns:p14="http://schemas.microsoft.com/office/powerpoint/2010/main" val="3177384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Types of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sp>
        <p:nvSpPr>
          <p:cNvPr id="2" name="Rectangle 1"/>
          <p:cNvSpPr/>
          <p:nvPr/>
        </p:nvSpPr>
        <p:spPr>
          <a:xfrm>
            <a:off x="1585209" y="1336197"/>
            <a:ext cx="8128000" cy="2862322"/>
          </a:xfrm>
          <a:prstGeom prst="rect">
            <a:avLst/>
          </a:prstGeom>
        </p:spPr>
        <p:txBody>
          <a:bodyPr wrap="square">
            <a:spAutoFit/>
          </a:bodyPr>
          <a:lstStyle/>
          <a:p>
            <a:r>
              <a:rPr lang="en-US" sz="1500" b="1" dirty="0" smtClean="0"/>
              <a:t>ROC Curve (Receiver Operating Characteristic Curve ) –</a:t>
            </a:r>
          </a:p>
          <a:p>
            <a:endParaRPr lang="en-US" sz="1500" b="1" dirty="0"/>
          </a:p>
          <a:p>
            <a:r>
              <a:rPr lang="en-US" sz="1500" b="1" dirty="0" smtClean="0"/>
              <a:t>ROC Curve is a parameter for measure in classification problem that helps understand how well a model can distinguish between 2 classes, the higher the curve the better the model</a:t>
            </a:r>
          </a:p>
          <a:p>
            <a:endParaRPr lang="en-US" sz="1500" b="1" dirty="0"/>
          </a:p>
          <a:p>
            <a:r>
              <a:rPr lang="en-US" sz="1500" b="1" dirty="0" smtClean="0"/>
              <a:t>Entropy –</a:t>
            </a:r>
          </a:p>
          <a:p>
            <a:endParaRPr lang="en-US" sz="1500" b="1" dirty="0"/>
          </a:p>
          <a:p>
            <a:r>
              <a:rPr lang="en-US" sz="1500" b="1" dirty="0" smtClean="0"/>
              <a:t>Entropy is the certainty of a decision being correct or incorrect, the values is between 0 and 1 where 1 being True</a:t>
            </a:r>
          </a:p>
          <a:p>
            <a:endParaRPr lang="en-US" sz="1500" b="1" dirty="0"/>
          </a:p>
          <a:p>
            <a:endParaRPr lang="en-US" sz="1500" b="1" dirty="0"/>
          </a:p>
        </p:txBody>
      </p:sp>
    </p:spTree>
    <p:extLst>
      <p:ext uri="{BB962C8B-B14F-4D97-AF65-F5344CB8AC3E}">
        <p14:creationId xmlns:p14="http://schemas.microsoft.com/office/powerpoint/2010/main" val="3478393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94842241"/>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ML Model optimization</a:t>
                      </a:r>
                      <a:endParaRPr lang="en-US" sz="1800" b="0" i="0" u="none" strike="noStrike" kern="1200" baseline="0" dirty="0" smtClean="0">
                        <a:solidFill>
                          <a:schemeClr val="lt1"/>
                        </a:solidFill>
                        <a:latin typeface="+mn-lt"/>
                        <a:ea typeface="+mn-ea"/>
                        <a:cs typeface="+mn-cs"/>
                      </a:endParaRPr>
                    </a:p>
                  </a:txBody>
                  <a:tcPr/>
                </a:tc>
                <a:extLst>
                  <a:ext uri="{0D108BD9-81ED-4DB2-BD59-A6C34878D82A}">
                    <a16:rowId xmlns:a16="http://schemas.microsoft.com/office/drawing/2014/main" val="2742113103"/>
                  </a:ext>
                </a:extLst>
              </a:tr>
            </a:tbl>
          </a:graphicData>
        </a:graphic>
      </p:graphicFrame>
      <p:sp>
        <p:nvSpPr>
          <p:cNvPr id="2" name="Rectangle 1"/>
          <p:cNvSpPr/>
          <p:nvPr/>
        </p:nvSpPr>
        <p:spPr>
          <a:xfrm>
            <a:off x="1585209" y="1336197"/>
            <a:ext cx="8128000" cy="4385816"/>
          </a:xfrm>
          <a:prstGeom prst="rect">
            <a:avLst/>
          </a:prstGeom>
        </p:spPr>
        <p:txBody>
          <a:bodyPr wrap="square">
            <a:spAutoFit/>
          </a:bodyPr>
          <a:lstStyle/>
          <a:p>
            <a:r>
              <a:rPr lang="en-US" sz="1500" b="1" dirty="0" smtClean="0"/>
              <a:t>A machine learning model requires to be optimized in order to get better results</a:t>
            </a:r>
          </a:p>
          <a:p>
            <a:r>
              <a:rPr lang="en-US" sz="1500" b="1" dirty="0" smtClean="0"/>
              <a:t>There are lot of methods that assist in optimization of a ML model, they are listed below</a:t>
            </a:r>
          </a:p>
          <a:p>
            <a:endParaRPr lang="en-US" sz="1500" b="1" dirty="0"/>
          </a:p>
          <a:p>
            <a:r>
              <a:rPr lang="en-US" dirty="0"/>
              <a:t>Bias-Variance tradeoff </a:t>
            </a:r>
            <a:r>
              <a:rPr lang="en-US" dirty="0" smtClean="0"/>
              <a:t>–</a:t>
            </a:r>
          </a:p>
          <a:p>
            <a:endParaRPr lang="en-US" dirty="0" smtClean="0"/>
          </a:p>
          <a:p>
            <a:r>
              <a:rPr lang="en-US" dirty="0" smtClean="0"/>
              <a:t>Lets divide this term,</a:t>
            </a:r>
          </a:p>
          <a:p>
            <a:r>
              <a:rPr lang="en-US" dirty="0" smtClean="0"/>
              <a:t>Bias means assuming false results due to feeding of bad data to model, </a:t>
            </a:r>
            <a:r>
              <a:rPr lang="en-US" dirty="0" err="1" smtClean="0"/>
              <a:t>hight</a:t>
            </a:r>
            <a:r>
              <a:rPr lang="en-US" dirty="0" smtClean="0"/>
              <a:t> bias in a model means </a:t>
            </a:r>
            <a:r>
              <a:rPr lang="en-US" dirty="0" err="1" smtClean="0"/>
              <a:t>underfitting</a:t>
            </a:r>
            <a:r>
              <a:rPr lang="en-US" dirty="0" smtClean="0"/>
              <a:t> and the results will be bad in </a:t>
            </a:r>
            <a:r>
              <a:rPr lang="en-US" dirty="0" err="1" smtClean="0"/>
              <a:t>bith</a:t>
            </a:r>
            <a:r>
              <a:rPr lang="en-US" dirty="0" smtClean="0"/>
              <a:t> training and testing phase.</a:t>
            </a:r>
          </a:p>
          <a:p>
            <a:r>
              <a:rPr lang="en-US" dirty="0" smtClean="0"/>
              <a:t>Variance is the measure of dispersion of data in the model (highly distinguishing data means more variance), high variance in the model means overfitting. Which means, the results in the training period will be good however while testing in unseen data, the model wont perform well</a:t>
            </a:r>
          </a:p>
          <a:p>
            <a:endParaRPr lang="en-US" dirty="0" smtClean="0"/>
          </a:p>
          <a:p>
            <a:endParaRPr lang="en-US" dirty="0"/>
          </a:p>
          <a:p>
            <a:endParaRPr lang="en-US" dirty="0"/>
          </a:p>
        </p:txBody>
      </p:sp>
    </p:spTree>
    <p:extLst>
      <p:ext uri="{BB962C8B-B14F-4D97-AF65-F5344CB8AC3E}">
        <p14:creationId xmlns:p14="http://schemas.microsoft.com/office/powerpoint/2010/main" val="804102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94842241"/>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ML Model optimization</a:t>
                      </a:r>
                      <a:endParaRPr lang="en-US" sz="1800" b="0" i="0" u="none" strike="noStrike" kern="1200" baseline="0" dirty="0" smtClean="0">
                        <a:solidFill>
                          <a:schemeClr val="lt1"/>
                        </a:solidFill>
                        <a:latin typeface="+mn-lt"/>
                        <a:ea typeface="+mn-ea"/>
                        <a:cs typeface="+mn-cs"/>
                      </a:endParaRPr>
                    </a:p>
                  </a:txBody>
                  <a:tcPr/>
                </a:tc>
                <a:extLst>
                  <a:ext uri="{0D108BD9-81ED-4DB2-BD59-A6C34878D82A}">
                    <a16:rowId xmlns:a16="http://schemas.microsoft.com/office/drawing/2014/main" val="2742113103"/>
                  </a:ext>
                </a:extLst>
              </a:tr>
            </a:tbl>
          </a:graphicData>
        </a:graphic>
      </p:graphicFrame>
      <p:sp>
        <p:nvSpPr>
          <p:cNvPr id="2" name="Rectangle 1"/>
          <p:cNvSpPr/>
          <p:nvPr/>
        </p:nvSpPr>
        <p:spPr>
          <a:xfrm>
            <a:off x="1585209" y="1336197"/>
            <a:ext cx="8128000" cy="4801314"/>
          </a:xfrm>
          <a:prstGeom prst="rect">
            <a:avLst/>
          </a:prstGeom>
        </p:spPr>
        <p:txBody>
          <a:bodyPr wrap="square">
            <a:spAutoFit/>
          </a:bodyPr>
          <a:lstStyle/>
          <a:p>
            <a:r>
              <a:rPr lang="en-US" dirty="0" smtClean="0"/>
              <a:t>Overfitting –</a:t>
            </a:r>
          </a:p>
          <a:p>
            <a:r>
              <a:rPr lang="en-US" dirty="0" smtClean="0"/>
              <a:t>Overfitting means the model has memorized the pattern instead of generalizing it</a:t>
            </a:r>
          </a:p>
          <a:p>
            <a:r>
              <a:rPr lang="en-US" dirty="0" smtClean="0"/>
              <a:t>This occurs due to high variance and the best way to deal with is usually by normalization of data and checking for imbalance</a:t>
            </a:r>
          </a:p>
          <a:p>
            <a:endParaRPr lang="en-US" dirty="0"/>
          </a:p>
          <a:p>
            <a:r>
              <a:rPr lang="en-US" dirty="0" err="1" smtClean="0"/>
              <a:t>Underfitting</a:t>
            </a:r>
            <a:r>
              <a:rPr lang="en-US" dirty="0" smtClean="0"/>
              <a:t> –</a:t>
            </a:r>
          </a:p>
          <a:p>
            <a:r>
              <a:rPr lang="en-US" dirty="0" err="1" smtClean="0"/>
              <a:t>Underfitting</a:t>
            </a:r>
            <a:r>
              <a:rPr lang="en-US" dirty="0" smtClean="0"/>
              <a:t> means the model isn’t able to grasp the pattern in the given data hence the model will perform badly during training and testing phases</a:t>
            </a:r>
          </a:p>
          <a:p>
            <a:r>
              <a:rPr lang="en-US" dirty="0" smtClean="0"/>
              <a:t>Best way to overcome this situation is by adding more data and removal of noise from data</a:t>
            </a:r>
          </a:p>
          <a:p>
            <a:endParaRPr lang="en-US" dirty="0"/>
          </a:p>
          <a:p>
            <a:r>
              <a:rPr lang="en-US" dirty="0" smtClean="0"/>
              <a:t>Bootstrapping</a:t>
            </a:r>
            <a:r>
              <a:rPr lang="en-US" dirty="0"/>
              <a:t> </a:t>
            </a:r>
            <a:r>
              <a:rPr lang="en-US" dirty="0" smtClean="0"/>
              <a:t>– </a:t>
            </a:r>
          </a:p>
          <a:p>
            <a:r>
              <a:rPr lang="en-US" dirty="0" smtClean="0"/>
              <a:t>Bootstrap aggregation or Bagging is a concept in ML where the data is resampled and fed to the model in order to ascertain that the accuracy remains constant on unseen data. </a:t>
            </a:r>
          </a:p>
          <a:p>
            <a:r>
              <a:rPr lang="en-US" dirty="0" smtClean="0"/>
              <a:t>This decreases the variance and prevents overfitting</a:t>
            </a:r>
            <a:endParaRPr lang="en-US" dirty="0"/>
          </a:p>
        </p:txBody>
      </p:sp>
    </p:spTree>
    <p:extLst>
      <p:ext uri="{BB962C8B-B14F-4D97-AF65-F5344CB8AC3E}">
        <p14:creationId xmlns:p14="http://schemas.microsoft.com/office/powerpoint/2010/main" val="673208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ML Model optimization</a:t>
                      </a:r>
                      <a:endParaRPr lang="en-US" sz="1800" b="0" i="0" u="none" strike="noStrike" kern="1200" baseline="0" dirty="0" smtClean="0">
                        <a:solidFill>
                          <a:schemeClr val="lt1"/>
                        </a:solidFill>
                        <a:latin typeface="+mn-lt"/>
                        <a:ea typeface="+mn-ea"/>
                        <a:cs typeface="+mn-cs"/>
                      </a:endParaRPr>
                    </a:p>
                  </a:txBody>
                  <a:tcPr/>
                </a:tc>
                <a:extLst>
                  <a:ext uri="{0D108BD9-81ED-4DB2-BD59-A6C34878D82A}">
                    <a16:rowId xmlns:a16="http://schemas.microsoft.com/office/drawing/2014/main" val="2742113103"/>
                  </a:ext>
                </a:extLst>
              </a:tr>
            </a:tbl>
          </a:graphicData>
        </a:graphic>
      </p:graphicFrame>
      <p:sp>
        <p:nvSpPr>
          <p:cNvPr id="2" name="Rectangle 1"/>
          <p:cNvSpPr/>
          <p:nvPr/>
        </p:nvSpPr>
        <p:spPr>
          <a:xfrm>
            <a:off x="1585209" y="1336197"/>
            <a:ext cx="8128000" cy="3970318"/>
          </a:xfrm>
          <a:prstGeom prst="rect">
            <a:avLst/>
          </a:prstGeom>
        </p:spPr>
        <p:txBody>
          <a:bodyPr wrap="square">
            <a:spAutoFit/>
          </a:bodyPr>
          <a:lstStyle/>
          <a:p>
            <a:r>
              <a:rPr lang="en-US" dirty="0" smtClean="0"/>
              <a:t>Cross validation – </a:t>
            </a:r>
          </a:p>
          <a:p>
            <a:r>
              <a:rPr lang="en-US" dirty="0" smtClean="0"/>
              <a:t>It’s a resampling technique where the model is tested on limited number of sample data to check its performance on data that was never used during training</a:t>
            </a:r>
          </a:p>
          <a:p>
            <a:endParaRPr lang="en-US" dirty="0"/>
          </a:p>
          <a:p>
            <a:r>
              <a:rPr lang="en-US" dirty="0" smtClean="0"/>
              <a:t>Boosting –</a:t>
            </a:r>
          </a:p>
          <a:p>
            <a:r>
              <a:rPr lang="en-US" dirty="0" smtClean="0"/>
              <a:t>Boosting is used to reduce the Bias in the model by combining weak learners with strong learners</a:t>
            </a:r>
          </a:p>
          <a:p>
            <a:r>
              <a:rPr lang="en-US" dirty="0" smtClean="0"/>
              <a:t>Its does so by iteratively adjusting weights</a:t>
            </a:r>
          </a:p>
          <a:p>
            <a:endParaRPr lang="en-US" dirty="0"/>
          </a:p>
          <a:p>
            <a:r>
              <a:rPr lang="en-US" dirty="0" err="1" smtClean="0"/>
              <a:t>Ensembling</a:t>
            </a:r>
            <a:r>
              <a:rPr lang="en-US" dirty="0" smtClean="0"/>
              <a:t> – </a:t>
            </a:r>
          </a:p>
          <a:p>
            <a:r>
              <a:rPr lang="en-US" dirty="0" err="1" smtClean="0"/>
              <a:t>Ensembling</a:t>
            </a:r>
            <a:r>
              <a:rPr lang="en-US" dirty="0" smtClean="0"/>
              <a:t> is a procedure that combines multiple algorithm in order to get better results.</a:t>
            </a:r>
          </a:p>
          <a:p>
            <a:r>
              <a:rPr lang="en-US" dirty="0" smtClean="0"/>
              <a:t>Boosting and Bagging are a form of </a:t>
            </a:r>
            <a:r>
              <a:rPr lang="en-US" dirty="0" err="1" smtClean="0"/>
              <a:t>emsembling</a:t>
            </a:r>
            <a:r>
              <a:rPr lang="en-US" dirty="0" smtClean="0"/>
              <a:t> techniques</a:t>
            </a:r>
          </a:p>
        </p:txBody>
      </p:sp>
    </p:spTree>
    <p:extLst>
      <p:ext uri="{BB962C8B-B14F-4D97-AF65-F5344CB8AC3E}">
        <p14:creationId xmlns:p14="http://schemas.microsoft.com/office/powerpoint/2010/main" val="414245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7"/>
            <a:ext cx="8064137" cy="41605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500" b="1" dirty="0" smtClean="0"/>
          </a:p>
          <a:p>
            <a:pPr algn="l"/>
            <a:endParaRPr lang="en-US" sz="1500" b="1" dirty="0" smtClean="0"/>
          </a:p>
          <a:p>
            <a:pPr algn="l"/>
            <a:endParaRPr lang="en-US" sz="1500" b="1"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42847458"/>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err="1" smtClean="0">
                          <a:solidFill>
                            <a:schemeClr val="lt1"/>
                          </a:solidFill>
                          <a:latin typeface="+mn-lt"/>
                          <a:ea typeface="+mn-ea"/>
                          <a:cs typeface="+mn-cs"/>
                        </a:rPr>
                        <a:t>Sklearn</a:t>
                      </a:r>
                      <a:r>
                        <a:rPr lang="en-US" sz="1800" b="0" i="0" u="none" strike="noStrike" kern="1200" baseline="0" dirty="0" smtClean="0">
                          <a:solidFill>
                            <a:schemeClr val="lt1"/>
                          </a:solidFill>
                          <a:latin typeface="+mn-lt"/>
                          <a:ea typeface="+mn-ea"/>
                          <a:cs typeface="+mn-cs"/>
                        </a:rPr>
                        <a:t> Packages</a:t>
                      </a:r>
                      <a:endParaRPr lang="en-US" sz="1800" b="0" i="0" u="none" strike="noStrike" kern="1200" baseline="0" dirty="0" smtClean="0">
                        <a:solidFill>
                          <a:schemeClr val="lt1"/>
                        </a:solidFill>
                        <a:latin typeface="+mn-lt"/>
                        <a:ea typeface="+mn-ea"/>
                        <a:cs typeface="+mn-cs"/>
                      </a:endParaRPr>
                    </a:p>
                  </a:txBody>
                  <a:tcPr/>
                </a:tc>
                <a:extLst>
                  <a:ext uri="{0D108BD9-81ED-4DB2-BD59-A6C34878D82A}">
                    <a16:rowId xmlns:a16="http://schemas.microsoft.com/office/drawing/2014/main" val="2742113103"/>
                  </a:ext>
                </a:extLst>
              </a:tr>
            </a:tbl>
          </a:graphicData>
        </a:graphic>
      </p:graphicFrame>
      <p:sp>
        <p:nvSpPr>
          <p:cNvPr id="2" name="Rectangle 1"/>
          <p:cNvSpPr/>
          <p:nvPr/>
        </p:nvSpPr>
        <p:spPr>
          <a:xfrm>
            <a:off x="1585209" y="1336197"/>
            <a:ext cx="8128000" cy="4801314"/>
          </a:xfrm>
          <a:prstGeom prst="rect">
            <a:avLst/>
          </a:prstGeom>
        </p:spPr>
        <p:txBody>
          <a:bodyPr wrap="square">
            <a:spAutoFit/>
          </a:bodyPr>
          <a:lstStyle/>
          <a:p>
            <a:pPr algn="ctr"/>
            <a:r>
              <a:rPr lang="en-US" dirty="0" smtClean="0"/>
              <a:t>Introduction </a:t>
            </a:r>
            <a:r>
              <a:rPr lang="en-US" dirty="0"/>
              <a:t>to Usage of </a:t>
            </a:r>
            <a:r>
              <a:rPr lang="en-US" dirty="0" err="1"/>
              <a:t>sci</a:t>
            </a:r>
            <a:r>
              <a:rPr lang="en-US" dirty="0"/>
              <a:t>-kit learn package in Python	</a:t>
            </a:r>
          </a:p>
          <a:p>
            <a:endParaRPr lang="en-US" dirty="0"/>
          </a:p>
          <a:p>
            <a:endParaRPr lang="en-US" dirty="0" smtClean="0"/>
          </a:p>
          <a:p>
            <a:r>
              <a:rPr lang="en-US" dirty="0" err="1" smtClean="0"/>
              <a:t>Sci</a:t>
            </a:r>
            <a:r>
              <a:rPr lang="en-US" dirty="0" smtClean="0"/>
              <a:t>-Kit learn is a package that is used in the field of machine learning which consists of various libraries.</a:t>
            </a:r>
          </a:p>
          <a:p>
            <a:r>
              <a:rPr lang="en-US" dirty="0" smtClean="0"/>
              <a:t>These libraries are again bifurcated into various field of ML such as supervised learning, un-supervised learning, clustering, data preprocessing, performance matrix </a:t>
            </a:r>
            <a:r>
              <a:rPr lang="en-US" dirty="0" err="1" smtClean="0"/>
              <a:t>etc</a:t>
            </a:r>
            <a:endParaRPr lang="en-US" dirty="0" smtClean="0"/>
          </a:p>
          <a:p>
            <a:endParaRPr lang="en-US" dirty="0"/>
          </a:p>
          <a:p>
            <a:r>
              <a:rPr lang="en-US" dirty="0" smtClean="0"/>
              <a:t>More about it here</a:t>
            </a:r>
          </a:p>
          <a:p>
            <a:r>
              <a:rPr lang="en-US" dirty="0">
                <a:hlinkClick r:id="rId2"/>
              </a:rPr>
              <a:t>https://scikit-learn.org/</a:t>
            </a:r>
            <a:endParaRPr lang="en-US" dirty="0"/>
          </a:p>
          <a:p>
            <a:endParaRPr lang="en-US" dirty="0" smtClean="0"/>
          </a:p>
          <a:p>
            <a:r>
              <a:rPr lang="en-US" dirty="0" smtClean="0"/>
              <a:t>Check the </a:t>
            </a:r>
            <a:r>
              <a:rPr lang="en-US" dirty="0" err="1" smtClean="0"/>
              <a:t>Jupyter</a:t>
            </a:r>
            <a:r>
              <a:rPr lang="en-US" dirty="0" smtClean="0"/>
              <a:t> notebook (</a:t>
            </a:r>
            <a:r>
              <a:rPr lang="en-US" dirty="0" err="1" smtClean="0"/>
              <a:t>sklearn</a:t>
            </a:r>
            <a:r>
              <a:rPr lang="en-US" dirty="0" smtClean="0"/>
              <a:t>-intro) that demonstrates how various libraries </a:t>
            </a:r>
            <a:r>
              <a:rPr lang="en-US" smtClean="0"/>
              <a:t>are imported </a:t>
            </a:r>
            <a:endParaRPr lang="en-US" dirty="0" smtClean="0"/>
          </a:p>
          <a:p>
            <a:r>
              <a:rPr lang="en-US" dirty="0" smtClean="0"/>
              <a:t> </a:t>
            </a:r>
            <a:endParaRPr lang="en-US" dirty="0"/>
          </a:p>
          <a:p>
            <a:endParaRPr lang="en-US" dirty="0" smtClean="0"/>
          </a:p>
          <a:p>
            <a:endParaRPr lang="en-US" dirty="0" smtClean="0"/>
          </a:p>
        </p:txBody>
      </p:sp>
    </p:spTree>
    <p:extLst>
      <p:ext uri="{BB962C8B-B14F-4D97-AF65-F5344CB8AC3E}">
        <p14:creationId xmlns:p14="http://schemas.microsoft.com/office/powerpoint/2010/main" val="3258066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524000" y="381567"/>
            <a:ext cx="9144000" cy="5458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500" dirty="0" smtClean="0"/>
              <a:t>Basics of Machine Learning</a:t>
            </a:r>
            <a:endParaRPr lang="en-US" sz="3500" dirty="0"/>
          </a:p>
        </p:txBody>
      </p:sp>
      <p:sp>
        <p:nvSpPr>
          <p:cNvPr id="7" name="Subtitle 2"/>
          <p:cNvSpPr>
            <a:spLocks noGrp="1"/>
          </p:cNvSpPr>
          <p:nvPr/>
        </p:nvSpPr>
        <p:spPr>
          <a:xfrm>
            <a:off x="1524000" y="1645920"/>
            <a:ext cx="9144000" cy="3850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smtClean="0"/>
              <a:t>Trivia</a:t>
            </a:r>
            <a:endParaRPr lang="en-US" sz="1400" dirty="0"/>
          </a:p>
          <a:p>
            <a:r>
              <a:rPr lang="en-US" sz="1400" dirty="0" smtClean="0"/>
              <a:t>Please solve the following questions </a:t>
            </a:r>
          </a:p>
          <a:p>
            <a:pPr algn="l"/>
            <a:r>
              <a:rPr lang="en-US" sz="1400" dirty="0" smtClean="0"/>
              <a:t>Q1) </a:t>
            </a:r>
            <a:r>
              <a:rPr lang="en-US" sz="1400" dirty="0" smtClean="0"/>
              <a:t>How is Machine Learning different from General programming</a:t>
            </a:r>
            <a:endParaRPr lang="en-US" sz="1400" dirty="0" smtClean="0"/>
          </a:p>
          <a:p>
            <a:pPr algn="l"/>
            <a:r>
              <a:rPr lang="en-US" sz="1400" dirty="0" smtClean="0"/>
              <a:t>Q2) </a:t>
            </a:r>
            <a:r>
              <a:rPr lang="en-US" sz="1400" dirty="0" smtClean="0"/>
              <a:t>Is the following sequence correct Test – Train – Evaluate</a:t>
            </a:r>
            <a:endParaRPr lang="en-US" sz="1400" dirty="0" smtClean="0"/>
          </a:p>
          <a:p>
            <a:pPr algn="l"/>
            <a:r>
              <a:rPr lang="en-US" sz="1400" dirty="0" smtClean="0"/>
              <a:t>Q3</a:t>
            </a:r>
            <a:r>
              <a:rPr lang="en-US" sz="1400" dirty="0" smtClean="0"/>
              <a:t>) What is data mining</a:t>
            </a:r>
            <a:endParaRPr lang="en-US" sz="1400" dirty="0" smtClean="0"/>
          </a:p>
          <a:p>
            <a:pPr algn="l"/>
            <a:r>
              <a:rPr lang="en-US" sz="1400" dirty="0" smtClean="0"/>
              <a:t>Q4) What is supervised learning</a:t>
            </a:r>
            <a:endParaRPr lang="en-US" sz="1400" dirty="0" smtClean="0"/>
          </a:p>
          <a:p>
            <a:pPr algn="l"/>
            <a:r>
              <a:rPr lang="en-US" sz="1400" dirty="0" smtClean="0"/>
              <a:t>Q5) Unsupervised learning is always trained with labelled data, is the following statement true ?</a:t>
            </a:r>
          </a:p>
          <a:p>
            <a:pPr algn="l"/>
            <a:r>
              <a:rPr lang="en-US" sz="1400" dirty="0" smtClean="0"/>
              <a:t>Q6) Define Artificial Intelligence (AI)</a:t>
            </a:r>
            <a:endParaRPr lang="en-US" sz="1400" dirty="0" smtClean="0"/>
          </a:p>
          <a:p>
            <a:pPr algn="l"/>
            <a:r>
              <a:rPr lang="en-US" sz="1400" dirty="0" smtClean="0"/>
              <a:t>Q7) Define Accuracy</a:t>
            </a:r>
          </a:p>
          <a:p>
            <a:pPr algn="l"/>
            <a:r>
              <a:rPr lang="en-US" sz="1400" dirty="0" smtClean="0"/>
              <a:t>Q8) Define Recall</a:t>
            </a:r>
          </a:p>
          <a:p>
            <a:pPr algn="l"/>
            <a:r>
              <a:rPr lang="en-US" sz="1400" dirty="0" smtClean="0"/>
              <a:t>Q9) Sensitivity and Recall means the same thing, is the statement correct</a:t>
            </a:r>
          </a:p>
          <a:p>
            <a:pPr algn="l"/>
            <a:r>
              <a:rPr lang="en-US" sz="1400" dirty="0" smtClean="0"/>
              <a:t>Q10) What is ROC curve</a:t>
            </a:r>
          </a:p>
          <a:p>
            <a:pPr algn="l"/>
            <a:endParaRPr lang="en-US" sz="1400"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1574404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524000" y="381567"/>
            <a:ext cx="9144000" cy="5458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500" dirty="0" smtClean="0"/>
              <a:t>Basics of Machine Learning</a:t>
            </a:r>
            <a:endParaRPr lang="en-US" sz="3500" dirty="0"/>
          </a:p>
        </p:txBody>
      </p:sp>
      <p:sp>
        <p:nvSpPr>
          <p:cNvPr id="7" name="Subtitle 2"/>
          <p:cNvSpPr>
            <a:spLocks noGrp="1"/>
          </p:cNvSpPr>
          <p:nvPr/>
        </p:nvSpPr>
        <p:spPr>
          <a:xfrm>
            <a:off x="1524000" y="1645920"/>
            <a:ext cx="9144000" cy="3850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smtClean="0"/>
              <a:t>Trivia</a:t>
            </a:r>
            <a:endParaRPr lang="en-US" sz="1400" dirty="0"/>
          </a:p>
          <a:p>
            <a:r>
              <a:rPr lang="en-US" sz="1400" dirty="0" smtClean="0"/>
              <a:t>Please solve the following questions </a:t>
            </a:r>
          </a:p>
          <a:p>
            <a:pPr algn="l"/>
            <a:r>
              <a:rPr lang="en-US" sz="1400" dirty="0" smtClean="0"/>
              <a:t>Q11) What is Bagging</a:t>
            </a:r>
          </a:p>
          <a:p>
            <a:pPr algn="l"/>
            <a:r>
              <a:rPr lang="en-US" sz="1400" dirty="0" smtClean="0"/>
              <a:t>Q12) What is Bias and Variance tradeoff </a:t>
            </a:r>
          </a:p>
          <a:p>
            <a:pPr algn="l"/>
            <a:r>
              <a:rPr lang="en-US" sz="1400" dirty="0" smtClean="0"/>
              <a:t>Q13) What is Boosting</a:t>
            </a:r>
          </a:p>
          <a:p>
            <a:pPr algn="l"/>
            <a:r>
              <a:rPr lang="en-US" sz="1400" dirty="0" smtClean="0"/>
              <a:t>Q14) What is </a:t>
            </a:r>
            <a:r>
              <a:rPr lang="en-US" sz="1400" dirty="0" err="1" smtClean="0"/>
              <a:t>Ensembling</a:t>
            </a:r>
            <a:endParaRPr lang="en-US" sz="1400"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180312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352732" y="81110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Contents covered</a:t>
                      </a:r>
                    </a:p>
                  </a:txBody>
                  <a:tcPr/>
                </a:tc>
                <a:extLst>
                  <a:ext uri="{0D108BD9-81ED-4DB2-BD59-A6C34878D82A}">
                    <a16:rowId xmlns:a16="http://schemas.microsoft.com/office/drawing/2014/main" val="2742113103"/>
                  </a:ext>
                </a:extLst>
              </a:tr>
            </a:tbl>
          </a:graphicData>
        </a:graphic>
      </p:graphicFrame>
      <p:sp>
        <p:nvSpPr>
          <p:cNvPr id="4" name="TextBox 3"/>
          <p:cNvSpPr txBox="1"/>
          <p:nvPr/>
        </p:nvSpPr>
        <p:spPr>
          <a:xfrm>
            <a:off x="1352732" y="1802673"/>
            <a:ext cx="8128000" cy="5078313"/>
          </a:xfrm>
          <a:prstGeom prst="rect">
            <a:avLst/>
          </a:prstGeom>
          <a:noFill/>
        </p:spPr>
        <p:txBody>
          <a:bodyPr wrap="square" rtlCol="0">
            <a:spAutoFit/>
          </a:bodyPr>
          <a:lstStyle/>
          <a:p>
            <a:endParaRPr lang="en-US" dirty="0" smtClean="0"/>
          </a:p>
          <a:p>
            <a:r>
              <a:rPr lang="en-US" dirty="0" smtClean="0"/>
              <a:t>4. </a:t>
            </a:r>
            <a:r>
              <a:rPr lang="en-US" b="1" dirty="0"/>
              <a:t>Types of Machine Learning</a:t>
            </a:r>
            <a:r>
              <a:rPr lang="en-US" dirty="0"/>
              <a:t>	</a:t>
            </a:r>
          </a:p>
          <a:p>
            <a:pPr marL="285750" indent="-285750">
              <a:buFontTx/>
              <a:buChar char="-"/>
            </a:pPr>
            <a:r>
              <a:rPr lang="en-US" dirty="0" smtClean="0"/>
              <a:t>Supervised </a:t>
            </a:r>
          </a:p>
          <a:p>
            <a:pPr marL="285750" indent="-285750">
              <a:buFontTx/>
              <a:buChar char="-"/>
            </a:pPr>
            <a:r>
              <a:rPr lang="en-US" dirty="0" smtClean="0"/>
              <a:t>Un-supervised </a:t>
            </a:r>
          </a:p>
          <a:p>
            <a:pPr marL="285750" indent="-285750">
              <a:buFontTx/>
              <a:buChar char="-"/>
            </a:pPr>
            <a:r>
              <a:rPr lang="en-US" dirty="0" smtClean="0"/>
              <a:t>Semi-supervised</a:t>
            </a:r>
            <a:r>
              <a:rPr lang="en-US" dirty="0"/>
              <a:t>	</a:t>
            </a:r>
          </a:p>
          <a:p>
            <a:endParaRPr lang="en-US" dirty="0" smtClean="0"/>
          </a:p>
          <a:p>
            <a:r>
              <a:rPr lang="en-US" dirty="0" smtClean="0"/>
              <a:t>5. </a:t>
            </a:r>
            <a:r>
              <a:rPr lang="en-US" b="1" dirty="0"/>
              <a:t>Performance Metrics </a:t>
            </a:r>
            <a:r>
              <a:rPr lang="en-US" dirty="0"/>
              <a:t>	</a:t>
            </a:r>
          </a:p>
          <a:p>
            <a:pPr marL="285750" indent="-285750">
              <a:buFontTx/>
              <a:buChar char="-"/>
            </a:pPr>
            <a:r>
              <a:rPr lang="en-US" dirty="0" smtClean="0"/>
              <a:t>R-Squared </a:t>
            </a:r>
          </a:p>
          <a:p>
            <a:pPr marL="285750" indent="-285750">
              <a:buFontTx/>
              <a:buChar char="-"/>
            </a:pPr>
            <a:r>
              <a:rPr lang="en-US" dirty="0" smtClean="0"/>
              <a:t>MSE </a:t>
            </a:r>
          </a:p>
          <a:p>
            <a:pPr marL="285750" indent="-285750">
              <a:buFontTx/>
              <a:buChar char="-"/>
            </a:pPr>
            <a:r>
              <a:rPr lang="en-US" dirty="0" smtClean="0"/>
              <a:t>RMSE </a:t>
            </a:r>
          </a:p>
          <a:p>
            <a:pPr marL="285750" indent="-285750">
              <a:buFontTx/>
              <a:buChar char="-"/>
            </a:pPr>
            <a:r>
              <a:rPr lang="en-US" dirty="0" smtClean="0"/>
              <a:t>Confusion Matrix </a:t>
            </a:r>
          </a:p>
          <a:p>
            <a:pPr marL="285750" indent="-285750">
              <a:buFontTx/>
              <a:buChar char="-"/>
            </a:pPr>
            <a:r>
              <a:rPr lang="en-US" dirty="0" smtClean="0"/>
              <a:t>Accuracy </a:t>
            </a:r>
          </a:p>
          <a:p>
            <a:pPr marL="285750" indent="-285750">
              <a:buFontTx/>
              <a:buChar char="-"/>
            </a:pPr>
            <a:r>
              <a:rPr lang="en-US" dirty="0" smtClean="0"/>
              <a:t>Recall </a:t>
            </a:r>
          </a:p>
          <a:p>
            <a:pPr marL="285750" indent="-285750">
              <a:buFontTx/>
              <a:buChar char="-"/>
            </a:pPr>
            <a:r>
              <a:rPr lang="en-US" dirty="0" smtClean="0"/>
              <a:t>Precision </a:t>
            </a:r>
          </a:p>
          <a:p>
            <a:pPr marL="285750" indent="-285750">
              <a:buFontTx/>
              <a:buChar char="-"/>
            </a:pPr>
            <a:r>
              <a:rPr lang="en-US" dirty="0" smtClean="0"/>
              <a:t>Sensitivity </a:t>
            </a:r>
          </a:p>
          <a:p>
            <a:pPr marL="285750" indent="-285750">
              <a:buFontTx/>
              <a:buChar char="-"/>
            </a:pPr>
            <a:r>
              <a:rPr lang="en-US" dirty="0" smtClean="0"/>
              <a:t>ROC curve </a:t>
            </a:r>
          </a:p>
          <a:p>
            <a:pPr marL="285750" indent="-285750">
              <a:buFontTx/>
              <a:buChar char="-"/>
            </a:pPr>
            <a:r>
              <a:rPr lang="en-US" dirty="0" smtClean="0"/>
              <a:t>Entropy</a:t>
            </a:r>
            <a:r>
              <a:rPr lang="en-US" dirty="0"/>
              <a:t>	</a:t>
            </a:r>
          </a:p>
          <a:p>
            <a:endParaRPr lang="en-US" dirty="0"/>
          </a:p>
        </p:txBody>
      </p:sp>
    </p:spTree>
    <p:extLst>
      <p:ext uri="{BB962C8B-B14F-4D97-AF65-F5344CB8AC3E}">
        <p14:creationId xmlns:p14="http://schemas.microsoft.com/office/powerpoint/2010/main" val="211916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352732" y="81110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Contents covered</a:t>
                      </a:r>
                    </a:p>
                  </a:txBody>
                  <a:tcPr/>
                </a:tc>
                <a:extLst>
                  <a:ext uri="{0D108BD9-81ED-4DB2-BD59-A6C34878D82A}">
                    <a16:rowId xmlns:a16="http://schemas.microsoft.com/office/drawing/2014/main" val="2742113103"/>
                  </a:ext>
                </a:extLst>
              </a:tr>
            </a:tbl>
          </a:graphicData>
        </a:graphic>
      </p:graphicFrame>
      <p:sp>
        <p:nvSpPr>
          <p:cNvPr id="4" name="TextBox 3"/>
          <p:cNvSpPr txBox="1"/>
          <p:nvPr/>
        </p:nvSpPr>
        <p:spPr>
          <a:xfrm>
            <a:off x="1352732" y="1802673"/>
            <a:ext cx="8128000" cy="3970318"/>
          </a:xfrm>
          <a:prstGeom prst="rect">
            <a:avLst/>
          </a:prstGeom>
          <a:noFill/>
        </p:spPr>
        <p:txBody>
          <a:bodyPr wrap="square" rtlCol="0">
            <a:spAutoFit/>
          </a:bodyPr>
          <a:lstStyle/>
          <a:p>
            <a:r>
              <a:rPr lang="en-US" dirty="0" smtClean="0"/>
              <a:t>6. </a:t>
            </a:r>
            <a:r>
              <a:rPr lang="en-US" b="1" dirty="0"/>
              <a:t>ML Model optimization</a:t>
            </a:r>
            <a:r>
              <a:rPr lang="en-US" dirty="0"/>
              <a:t>	</a:t>
            </a:r>
          </a:p>
          <a:p>
            <a:pPr marL="285750" indent="-285750">
              <a:buFontTx/>
              <a:buChar char="-"/>
            </a:pPr>
            <a:r>
              <a:rPr lang="en-US" b="1" dirty="0" smtClean="0"/>
              <a:t>ML </a:t>
            </a:r>
            <a:r>
              <a:rPr lang="en-US" b="1" dirty="0"/>
              <a:t>Model </a:t>
            </a:r>
            <a:r>
              <a:rPr lang="en-US" b="1" dirty="0" smtClean="0"/>
              <a:t>optimization</a:t>
            </a:r>
            <a:endParaRPr lang="en-US" dirty="0"/>
          </a:p>
          <a:p>
            <a:pPr marL="285750" indent="-285750">
              <a:buFontTx/>
              <a:buChar char="-"/>
            </a:pPr>
            <a:r>
              <a:rPr lang="en-US" dirty="0" smtClean="0"/>
              <a:t>Bias-Variance tradeoff </a:t>
            </a:r>
          </a:p>
          <a:p>
            <a:pPr marL="285750" indent="-285750">
              <a:buFontTx/>
              <a:buChar char="-"/>
            </a:pPr>
            <a:r>
              <a:rPr lang="en-US" dirty="0" smtClean="0"/>
              <a:t>Overfitting </a:t>
            </a:r>
          </a:p>
          <a:p>
            <a:pPr marL="285750" indent="-285750">
              <a:buFontTx/>
              <a:buChar char="-"/>
            </a:pPr>
            <a:r>
              <a:rPr lang="en-US" dirty="0" err="1" smtClean="0"/>
              <a:t>Underfitting</a:t>
            </a:r>
            <a:r>
              <a:rPr lang="en-US" dirty="0" smtClean="0"/>
              <a:t> </a:t>
            </a:r>
          </a:p>
          <a:p>
            <a:pPr marL="285750" indent="-285750">
              <a:buFontTx/>
              <a:buChar char="-"/>
            </a:pPr>
            <a:r>
              <a:rPr lang="en-US" dirty="0" smtClean="0"/>
              <a:t>Bootstrapping </a:t>
            </a:r>
          </a:p>
          <a:p>
            <a:pPr marL="285750" indent="-285750">
              <a:buFontTx/>
              <a:buChar char="-"/>
            </a:pPr>
            <a:r>
              <a:rPr lang="en-US" dirty="0" smtClean="0"/>
              <a:t>Cross-Validation </a:t>
            </a:r>
          </a:p>
          <a:p>
            <a:pPr marL="285750" indent="-285750">
              <a:buFontTx/>
              <a:buChar char="-"/>
            </a:pPr>
            <a:r>
              <a:rPr lang="en-US" dirty="0" smtClean="0"/>
              <a:t>Boosting </a:t>
            </a:r>
          </a:p>
          <a:p>
            <a:pPr marL="285750" indent="-285750">
              <a:buFontTx/>
              <a:buChar char="-"/>
            </a:pPr>
            <a:r>
              <a:rPr lang="en-US" dirty="0" smtClean="0"/>
              <a:t>Bagging </a:t>
            </a:r>
          </a:p>
          <a:p>
            <a:pPr marL="285750" indent="-285750">
              <a:buFontTx/>
              <a:buChar char="-"/>
            </a:pPr>
            <a:r>
              <a:rPr lang="en-US" dirty="0" err="1" smtClean="0"/>
              <a:t>Ensembling</a:t>
            </a:r>
            <a:r>
              <a:rPr lang="en-US" dirty="0"/>
              <a:t>	</a:t>
            </a:r>
          </a:p>
          <a:p>
            <a:endParaRPr lang="en-US" dirty="0" smtClean="0"/>
          </a:p>
          <a:p>
            <a:r>
              <a:rPr lang="en-US" dirty="0" smtClean="0"/>
              <a:t>7. </a:t>
            </a:r>
            <a:r>
              <a:rPr lang="en-US" b="1" dirty="0"/>
              <a:t>SKLEARN Package</a:t>
            </a:r>
            <a:r>
              <a:rPr lang="en-US" dirty="0"/>
              <a:t>	</a:t>
            </a:r>
          </a:p>
          <a:p>
            <a:r>
              <a:rPr lang="en-US" dirty="0" smtClean="0"/>
              <a:t>- Introduction </a:t>
            </a:r>
            <a:r>
              <a:rPr lang="en-US" dirty="0"/>
              <a:t>to Usage of </a:t>
            </a:r>
            <a:r>
              <a:rPr lang="en-US" dirty="0" err="1"/>
              <a:t>sci</a:t>
            </a:r>
            <a:r>
              <a:rPr lang="en-US" dirty="0"/>
              <a:t>-kit learn package in Python	</a:t>
            </a:r>
          </a:p>
          <a:p>
            <a:endParaRPr lang="en-US" dirty="0" smtClean="0"/>
          </a:p>
        </p:txBody>
      </p:sp>
    </p:spTree>
    <p:extLst>
      <p:ext uri="{BB962C8B-B14F-4D97-AF65-F5344CB8AC3E}">
        <p14:creationId xmlns:p14="http://schemas.microsoft.com/office/powerpoint/2010/main" val="4151118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645920"/>
            <a:ext cx="9144000" cy="3850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Difference between Machine learning and Programming</a:t>
            </a:r>
          </a:p>
          <a:p>
            <a:pPr algn="l"/>
            <a:endParaRPr lang="en-US" dirty="0"/>
          </a:p>
          <a:p>
            <a:pPr algn="l"/>
            <a:endParaRPr lang="en-US"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16458134"/>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marL="0" indent="0" algn="ctr">
                        <a:buFont typeface="+mj-lt"/>
                        <a:buNone/>
                      </a:pPr>
                      <a:r>
                        <a:rPr lang="en-US" dirty="0" smtClean="0"/>
                        <a:t>Basics of Machine Learning </a:t>
                      </a:r>
                    </a:p>
                  </a:txBody>
                  <a:tcPr/>
                </a:tc>
                <a:extLst>
                  <a:ext uri="{0D108BD9-81ED-4DB2-BD59-A6C34878D82A}">
                    <a16:rowId xmlns:a16="http://schemas.microsoft.com/office/drawing/2014/main" val="27421131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65178086"/>
              </p:ext>
            </p:extLst>
          </p:nvPr>
        </p:nvGraphicFramePr>
        <p:xfrm>
          <a:off x="1524000" y="2389493"/>
          <a:ext cx="8128000" cy="2870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58765052"/>
                    </a:ext>
                  </a:extLst>
                </a:gridCol>
                <a:gridCol w="4064000">
                  <a:extLst>
                    <a:ext uri="{9D8B030D-6E8A-4147-A177-3AD203B41FA5}">
                      <a16:colId xmlns:a16="http://schemas.microsoft.com/office/drawing/2014/main" val="3489157794"/>
                    </a:ext>
                  </a:extLst>
                </a:gridCol>
              </a:tblGrid>
              <a:tr h="370840">
                <a:tc>
                  <a:txBody>
                    <a:bodyPr/>
                    <a:lstStyle/>
                    <a:p>
                      <a:r>
                        <a:rPr lang="en-US" dirty="0" smtClean="0"/>
                        <a:t>Programming</a:t>
                      </a:r>
                      <a:endParaRPr lang="en-US" dirty="0"/>
                    </a:p>
                  </a:txBody>
                  <a:tcPr/>
                </a:tc>
                <a:tc>
                  <a:txBody>
                    <a:bodyPr/>
                    <a:lstStyle/>
                    <a:p>
                      <a:r>
                        <a:rPr lang="en-US" dirty="0" smtClean="0"/>
                        <a:t>Machine Learning</a:t>
                      </a:r>
                    </a:p>
                  </a:txBody>
                  <a:tcPr/>
                </a:tc>
                <a:extLst>
                  <a:ext uri="{0D108BD9-81ED-4DB2-BD59-A6C34878D82A}">
                    <a16:rowId xmlns:a16="http://schemas.microsoft.com/office/drawing/2014/main" val="4107219252"/>
                  </a:ext>
                </a:extLst>
              </a:tr>
              <a:tr h="370840">
                <a:tc>
                  <a:txBody>
                    <a:bodyPr/>
                    <a:lstStyle/>
                    <a:p>
                      <a:r>
                        <a:rPr lang="en-US" sz="1400" dirty="0" smtClean="0"/>
                        <a:t>It’s</a:t>
                      </a:r>
                      <a:r>
                        <a:rPr lang="en-US" sz="1400" baseline="0" dirty="0" smtClean="0"/>
                        <a:t> a process of writing computer applications like websites, games </a:t>
                      </a:r>
                      <a:r>
                        <a:rPr lang="en-US" sz="1400" baseline="0" dirty="0" err="1" smtClean="0"/>
                        <a:t>etc</a:t>
                      </a:r>
                      <a:endParaRPr lang="en-US" sz="1400" dirty="0"/>
                    </a:p>
                  </a:txBody>
                  <a:tcPr/>
                </a:tc>
                <a:tc>
                  <a:txBody>
                    <a:bodyPr/>
                    <a:lstStyle/>
                    <a:p>
                      <a:r>
                        <a:rPr lang="en-US" sz="1400" dirty="0" smtClean="0"/>
                        <a:t>Machine</a:t>
                      </a:r>
                      <a:r>
                        <a:rPr lang="en-US" sz="1400" baseline="0" dirty="0" smtClean="0"/>
                        <a:t> Learning is a process of finding patterns from data using statistical libraries </a:t>
                      </a:r>
                      <a:endParaRPr lang="en-US" sz="1400" dirty="0"/>
                    </a:p>
                  </a:txBody>
                  <a:tcPr/>
                </a:tc>
                <a:extLst>
                  <a:ext uri="{0D108BD9-81ED-4DB2-BD59-A6C34878D82A}">
                    <a16:rowId xmlns:a16="http://schemas.microsoft.com/office/drawing/2014/main" val="1272876994"/>
                  </a:ext>
                </a:extLst>
              </a:tr>
              <a:tr h="370840">
                <a:tc>
                  <a:txBody>
                    <a:bodyPr/>
                    <a:lstStyle/>
                    <a:p>
                      <a:r>
                        <a:rPr lang="en-US" sz="1400" dirty="0" smtClean="0"/>
                        <a:t>End</a:t>
                      </a:r>
                      <a:r>
                        <a:rPr lang="en-US" sz="1400" baseline="0" dirty="0" smtClean="0"/>
                        <a:t> to end logic is provided by the programmer / Author in form of computer language </a:t>
                      </a:r>
                      <a:endParaRPr lang="en-US" sz="1400" dirty="0"/>
                    </a:p>
                  </a:txBody>
                  <a:tcPr/>
                </a:tc>
                <a:tc>
                  <a:txBody>
                    <a:bodyPr/>
                    <a:lstStyle/>
                    <a:p>
                      <a:r>
                        <a:rPr lang="en-US" sz="1400" dirty="0" smtClean="0"/>
                        <a:t>Only</a:t>
                      </a:r>
                      <a:r>
                        <a:rPr lang="en-US" sz="1400" baseline="0" dirty="0" smtClean="0"/>
                        <a:t> the statistical formula is provided in form of libraries and rest of the logic is auto generated</a:t>
                      </a:r>
                      <a:endParaRPr lang="en-US" sz="1400" dirty="0"/>
                    </a:p>
                  </a:txBody>
                  <a:tcPr/>
                </a:tc>
                <a:extLst>
                  <a:ext uri="{0D108BD9-81ED-4DB2-BD59-A6C34878D82A}">
                    <a16:rowId xmlns:a16="http://schemas.microsoft.com/office/drawing/2014/main" val="2514266913"/>
                  </a:ext>
                </a:extLst>
              </a:tr>
              <a:tr h="370840">
                <a:tc>
                  <a:txBody>
                    <a:bodyPr/>
                    <a:lstStyle/>
                    <a:p>
                      <a:r>
                        <a:rPr lang="en-US" sz="1400" dirty="0" smtClean="0"/>
                        <a:t>Programming</a:t>
                      </a:r>
                      <a:r>
                        <a:rPr lang="en-US" sz="1400" baseline="0" dirty="0" smtClean="0"/>
                        <a:t> is a field that belongs to Computer Science</a:t>
                      </a:r>
                      <a:endParaRPr lang="en-US" sz="1400" dirty="0"/>
                    </a:p>
                  </a:txBody>
                  <a:tcPr/>
                </a:tc>
                <a:tc>
                  <a:txBody>
                    <a:bodyPr/>
                    <a:lstStyle/>
                    <a:p>
                      <a:r>
                        <a:rPr lang="en-US" sz="1400" dirty="0" smtClean="0"/>
                        <a:t>Machine Learning</a:t>
                      </a:r>
                      <a:r>
                        <a:rPr lang="en-US" sz="1400" baseline="0" dirty="0" smtClean="0"/>
                        <a:t> is a field that belongs to Artificial Intelligence </a:t>
                      </a:r>
                      <a:endParaRPr lang="en-US" sz="1400" dirty="0"/>
                    </a:p>
                  </a:txBody>
                  <a:tcPr/>
                </a:tc>
                <a:extLst>
                  <a:ext uri="{0D108BD9-81ED-4DB2-BD59-A6C34878D82A}">
                    <a16:rowId xmlns:a16="http://schemas.microsoft.com/office/drawing/2014/main" val="4160734633"/>
                  </a:ext>
                </a:extLst>
              </a:tr>
              <a:tr h="370840">
                <a:tc>
                  <a:txBody>
                    <a:bodyPr/>
                    <a:lstStyle/>
                    <a:p>
                      <a:r>
                        <a:rPr lang="en-US" sz="1400" dirty="0" smtClean="0"/>
                        <a:t>Examples of programming</a:t>
                      </a:r>
                      <a:r>
                        <a:rPr lang="en-US" sz="1400" baseline="0" dirty="0" smtClean="0"/>
                        <a:t> languages are Python, JAVA, C </a:t>
                      </a:r>
                      <a:r>
                        <a:rPr lang="en-US" sz="1400" baseline="0" dirty="0" err="1" smtClean="0"/>
                        <a:t>etc</a:t>
                      </a:r>
                      <a:endParaRPr lang="en-US" sz="1400" dirty="0"/>
                    </a:p>
                  </a:txBody>
                  <a:tcPr/>
                </a:tc>
                <a:tc>
                  <a:txBody>
                    <a:bodyPr/>
                    <a:lstStyle/>
                    <a:p>
                      <a:r>
                        <a:rPr lang="en-US" sz="1400" dirty="0" smtClean="0"/>
                        <a:t>Examples of Machine</a:t>
                      </a:r>
                      <a:r>
                        <a:rPr lang="en-US" sz="1400" baseline="0" dirty="0" smtClean="0"/>
                        <a:t> learning libraries include Naïve Bayes, Decision Tree, Support vector machine </a:t>
                      </a:r>
                      <a:endParaRPr lang="en-US" sz="1400" dirty="0"/>
                    </a:p>
                  </a:txBody>
                  <a:tcPr/>
                </a:tc>
                <a:extLst>
                  <a:ext uri="{0D108BD9-81ED-4DB2-BD59-A6C34878D82A}">
                    <a16:rowId xmlns:a16="http://schemas.microsoft.com/office/drawing/2014/main" val="1161255826"/>
                  </a:ext>
                </a:extLst>
              </a:tr>
            </a:tbl>
          </a:graphicData>
        </a:graphic>
      </p:graphicFrame>
    </p:spTree>
    <p:extLst>
      <p:ext uri="{BB962C8B-B14F-4D97-AF65-F5344CB8AC3E}">
        <p14:creationId xmlns:p14="http://schemas.microsoft.com/office/powerpoint/2010/main" val="43165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645920"/>
            <a:ext cx="9144000" cy="3850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smtClean="0"/>
              <a:t>The following diagram further explains the logical procedures in </a:t>
            </a:r>
          </a:p>
          <a:p>
            <a:r>
              <a:rPr lang="en-US" sz="1400" b="1" dirty="0" smtClean="0"/>
              <a:t>machine learning and programming</a:t>
            </a:r>
            <a:endParaRPr lang="en-US" sz="1400" b="1"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marL="0" indent="0" algn="ctr">
                        <a:buFont typeface="+mj-lt"/>
                        <a:buNone/>
                      </a:pPr>
                      <a:r>
                        <a:rPr lang="en-US" dirty="0" smtClean="0"/>
                        <a:t>Basics of Machine Learning </a:t>
                      </a:r>
                    </a:p>
                  </a:txBody>
                  <a:tcPr/>
                </a:tc>
                <a:extLst>
                  <a:ext uri="{0D108BD9-81ED-4DB2-BD59-A6C34878D82A}">
                    <a16:rowId xmlns:a16="http://schemas.microsoft.com/office/drawing/2014/main" val="2742113103"/>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496" y="2446020"/>
            <a:ext cx="6829425" cy="3771900"/>
          </a:xfrm>
          <a:prstGeom prst="rect">
            <a:avLst/>
          </a:prstGeom>
        </p:spPr>
      </p:pic>
    </p:spTree>
    <p:extLst>
      <p:ext uri="{BB962C8B-B14F-4D97-AF65-F5344CB8AC3E}">
        <p14:creationId xmlns:p14="http://schemas.microsoft.com/office/powerpoint/2010/main" val="1091228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645920"/>
            <a:ext cx="9144000" cy="441524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700" dirty="0" smtClean="0">
                <a:latin typeface="Cambria" panose="02040503050406030204" pitchFamily="18" charset="0"/>
              </a:rPr>
              <a:t>Machine learning procedures are carried out in form of building statistical models</a:t>
            </a:r>
          </a:p>
          <a:p>
            <a:pPr algn="l"/>
            <a:r>
              <a:rPr lang="en-US" sz="1700" dirty="0" smtClean="0">
                <a:latin typeface="Cambria" panose="02040503050406030204" pitchFamily="18" charset="0"/>
              </a:rPr>
              <a:t>Consider applying  </a:t>
            </a:r>
            <a:r>
              <a:rPr lang="en-US" sz="1700" b="1" dirty="0">
                <a:latin typeface="Cambria" panose="02040503050406030204" pitchFamily="18" charset="0"/>
              </a:rPr>
              <a:t>B</a:t>
            </a:r>
            <a:r>
              <a:rPr lang="en-US" sz="1700" b="1" dirty="0" smtClean="0">
                <a:latin typeface="Cambria" panose="02040503050406030204" pitchFamily="18" charset="0"/>
              </a:rPr>
              <a:t>ayes theorem</a:t>
            </a:r>
            <a:r>
              <a:rPr lang="en-US" sz="1700" dirty="0" smtClean="0">
                <a:latin typeface="Cambria" panose="02040503050406030204" pitchFamily="18" charset="0"/>
              </a:rPr>
              <a:t> that we learnt in school but instead of using </a:t>
            </a:r>
          </a:p>
          <a:p>
            <a:pPr algn="l"/>
            <a:r>
              <a:rPr lang="en-US" sz="1700" dirty="0">
                <a:latin typeface="Cambria" panose="02040503050406030204" pitchFamily="18" charset="0"/>
              </a:rPr>
              <a:t>a</a:t>
            </a:r>
            <a:r>
              <a:rPr lang="en-US" sz="1700" dirty="0" smtClean="0">
                <a:latin typeface="Cambria" panose="02040503050406030204" pitchFamily="18" charset="0"/>
              </a:rPr>
              <a:t> book and pen, we use Python/R programming language and have the computer</a:t>
            </a:r>
          </a:p>
          <a:p>
            <a:pPr algn="l"/>
            <a:r>
              <a:rPr lang="en-US" sz="1700" dirty="0">
                <a:latin typeface="Cambria" panose="02040503050406030204" pitchFamily="18" charset="0"/>
              </a:rPr>
              <a:t>a</a:t>
            </a:r>
            <a:r>
              <a:rPr lang="en-US" sz="1700" dirty="0" smtClean="0">
                <a:latin typeface="Cambria" panose="02040503050406030204" pitchFamily="18" charset="0"/>
              </a:rPr>
              <a:t>pply </a:t>
            </a:r>
            <a:r>
              <a:rPr lang="en-US" sz="1700" b="1" dirty="0" smtClean="0">
                <a:latin typeface="Cambria" panose="02040503050406030204" pitchFamily="18" charset="0"/>
              </a:rPr>
              <a:t>Bayes Theorem </a:t>
            </a:r>
            <a:r>
              <a:rPr lang="en-US" sz="1700" dirty="0" smtClean="0">
                <a:latin typeface="Cambria" panose="02040503050406030204" pitchFamily="18" charset="0"/>
              </a:rPr>
              <a:t>to our data</a:t>
            </a:r>
          </a:p>
          <a:p>
            <a:pPr algn="l"/>
            <a:r>
              <a:rPr lang="en-US" sz="1700" dirty="0" smtClean="0">
                <a:latin typeface="Cambria" panose="02040503050406030204" pitchFamily="18" charset="0"/>
              </a:rPr>
              <a:t>Such executions are carried out in 3 steps, train, test and evaluate</a:t>
            </a:r>
          </a:p>
          <a:p>
            <a:pPr algn="l"/>
            <a:endParaRPr lang="en-US" sz="1800" dirty="0" smtClean="0"/>
          </a:p>
          <a:p>
            <a:pPr algn="l"/>
            <a:r>
              <a:rPr lang="en-US" sz="1500" b="1" dirty="0" smtClean="0"/>
              <a:t>Step 1 – Train </a:t>
            </a:r>
          </a:p>
          <a:p>
            <a:pPr algn="l"/>
            <a:r>
              <a:rPr lang="en-US" sz="1500" dirty="0" smtClean="0"/>
              <a:t>The data is fed to the model and the statistical formula is applied in order to extract patterns</a:t>
            </a:r>
          </a:p>
          <a:p>
            <a:pPr algn="l"/>
            <a:endParaRPr lang="en-US" sz="1500" dirty="0"/>
          </a:p>
          <a:p>
            <a:pPr algn="l"/>
            <a:r>
              <a:rPr lang="en-US" sz="1500" b="1" dirty="0" smtClean="0"/>
              <a:t>Step 2 – Test</a:t>
            </a:r>
          </a:p>
          <a:p>
            <a:pPr algn="l"/>
            <a:r>
              <a:rPr lang="en-US" sz="1500" dirty="0" smtClean="0"/>
              <a:t>Based on the patterns the model learnt in step 1, it is tested using new data on multiple samples</a:t>
            </a:r>
          </a:p>
          <a:p>
            <a:pPr algn="l"/>
            <a:endParaRPr lang="en-US" sz="1500" dirty="0"/>
          </a:p>
          <a:p>
            <a:pPr algn="l"/>
            <a:r>
              <a:rPr lang="en-US" sz="1500" b="1" dirty="0" smtClean="0"/>
              <a:t>Step 3- Evaluate</a:t>
            </a:r>
          </a:p>
          <a:p>
            <a:pPr algn="l"/>
            <a:r>
              <a:rPr lang="en-US" sz="1500" dirty="0" smtClean="0"/>
              <a:t>Based on the accuracy score from testing phase in step 2, further improvements are made to the model</a:t>
            </a:r>
          </a:p>
          <a:p>
            <a:pPr algn="l"/>
            <a:r>
              <a:rPr lang="en-US" sz="1500" dirty="0" smtClean="0"/>
              <a:t>Like adding hyper parameters, removal of noisy data </a:t>
            </a:r>
            <a:r>
              <a:rPr lang="en-US" sz="1500" dirty="0" err="1" smtClean="0"/>
              <a:t>etc</a:t>
            </a:r>
            <a:endParaRPr lang="en-US" sz="1500" dirty="0" smtClean="0"/>
          </a:p>
          <a:p>
            <a:pPr algn="l"/>
            <a:endParaRPr lang="en-US" sz="1500"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590216434"/>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marL="0" indent="0" algn="ctr">
                        <a:buFont typeface="+mj-lt"/>
                        <a:buNone/>
                      </a:pPr>
                      <a:r>
                        <a:rPr lang="en-US" dirty="0" smtClean="0"/>
                        <a:t>Phases in Machine</a:t>
                      </a:r>
                      <a:r>
                        <a:rPr lang="en-US" baseline="0" dirty="0" smtClean="0"/>
                        <a:t> Learning</a:t>
                      </a:r>
                      <a:endParaRPr lang="en-US" dirty="0" smtClean="0"/>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276723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645920"/>
            <a:ext cx="9144000" cy="3850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b="1" dirty="0" smtClean="0"/>
              <a:t>The following diagram represents the process of train &gt; test &gt; evaluate </a:t>
            </a:r>
            <a:endParaRPr lang="en-US" sz="1400" b="1" dirty="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9684869"/>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Phases in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775" y="2253319"/>
            <a:ext cx="7410450" cy="3752850"/>
          </a:xfrm>
          <a:prstGeom prst="rect">
            <a:avLst/>
          </a:prstGeom>
        </p:spPr>
      </p:pic>
    </p:spTree>
    <p:extLst>
      <p:ext uri="{BB962C8B-B14F-4D97-AF65-F5344CB8AC3E}">
        <p14:creationId xmlns:p14="http://schemas.microsoft.com/office/powerpoint/2010/main" val="42097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nvSpPr>
        <p:spPr>
          <a:xfrm>
            <a:off x="1524000" y="1336196"/>
            <a:ext cx="8064137" cy="50907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smtClean="0"/>
              <a:t>Machine learning has many fields that determines the scope of work, few prominent fields where machine learning is used is listed below with examples</a:t>
            </a:r>
          </a:p>
          <a:p>
            <a:pPr algn="l"/>
            <a:endParaRPr lang="en-US" sz="1500" dirty="0"/>
          </a:p>
          <a:p>
            <a:pPr algn="l"/>
            <a:r>
              <a:rPr lang="en-US" sz="1500" dirty="0" smtClean="0"/>
              <a:t>Data Mining –</a:t>
            </a:r>
          </a:p>
          <a:p>
            <a:pPr algn="l"/>
            <a:r>
              <a:rPr lang="en-US" sz="1500" dirty="0" smtClean="0"/>
              <a:t>Procedure of extracting information from large datasets using statistical libraries, or querying databases (don’t confuse the term data mining for data gathering) </a:t>
            </a:r>
            <a:endParaRPr lang="en-US" sz="1500" dirty="0"/>
          </a:p>
          <a:p>
            <a:pPr algn="l"/>
            <a:endParaRPr lang="en-US" sz="1500" dirty="0" smtClean="0"/>
          </a:p>
          <a:p>
            <a:pPr algn="l"/>
            <a:r>
              <a:rPr lang="en-US" sz="1500" dirty="0" smtClean="0"/>
              <a:t>Statistical Learning – </a:t>
            </a:r>
          </a:p>
          <a:p>
            <a:pPr algn="l"/>
            <a:r>
              <a:rPr lang="en-US" sz="1500" dirty="0" smtClean="0"/>
              <a:t>Field of work that involves the use of statistical libraries to understand the patterns in data</a:t>
            </a:r>
            <a:endParaRPr lang="en-US" sz="1500" dirty="0"/>
          </a:p>
          <a:p>
            <a:pPr algn="l"/>
            <a:endParaRPr lang="en-US" sz="1500" dirty="0" smtClean="0"/>
          </a:p>
          <a:p>
            <a:pPr algn="l"/>
            <a:r>
              <a:rPr lang="en-US" sz="1500" dirty="0" smtClean="0"/>
              <a:t>Data Science – </a:t>
            </a:r>
          </a:p>
          <a:p>
            <a:pPr algn="l"/>
            <a:r>
              <a:rPr lang="en-US" sz="1500" dirty="0" smtClean="0"/>
              <a:t>Cross functional profile that involves the use of statistics, visual representation and programming to obtain knowledge from data</a:t>
            </a:r>
            <a:endParaRPr lang="en-US" sz="1500" dirty="0"/>
          </a:p>
          <a:p>
            <a:pPr algn="l"/>
            <a:endParaRPr lang="en-US" sz="1500" dirty="0" smtClean="0"/>
          </a:p>
          <a:p>
            <a:pPr algn="l"/>
            <a:r>
              <a:rPr lang="en-US" sz="1500" dirty="0" smtClean="0"/>
              <a:t>Artificial Intelligence –</a:t>
            </a:r>
          </a:p>
          <a:p>
            <a:pPr algn="l"/>
            <a:r>
              <a:rPr lang="en-US" sz="1500" dirty="0" smtClean="0"/>
              <a:t>The process of simulation of human intelligence by the computer is Artificial intelligence like a teaching a car to drive itself, or drone to avoid crashing into objects </a:t>
            </a:r>
            <a:r>
              <a:rPr lang="en-US" sz="1500" dirty="0" err="1" smtClean="0"/>
              <a:t>etc</a:t>
            </a:r>
            <a:endParaRPr lang="en-US" sz="1500" dirty="0" smtClean="0"/>
          </a:p>
          <a:p>
            <a:pPr algn="l"/>
            <a:endParaRPr lang="en-US" sz="1500" dirty="0" smtClean="0"/>
          </a:p>
          <a:p>
            <a:pPr algn="l"/>
            <a:endParaRPr lang="en-US" sz="1500" dirty="0" smtClean="0"/>
          </a:p>
        </p:txBody>
      </p:sp>
      <p:sp>
        <p:nvSpPr>
          <p:cNvPr id="4"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64976072"/>
              </p:ext>
            </p:extLst>
          </p:nvPr>
        </p:nvGraphicFramePr>
        <p:xfrm>
          <a:off x="1585209" y="51090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Fields in Machine Learning</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4093728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1823</TotalTime>
  <Words>2052</Words>
  <Application>Microsoft Office PowerPoint</Application>
  <PresentationFormat>Widescreen</PresentationFormat>
  <Paragraphs>259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Bernard MT Condensed</vt:lpstr>
      <vt:lpstr>Cambria</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Rahul4 Mishra</dc:creator>
  <cp:lastModifiedBy>Rahul4 Mishra</cp:lastModifiedBy>
  <cp:revision>205</cp:revision>
  <dcterms:created xsi:type="dcterms:W3CDTF">2020-01-13T13:01:16Z</dcterms:created>
  <dcterms:modified xsi:type="dcterms:W3CDTF">2020-01-17T10:48:44Z</dcterms:modified>
</cp:coreProperties>
</file>