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p:nvPr>
            <p:ph type="sldImg"/>
          </p:nvPr>
        </p:nvSpPr>
        <p:spPr>
          <a:xfrm>
            <a:off x="1143000" y="685800"/>
            <a:ext cx="4572000" cy="3429000"/>
          </a:xfrm>
          <a:prstGeom prst="rect">
            <a:avLst/>
          </a:prstGeom>
        </p:spPr>
        <p:txBody>
          <a:bodyPr/>
          <a:lstStyle/>
          <a:p>
            <a:pPr/>
          </a:p>
        </p:txBody>
      </p:sp>
      <p:sp>
        <p:nvSpPr>
          <p:cNvPr id="110" name="Shape 11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Shape 11"/>
          <p:cNvSpPr/>
          <p:nvPr>
            <p:ph type="title"/>
          </p:nvPr>
        </p:nvSpPr>
        <p:spPr>
          <a:xfrm>
            <a:off x="685800" y="2130425"/>
            <a:ext cx="7772400" cy="1470025"/>
          </a:xfrm>
          <a:prstGeom prst="rect">
            <a:avLst/>
          </a:prstGeom>
        </p:spPr>
        <p:txBody>
          <a:bodyPr/>
          <a:lstStyle/>
          <a:p>
            <a:pPr/>
            <a:r>
              <a:t>Title Text</a:t>
            </a:r>
          </a:p>
        </p:txBody>
      </p:sp>
      <p:sp>
        <p:nvSpPr>
          <p:cNvPr id="12" name="Shape 12"/>
          <p:cNvSpPr/>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2" name="Shape 92"/>
          <p:cNvSpPr/>
          <p:nvPr>
            <p:ph type="title"/>
          </p:nvPr>
        </p:nvSpPr>
        <p:spPr>
          <a:prstGeom prst="rect">
            <a:avLst/>
          </a:prstGeom>
        </p:spPr>
        <p:txBody>
          <a:bodyPr/>
          <a:lstStyle/>
          <a:p>
            <a:pPr/>
            <a:r>
              <a:t>Title Text</a:t>
            </a:r>
          </a:p>
        </p:txBody>
      </p:sp>
      <p:sp>
        <p:nvSpPr>
          <p:cNvPr id="93" name="Shape 93"/>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4" name="Shape 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1" name="Shape 101"/>
          <p:cNvSpPr/>
          <p:nvPr>
            <p:ph type="title"/>
          </p:nvPr>
        </p:nvSpPr>
        <p:spPr>
          <a:xfrm>
            <a:off x="6629400" y="274638"/>
            <a:ext cx="2057400" cy="5851526"/>
          </a:xfrm>
          <a:prstGeom prst="rect">
            <a:avLst/>
          </a:prstGeom>
        </p:spPr>
        <p:txBody>
          <a:bodyPr/>
          <a:lstStyle/>
          <a:p>
            <a:pPr/>
            <a:r>
              <a:t>Title Text</a:t>
            </a:r>
          </a:p>
        </p:txBody>
      </p:sp>
      <p:sp>
        <p:nvSpPr>
          <p:cNvPr id="102" name="Shape 102"/>
          <p:cNvSpPr/>
          <p:nvPr>
            <p:ph type="body" idx="1"/>
          </p:nvPr>
        </p:nvSpPr>
        <p:spPr>
          <a:xfrm>
            <a:off x="457200" y="274638"/>
            <a:ext cx="6019800" cy="58515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0" name="Shape 20"/>
          <p:cNvSpPr/>
          <p:nvPr>
            <p:ph type="title"/>
          </p:nvPr>
        </p:nvSpPr>
        <p:spPr>
          <a:prstGeom prst="rect">
            <a:avLst/>
          </a:prstGeom>
        </p:spPr>
        <p:txBody>
          <a:bodyPr/>
          <a:lstStyle/>
          <a:p>
            <a:pPr/>
            <a:r>
              <a:t>Title Text</a:t>
            </a:r>
          </a:p>
        </p:txBody>
      </p:sp>
      <p:sp>
        <p:nvSpPr>
          <p:cNvPr id="21" name="Shape 21"/>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hape 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9" name="Shape 29"/>
          <p:cNvSpPr/>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0" name="Shape 30"/>
          <p:cNvSpPr/>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8" name="Shape 38"/>
          <p:cNvSpPr/>
          <p:nvPr>
            <p:ph type="title"/>
          </p:nvPr>
        </p:nvSpPr>
        <p:spPr>
          <a:prstGeom prst="rect">
            <a:avLst/>
          </a:prstGeom>
        </p:spPr>
        <p:txBody>
          <a:bodyPr/>
          <a:lstStyle/>
          <a:p>
            <a:pPr/>
            <a:r>
              <a:t>Title Text</a:t>
            </a:r>
          </a:p>
        </p:txBody>
      </p:sp>
      <p:sp>
        <p:nvSpPr>
          <p:cNvPr id="39" name="Shape 39"/>
          <p:cNvSpPr/>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hape 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7" name="Shape 47"/>
          <p:cNvSpPr/>
          <p:nvPr>
            <p:ph type="title"/>
          </p:nvPr>
        </p:nvSpPr>
        <p:spPr>
          <a:prstGeom prst="rect">
            <a:avLst/>
          </a:prstGeom>
        </p:spPr>
        <p:txBody>
          <a:bodyPr/>
          <a:lstStyle/>
          <a:p>
            <a:pPr/>
            <a:r>
              <a:t>Title Text</a:t>
            </a:r>
          </a:p>
        </p:txBody>
      </p:sp>
      <p:sp>
        <p:nvSpPr>
          <p:cNvPr id="48" name="Shape 48"/>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Shape 49"/>
          <p:cNvSpPr/>
          <p:nvPr>
            <p:ph type="body" sz="quarter" idx="13"/>
          </p:nvPr>
        </p:nvSpPr>
        <p:spPr>
          <a:xfrm>
            <a:off x="4645025" y="1535112"/>
            <a:ext cx="4041775" cy="639763"/>
          </a:xfrm>
          <a:prstGeom prst="rect">
            <a:avLst/>
          </a:prstGeom>
        </p:spPr>
        <p:txBody>
          <a:bodyPr anchor="b"/>
          <a:lstStyle/>
          <a:p>
            <a:pPr marL="0" indent="0">
              <a:spcBef>
                <a:spcPts val="500"/>
              </a:spcBef>
              <a:buSzTx/>
              <a:buFontTx/>
              <a:buNone/>
              <a:defRPr b="1" sz="2400"/>
            </a:pPr>
          </a:p>
        </p:txBody>
      </p:sp>
      <p:sp>
        <p:nvSpPr>
          <p:cNvPr id="50" name="Shape 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7" name="Shape 57"/>
          <p:cNvSpPr/>
          <p:nvPr>
            <p:ph type="title"/>
          </p:nvPr>
        </p:nvSpPr>
        <p:spPr>
          <a:prstGeom prst="rect">
            <a:avLst/>
          </a:prstGeom>
        </p:spPr>
        <p:txBody>
          <a:bodyPr/>
          <a:lstStyle/>
          <a:p>
            <a:pPr/>
            <a:r>
              <a:t>Title Text</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5" name="Shape 6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2" name="Shape 72"/>
          <p:cNvSpPr/>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3" name="Shape 73"/>
          <p:cNvSpPr/>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Shape 74"/>
          <p:cNvSpPr/>
          <p:nvPr>
            <p:ph type="body" sz="half" idx="13"/>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5" name="Shape 7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2" name="Shape 82"/>
          <p:cNvSpPr/>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3" name="Shape 83"/>
          <p:cNvSpPr/>
          <p:nvPr>
            <p:ph type="pic" sz="half" idx="13"/>
          </p:nvPr>
        </p:nvSpPr>
        <p:spPr>
          <a:xfrm>
            <a:off x="1792288" y="612775"/>
            <a:ext cx="5486401" cy="4114800"/>
          </a:xfrm>
          <a:prstGeom prst="rect">
            <a:avLst/>
          </a:prstGeom>
        </p:spPr>
        <p:txBody>
          <a:bodyPr lIns="91439" rIns="91439">
            <a:noAutofit/>
          </a:bodyPr>
          <a:lstStyle/>
          <a:p>
            <a:pPr/>
          </a:p>
        </p:txBody>
      </p:sp>
      <p:sp>
        <p:nvSpPr>
          <p:cNvPr id="84" name="Shape 84"/>
          <p:cNvSpPr/>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5" name="Shape 8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Shape 3"/>
          <p:cNvSpPr/>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8422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2.jpe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3.jpeg"/><Relationship Id="rId6" Type="http://schemas.openxmlformats.org/officeDocument/2006/relationships/image" Target="../media/image4.jpe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3.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9.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12" name="image1.png" descr="D:\Freelance\mcta\PPT\PPT-assets_2.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13" name="image2.png" descr="D:\Freelance\mcta\PPT\PPT-assets_1.png"/>
          <p:cNvPicPr>
            <a:picLocks noChangeAspect="1"/>
          </p:cNvPicPr>
          <p:nvPr/>
        </p:nvPicPr>
        <p:blipFill>
          <a:blip r:embed="rId3">
            <a:extLst/>
          </a:blip>
          <a:stretch>
            <a:fillRect/>
          </a:stretch>
        </p:blipFill>
        <p:spPr>
          <a:xfrm>
            <a:off x="0" y="0"/>
            <a:ext cx="9143696" cy="6858000"/>
          </a:xfrm>
          <a:prstGeom prst="rect">
            <a:avLst/>
          </a:prstGeom>
          <a:ln w="12700">
            <a:miter lim="400000"/>
          </a:ln>
        </p:spPr>
      </p:pic>
      <p:pic>
        <p:nvPicPr>
          <p:cNvPr id="114" name="image3.png" descr="D:\Freelance\mcta\PPT\logo.png"/>
          <p:cNvPicPr>
            <a:picLocks noChangeAspect="1"/>
          </p:cNvPicPr>
          <p:nvPr/>
        </p:nvPicPr>
        <p:blipFill>
          <a:blip r:embed="rId4">
            <a:extLst/>
          </a:blip>
          <a:stretch>
            <a:fillRect/>
          </a:stretch>
        </p:blipFill>
        <p:spPr>
          <a:xfrm>
            <a:off x="609600" y="4724400"/>
            <a:ext cx="1644950" cy="1499807"/>
          </a:xfrm>
          <a:prstGeom prst="rect">
            <a:avLst/>
          </a:prstGeom>
          <a:ln w="12700">
            <a:miter lim="400000"/>
          </a:ln>
        </p:spPr>
      </p:pic>
      <p:sp>
        <p:nvSpPr>
          <p:cNvPr id="115" name="Shape 115"/>
          <p:cNvSpPr/>
          <p:nvPr>
            <p:ph type="ctrTitle"/>
          </p:nvPr>
        </p:nvSpPr>
        <p:spPr>
          <a:xfrm>
            <a:off x="533400" y="457200"/>
            <a:ext cx="3810000" cy="1470025"/>
          </a:xfrm>
          <a:prstGeom prst="rect">
            <a:avLst/>
          </a:prstGeom>
        </p:spPr>
        <p:txBody>
          <a:bodyPr/>
          <a:lstStyle>
            <a:lvl1pPr algn="l">
              <a:defRPr sz="2400">
                <a:solidFill>
                  <a:srgbClr val="FFFFFF"/>
                </a:solidFill>
                <a:latin typeface="ArmWrestler Bold"/>
                <a:ea typeface="ArmWrestler Bold"/>
                <a:cs typeface="ArmWrestler Bold"/>
                <a:sym typeface="ArmWrestler Bold"/>
              </a:defRPr>
            </a:lvl1pPr>
          </a:lstStyle>
          <a:p>
            <a:pPr/>
            <a:r>
              <a:t>MASTER PROGRAM IN </a:t>
            </a:r>
          </a:p>
        </p:txBody>
      </p:sp>
      <p:sp>
        <p:nvSpPr>
          <p:cNvPr id="116" name="Shape 116"/>
          <p:cNvSpPr/>
          <p:nvPr/>
        </p:nvSpPr>
        <p:spPr>
          <a:xfrm>
            <a:off x="533400" y="1451292"/>
            <a:ext cx="3810000" cy="1920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4000">
                <a:solidFill>
                  <a:srgbClr val="FFFFFF"/>
                </a:solidFill>
                <a:latin typeface="ArmWrestler Bold"/>
                <a:ea typeface="ArmWrestler Bold"/>
                <a:cs typeface="ArmWrestler Bold"/>
                <a:sym typeface="ArmWrestler Bold"/>
              </a:defRPr>
            </a:pPr>
            <a:r>
              <a:t>DATA SCIENC</a:t>
            </a:r>
            <a:r>
              <a:t>E</a:t>
            </a:r>
            <a:br/>
            <a:r>
              <a:t>AI &amp; MACHINE</a:t>
            </a:r>
            <a:br/>
            <a:r>
              <a:t>LEARNING</a:t>
            </a:r>
          </a:p>
        </p:txBody>
      </p:sp>
      <p:sp>
        <p:nvSpPr>
          <p:cNvPr id="117" name="Shape 117"/>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pic>
        <p:nvPicPr>
          <p:cNvPr id="118" name="image4.png" descr="D:\Freelance\mcta\PPT\PPT-assets_34.png"/>
          <p:cNvPicPr>
            <a:picLocks noChangeAspect="1"/>
          </p:cNvPicPr>
          <p:nvPr/>
        </p:nvPicPr>
        <p:blipFill>
          <a:blip r:embed="rId5">
            <a:extLst/>
          </a:blip>
          <a:stretch>
            <a:fillRect/>
          </a:stretch>
        </p:blipFill>
        <p:spPr>
          <a:xfrm>
            <a:off x="3943350" y="4724400"/>
            <a:ext cx="5124450" cy="1524000"/>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9"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80"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81"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82" name="Shape 182"/>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183" name="Table 183"/>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Performance metric</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184" name="Shape 184"/>
          <p:cNvSpPr/>
          <p:nvPr/>
        </p:nvSpPr>
        <p:spPr>
          <a:xfrm>
            <a:off x="580716" y="1522730"/>
            <a:ext cx="9163978" cy="30251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What is the SSE?</a:t>
            </a:r>
          </a:p>
          <a:p>
            <a:pPr/>
          </a:p>
          <a:p>
            <a:pPr/>
            <a:r>
              <a:t>The last term is the sum of squares error, or SSE. </a:t>
            </a:r>
          </a:p>
          <a:p>
            <a:pPr/>
            <a:r>
              <a:t>The error is the difference between the observed value and the predicted value.</a:t>
            </a:r>
          </a:p>
          <a:p>
            <a:pPr/>
          </a:p>
          <a:p>
            <a:pPr/>
            <a:r>
              <a:t>We usually want to minimize the error. The smaller the error, the better the estimation power of the regression. Finally, I should add that it is also known as RSS or residual sum of squares. Residual as in: remaining or unexplained.</a:t>
            </a:r>
          </a:p>
          <a:p>
            <a:pPr/>
          </a:p>
          <a:p>
            <a:pPr/>
          </a:p>
        </p:txBody>
      </p:sp>
      <p:pic>
        <p:nvPicPr>
          <p:cNvPr id="185" name="sse.jpg"/>
          <p:cNvPicPr>
            <a:picLocks noChangeAspect="1"/>
          </p:cNvPicPr>
          <p:nvPr/>
        </p:nvPicPr>
        <p:blipFill>
          <a:blip r:embed="rId5">
            <a:extLst/>
          </a:blip>
          <a:stretch>
            <a:fillRect/>
          </a:stretch>
        </p:blipFill>
        <p:spPr>
          <a:xfrm>
            <a:off x="469900" y="3803470"/>
            <a:ext cx="5177777" cy="2631778"/>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7"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88"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89"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90" name="Shape 190"/>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sp>
        <p:nvSpPr>
          <p:cNvPr id="191" name="Shape 191"/>
          <p:cNvSpPr/>
          <p:nvPr/>
        </p:nvSpPr>
        <p:spPr>
          <a:xfrm>
            <a:off x="337654" y="1982003"/>
            <a:ext cx="9144001" cy="165989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spcBef>
                <a:spcPts val="1000"/>
              </a:spcBef>
              <a:defRPr b="1" sz="1500"/>
            </a:pPr>
            <a:r>
              <a:t>Homoscedasticity</a:t>
            </a:r>
            <a:r>
              <a:rPr b="0"/>
              <a:t> – </a:t>
            </a:r>
            <a:endParaRPr sz="2400"/>
          </a:p>
          <a:p>
            <a:pPr>
              <a:lnSpc>
                <a:spcPct val="90000"/>
              </a:lnSpc>
              <a:spcBef>
                <a:spcPts val="1000"/>
              </a:spcBef>
              <a:defRPr sz="1500"/>
            </a:pPr>
            <a:r>
              <a:t>The scatter plot is good way to check whether the data are homoscedastic (meaning the residuals are equal across the regression line).  The following scatter plots show examples of data that are not homoscedastic (i.e., heteroscedastic):</a:t>
            </a:r>
            <a:endParaRPr sz="2400"/>
          </a:p>
          <a:p>
            <a:pPr>
              <a:lnSpc>
                <a:spcPct val="90000"/>
              </a:lnSpc>
              <a:spcBef>
                <a:spcPts val="1000"/>
              </a:spcBef>
              <a:defRPr sz="1500"/>
            </a:pPr>
          </a:p>
        </p:txBody>
      </p:sp>
      <p:graphicFrame>
        <p:nvGraphicFramePr>
          <p:cNvPr id="192" name="Table 192"/>
          <p:cNvGraphicFramePr/>
          <p:nvPr/>
        </p:nvGraphicFramePr>
        <p:xfrm>
          <a:off x="712372" y="115671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Simple linear regression</a:t>
                      </a:r>
                    </a:p>
                  </a:txBody>
                  <a:tcPr marL="45720" marR="45720" marT="45720" marB="45720" anchor="t" anchorCtr="0" horzOverflow="overflow">
                    <a:lnB w="38100">
                      <a:solidFill>
                        <a:srgbClr val="FFFFFF"/>
                      </a:solidFill>
                    </a:lnB>
                    <a:solidFill>
                      <a:schemeClr val="accent1"/>
                    </a:solidFill>
                  </a:tcPr>
                </a:tc>
              </a:tr>
            </a:tbl>
          </a:graphicData>
        </a:graphic>
      </p:graphicFrame>
      <p:pic>
        <p:nvPicPr>
          <p:cNvPr id="193" name="image9.jpeg"/>
          <p:cNvPicPr>
            <a:picLocks noChangeAspect="1"/>
          </p:cNvPicPr>
          <p:nvPr/>
        </p:nvPicPr>
        <p:blipFill>
          <a:blip r:embed="rId5">
            <a:extLst/>
          </a:blip>
          <a:stretch>
            <a:fillRect/>
          </a:stretch>
        </p:blipFill>
        <p:spPr>
          <a:xfrm>
            <a:off x="651163" y="3399051"/>
            <a:ext cx="2152651" cy="1581151"/>
          </a:xfrm>
          <a:prstGeom prst="rect">
            <a:avLst/>
          </a:prstGeom>
          <a:ln w="12700">
            <a:miter lim="400000"/>
          </a:ln>
        </p:spPr>
      </p:pic>
      <p:pic>
        <p:nvPicPr>
          <p:cNvPr id="194" name="image10.jpeg"/>
          <p:cNvPicPr>
            <a:picLocks noChangeAspect="1"/>
          </p:cNvPicPr>
          <p:nvPr/>
        </p:nvPicPr>
        <p:blipFill>
          <a:blip r:embed="rId6">
            <a:extLst/>
          </a:blip>
          <a:stretch>
            <a:fillRect/>
          </a:stretch>
        </p:blipFill>
        <p:spPr>
          <a:xfrm>
            <a:off x="4142075" y="3203268"/>
            <a:ext cx="2162176" cy="1743076"/>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6"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97"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98"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99" name="Shape 199"/>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sp>
        <p:nvSpPr>
          <p:cNvPr id="200" name="Shape 200"/>
          <p:cNvSpPr/>
          <p:nvPr/>
        </p:nvSpPr>
        <p:spPr>
          <a:xfrm>
            <a:off x="512619" y="2201815"/>
            <a:ext cx="8338457" cy="398399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spcBef>
                <a:spcPts val="1000"/>
              </a:spcBef>
              <a:defRPr b="1" sz="1500"/>
            </a:pPr>
            <a:r>
              <a:t>Multi-variate Linear Regression</a:t>
            </a:r>
            <a:br/>
            <a:r>
              <a:rPr b="0"/>
              <a:t>In the previous tutorial we just figured out how to solve a simple linear regression model. A dependent variable guided by a single independent variable is a good start but of very less use in real world scenarios. Generally one dependent variable depends on multiple factors. For example, the rent of a house depends on many factors like the neighborhood it is in, size of it, no.of rooms, attached facilities, distance of nearest station from it, distance of nearest shopping area from it, etc. How do we deal with such scenarios? Let's jump into </a:t>
            </a:r>
            <a:r>
              <a:t>multivariate linear regression</a:t>
            </a:r>
            <a:r>
              <a:rPr b="0"/>
              <a:t> and figure this out</a:t>
            </a:r>
            <a:endParaRPr sz="2400"/>
          </a:p>
          <a:p>
            <a:pPr>
              <a:lnSpc>
                <a:spcPct val="90000"/>
              </a:lnSpc>
              <a:spcBef>
                <a:spcPts val="1000"/>
              </a:spcBef>
              <a:defRPr sz="1500"/>
            </a:pPr>
          </a:p>
          <a:p>
            <a:pPr>
              <a:lnSpc>
                <a:spcPct val="90000"/>
              </a:lnSpc>
              <a:spcBef>
                <a:spcPts val="1000"/>
              </a:spcBef>
              <a:defRPr sz="1500"/>
            </a:pPr>
            <a:r>
              <a:t>Here, there are multiple </a:t>
            </a:r>
            <a:r>
              <a:rPr i="1"/>
              <a:t>independent</a:t>
            </a:r>
            <a:r>
              <a:t> variables that contribute to the movement of the price that we are predicting</a:t>
            </a:r>
            <a:endParaRPr sz="2400"/>
          </a:p>
          <a:p>
            <a:pPr>
              <a:lnSpc>
                <a:spcPct val="90000"/>
              </a:lnSpc>
              <a:spcBef>
                <a:spcPts val="1000"/>
              </a:spcBef>
              <a:defRPr sz="1500"/>
            </a:pPr>
            <a:r>
              <a:t>Unlike simple linear regression { y= mx + b },</a:t>
            </a:r>
            <a:endParaRPr sz="2400"/>
          </a:p>
          <a:p>
            <a:pPr>
              <a:lnSpc>
                <a:spcPct val="90000"/>
              </a:lnSpc>
              <a:spcBef>
                <a:spcPts val="1000"/>
              </a:spcBef>
              <a:defRPr sz="1500"/>
            </a:pPr>
            <a:r>
              <a:t>Multi-variate linear regression is equated like so :- { y = mx1 + mx2 + b}, where x1, x2…xn are the number of independent variables like house size, number of rooms etc</a:t>
            </a:r>
          </a:p>
          <a:p>
            <a:pPr>
              <a:lnSpc>
                <a:spcPct val="90000"/>
              </a:lnSpc>
              <a:spcBef>
                <a:spcPts val="1000"/>
              </a:spcBef>
              <a:defRPr sz="1500"/>
            </a:pPr>
          </a:p>
          <a:p>
            <a:pPr>
              <a:lnSpc>
                <a:spcPct val="90000"/>
              </a:lnSpc>
              <a:spcBef>
                <a:spcPts val="1000"/>
              </a:spcBef>
              <a:defRPr b="1" i="1" sz="1500" u="sng"/>
            </a:pPr>
            <a:r>
              <a:t>Check the notebook  Regression Models.ipynb for implementation in python </a:t>
            </a:r>
          </a:p>
        </p:txBody>
      </p:sp>
      <p:graphicFrame>
        <p:nvGraphicFramePr>
          <p:cNvPr id="201" name="Table 201"/>
          <p:cNvGraphicFramePr/>
          <p:nvPr/>
        </p:nvGraphicFramePr>
        <p:xfrm>
          <a:off x="573828" y="106680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b="1" sz="1800">
                          <a:solidFill>
                            <a:srgbClr val="FFFFFF"/>
                          </a:solidFill>
                        </a:defRPr>
                      </a:pPr>
                      <a:r>
                        <a:t>Multi-variate Linear Regression</a:t>
                      </a:r>
                      <a:r>
                        <a:rPr b="0"/>
                        <a:t>	</a:t>
                      </a:r>
                    </a:p>
                  </a:txBody>
                  <a:tcPr marL="45720" marR="45720" marT="45720" marB="45720" anchor="t" anchorCtr="0" horzOverflow="overflow">
                    <a:lnB w="38100">
                      <a:solidFill>
                        <a:srgbClr val="FFFFFF"/>
                      </a:solidFill>
                    </a:lnB>
                    <a:solidFill>
                      <a:schemeClr val="accent1"/>
                    </a:solidFill>
                  </a:tcPr>
                </a:tc>
              </a:tr>
            </a:tbl>
          </a:graphicData>
        </a:graphic>
      </p:graphicFrame>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3"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204"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205"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206" name="Shape 206"/>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sp>
        <p:nvSpPr>
          <p:cNvPr id="207" name="Shape 207"/>
          <p:cNvSpPr/>
          <p:nvPr/>
        </p:nvSpPr>
        <p:spPr>
          <a:xfrm>
            <a:off x="-498764" y="982900"/>
            <a:ext cx="9144001" cy="612141"/>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lvl1pPr algn="ctr">
              <a:lnSpc>
                <a:spcPct val="81000"/>
              </a:lnSpc>
              <a:defRPr sz="3500"/>
            </a:lvl1pPr>
          </a:lstStyle>
          <a:p>
            <a:pPr/>
            <a:r>
              <a:t>Regression Techniques</a:t>
            </a:r>
          </a:p>
        </p:txBody>
      </p:sp>
      <p:sp>
        <p:nvSpPr>
          <p:cNvPr id="208" name="Shape 208"/>
          <p:cNvSpPr/>
          <p:nvPr/>
        </p:nvSpPr>
        <p:spPr>
          <a:xfrm>
            <a:off x="152400" y="1709572"/>
            <a:ext cx="9144000" cy="230632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gn="ctr">
              <a:lnSpc>
                <a:spcPct val="90000"/>
              </a:lnSpc>
              <a:spcBef>
                <a:spcPts val="1000"/>
              </a:spcBef>
              <a:defRPr sz="1400"/>
            </a:pPr>
            <a:r>
              <a:t>Trivia</a:t>
            </a:r>
          </a:p>
          <a:p>
            <a:pPr algn="ctr">
              <a:lnSpc>
                <a:spcPct val="90000"/>
              </a:lnSpc>
              <a:spcBef>
                <a:spcPts val="1000"/>
              </a:spcBef>
              <a:defRPr sz="1400"/>
            </a:pPr>
            <a:r>
              <a:t>Please solve the following questions </a:t>
            </a:r>
            <a:endParaRPr sz="2400"/>
          </a:p>
          <a:p>
            <a:pPr marL="285750" indent="-285750">
              <a:lnSpc>
                <a:spcPct val="90000"/>
              </a:lnSpc>
              <a:spcBef>
                <a:spcPts val="1000"/>
              </a:spcBef>
              <a:buSzPct val="100000"/>
              <a:buFont typeface="Arial"/>
              <a:buChar char="•"/>
              <a:defRPr sz="1400"/>
            </a:pPr>
            <a:r>
              <a:t>What is the difference between linear regression and multivariate linear regression </a:t>
            </a:r>
            <a:endParaRPr sz="2400"/>
          </a:p>
          <a:p>
            <a:pPr marL="285750" indent="-285750">
              <a:lnSpc>
                <a:spcPct val="90000"/>
              </a:lnSpc>
              <a:spcBef>
                <a:spcPts val="1000"/>
              </a:spcBef>
              <a:buSzPct val="100000"/>
              <a:buFont typeface="Arial"/>
              <a:buChar char="•"/>
              <a:defRPr sz="1400"/>
            </a:pPr>
            <a:r>
              <a:t>What are the assumptions of linear regression</a:t>
            </a:r>
            <a:endParaRPr sz="2400"/>
          </a:p>
          <a:p>
            <a:pPr marL="285750" indent="-285750">
              <a:lnSpc>
                <a:spcPct val="90000"/>
              </a:lnSpc>
              <a:spcBef>
                <a:spcPts val="1000"/>
              </a:spcBef>
              <a:buSzPct val="100000"/>
              <a:buFont typeface="Arial"/>
              <a:buChar char="•"/>
              <a:defRPr sz="1400"/>
            </a:pPr>
            <a:r>
              <a:t>What is multi collinearity and why should we avoid it</a:t>
            </a:r>
            <a:endParaRPr sz="2400"/>
          </a:p>
          <a:p>
            <a:pPr marL="285750" indent="-285750">
              <a:lnSpc>
                <a:spcPct val="90000"/>
              </a:lnSpc>
              <a:spcBef>
                <a:spcPts val="1000"/>
              </a:spcBef>
              <a:buSzPct val="100000"/>
              <a:buFont typeface="Arial"/>
              <a:buChar char="•"/>
              <a:defRPr sz="1400"/>
            </a:pPr>
            <a:r>
              <a:t>What is homoscedasticity</a:t>
            </a:r>
            <a:endParaRPr sz="2400"/>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10" name="image11.png" descr="D:\Freelance\mcta\PPT\PPT-assets_last2.png"/>
          <p:cNvPicPr>
            <a:picLocks noChangeAspect="1"/>
          </p:cNvPicPr>
          <p:nvPr/>
        </p:nvPicPr>
        <p:blipFill>
          <a:blip r:embed="rId2">
            <a:extLst/>
          </a:blip>
          <a:stretch>
            <a:fillRect/>
          </a:stretch>
        </p:blipFill>
        <p:spPr>
          <a:xfrm>
            <a:off x="152400" y="490617"/>
            <a:ext cx="9010650" cy="6367384"/>
          </a:xfrm>
          <a:prstGeom prst="rect">
            <a:avLst/>
          </a:prstGeom>
          <a:ln w="12700">
            <a:miter lim="400000"/>
          </a:ln>
        </p:spPr>
      </p:pic>
      <p:pic>
        <p:nvPicPr>
          <p:cNvPr id="211" name="image12.png" descr="D:\Freelance\mcta\PPT\PPT-assets_last.png"/>
          <p:cNvPicPr>
            <a:picLocks noChangeAspect="1"/>
          </p:cNvPicPr>
          <p:nvPr/>
        </p:nvPicPr>
        <p:blipFill>
          <a:blip r:embed="rId3">
            <a:extLst/>
          </a:blip>
          <a:stretch>
            <a:fillRect/>
          </a:stretch>
        </p:blipFill>
        <p:spPr>
          <a:xfrm>
            <a:off x="-2" y="0"/>
            <a:ext cx="9165772" cy="6858001"/>
          </a:xfrm>
          <a:prstGeom prst="rect">
            <a:avLst/>
          </a:prstGeom>
          <a:ln w="12700">
            <a:miter lim="400000"/>
          </a:ln>
        </p:spPr>
      </p:pic>
      <p:sp>
        <p:nvSpPr>
          <p:cNvPr id="212" name="Shape 212"/>
          <p:cNvSpPr/>
          <p:nvPr>
            <p:ph type="title"/>
          </p:nvPr>
        </p:nvSpPr>
        <p:spPr>
          <a:xfrm>
            <a:off x="381000" y="152400"/>
            <a:ext cx="4876800" cy="1143000"/>
          </a:xfrm>
          <a:prstGeom prst="rect">
            <a:avLst/>
          </a:prstGeom>
        </p:spPr>
        <p:txBody>
          <a:bodyPr/>
          <a:lstStyle/>
          <a:p>
            <a:pPr algn="l">
              <a:defRPr sz="2800">
                <a:solidFill>
                  <a:srgbClr val="595959"/>
                </a:solidFill>
                <a:latin typeface="ArmWrestler Bold"/>
                <a:ea typeface="ArmWrestler Bold"/>
                <a:cs typeface="ArmWrestler Bold"/>
                <a:sym typeface="ArmWrestler Bold"/>
              </a:defRPr>
            </a:pPr>
            <a:r>
              <a:t>BE AN EXPERT</a:t>
            </a:r>
            <a:br/>
            <a:r>
              <a:t>DATA SCIENTIST!</a:t>
            </a:r>
          </a:p>
        </p:txBody>
      </p:sp>
      <p:pic>
        <p:nvPicPr>
          <p:cNvPr id="213" name="image3.png" descr="D:\Freelance\mcta\PPT\logo.png"/>
          <p:cNvPicPr>
            <a:picLocks noChangeAspect="1"/>
          </p:cNvPicPr>
          <p:nvPr/>
        </p:nvPicPr>
        <p:blipFill>
          <a:blip r:embed="rId4">
            <a:extLst/>
          </a:blip>
          <a:stretch>
            <a:fillRect/>
          </a:stretch>
        </p:blipFill>
        <p:spPr>
          <a:xfrm>
            <a:off x="533400" y="4907372"/>
            <a:ext cx="1470805" cy="1341028"/>
          </a:xfrm>
          <a:prstGeom prst="rect">
            <a:avLst/>
          </a:prstGeom>
          <a:ln w="12700">
            <a:miter lim="400000"/>
          </a:ln>
        </p:spPr>
      </p:pic>
      <p:sp>
        <p:nvSpPr>
          <p:cNvPr id="214" name="Shape 214"/>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0" name="image5.png" descr="D:\Freelance\mcta\PPT\PPT-assets_M.png"/>
          <p:cNvPicPr>
            <a:picLocks noChangeAspect="1"/>
          </p:cNvPicPr>
          <p:nvPr/>
        </p:nvPicPr>
        <p:blipFill>
          <a:blip r:embed="rId2">
            <a:extLst/>
          </a:blip>
          <a:stretch>
            <a:fillRect/>
          </a:stretch>
        </p:blipFill>
        <p:spPr>
          <a:xfrm>
            <a:off x="0" y="-49112"/>
            <a:ext cx="9144000" cy="6858001"/>
          </a:xfrm>
          <a:prstGeom prst="rect">
            <a:avLst/>
          </a:prstGeom>
          <a:ln w="12700">
            <a:miter lim="400000"/>
          </a:ln>
        </p:spPr>
      </p:pic>
      <p:pic>
        <p:nvPicPr>
          <p:cNvPr id="121" name="image6.png" descr="D:\Freelance\mcta\PPT\MCTA_Logo_With_Tagline_1.png"/>
          <p:cNvPicPr>
            <a:picLocks noChangeAspect="1"/>
          </p:cNvPicPr>
          <p:nvPr/>
        </p:nvPicPr>
        <p:blipFill>
          <a:blip r:embed="rId3">
            <a:extLst/>
          </a:blip>
          <a:stretch>
            <a:fillRect/>
          </a:stretch>
        </p:blipFill>
        <p:spPr>
          <a:xfrm>
            <a:off x="2442354" y="1406799"/>
            <a:ext cx="4185250" cy="4185250"/>
          </a:xfrm>
          <a:prstGeom prst="rect">
            <a:avLst/>
          </a:prstGeom>
          <a:ln w="12700">
            <a:miter lim="400000"/>
          </a:ln>
        </p:spPr>
      </p:pic>
      <p:pic>
        <p:nvPicPr>
          <p:cNvPr id="122" name="image7.png" descr="D:\Freelance\mcta\PPT\PPT-assets_logo.png"/>
          <p:cNvPicPr>
            <a:picLocks noChangeAspect="1"/>
          </p:cNvPicPr>
          <p:nvPr/>
        </p:nvPicPr>
        <p:blipFill>
          <a:blip r:embed="rId4">
            <a:extLst/>
          </a:blip>
          <a:stretch>
            <a:fillRect/>
          </a:stretch>
        </p:blipFill>
        <p:spPr>
          <a:xfrm>
            <a:off x="7162800" y="-49112"/>
            <a:ext cx="1111370" cy="1070958"/>
          </a:xfrm>
          <a:prstGeom prst="rect">
            <a:avLst/>
          </a:prstGeom>
          <a:ln w="12700">
            <a:miter lim="400000"/>
          </a:ln>
        </p:spPr>
      </p:pic>
      <p:sp>
        <p:nvSpPr>
          <p:cNvPr id="123" name="Shape 123"/>
          <p:cNvSpPr/>
          <p:nvPr/>
        </p:nvSpPr>
        <p:spPr>
          <a:xfrm>
            <a:off x="152400" y="6564125"/>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sp>
        <p:nvSpPr>
          <p:cNvPr id="124" name="Shape 124"/>
          <p:cNvSpPr/>
          <p:nvPr/>
        </p:nvSpPr>
        <p:spPr>
          <a:xfrm>
            <a:off x="-37023" y="2067863"/>
            <a:ext cx="9144001" cy="1756411"/>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lvl1pPr algn="ctr">
              <a:lnSpc>
                <a:spcPct val="90000"/>
              </a:lnSpc>
              <a:defRPr sz="6000">
                <a:solidFill>
                  <a:schemeClr val="accent3"/>
                </a:solidFill>
              </a:defRPr>
            </a:lvl1pPr>
          </a:lstStyle>
          <a:p>
            <a:pPr/>
            <a:r>
              <a:t>Supervised predictive models</a:t>
            </a:r>
          </a:p>
        </p:txBody>
      </p:sp>
      <p:sp>
        <p:nvSpPr>
          <p:cNvPr id="125" name="Shape 125"/>
          <p:cNvSpPr/>
          <p:nvPr/>
        </p:nvSpPr>
        <p:spPr>
          <a:xfrm>
            <a:off x="-74045" y="3824273"/>
            <a:ext cx="9144001" cy="89408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gn="ctr">
              <a:lnSpc>
                <a:spcPct val="90000"/>
              </a:lnSpc>
              <a:spcBef>
                <a:spcPts val="1000"/>
              </a:spcBef>
              <a:defRPr sz="2400"/>
            </a:pPr>
            <a:r>
              <a:t>Contents covered </a:t>
            </a:r>
          </a:p>
          <a:p>
            <a:pPr algn="ctr">
              <a:lnSpc>
                <a:spcPct val="90000"/>
              </a:lnSpc>
              <a:spcBef>
                <a:spcPts val="1000"/>
              </a:spcBef>
              <a:defRPr sz="2400"/>
            </a:pPr>
            <a:r>
              <a:t>Regression and Classification techniques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7"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28"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29"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30" name="Shape 130"/>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131" name="Table 131"/>
          <p:cNvGraphicFramePr/>
          <p:nvPr/>
        </p:nvGraphicFramePr>
        <p:xfrm>
          <a:off x="152400" y="1190134"/>
          <a:ext cx="8128000"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Contents covered</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132" name="Shape 132"/>
          <p:cNvSpPr/>
          <p:nvPr/>
        </p:nvSpPr>
        <p:spPr>
          <a:xfrm>
            <a:off x="152400" y="2181700"/>
            <a:ext cx="8128000" cy="1958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buSzPct val="100000"/>
              <a:buAutoNum type="arabicPeriod" startAt="1"/>
            </a:pPr>
            <a:r>
              <a:t>Simple Linear Regression</a:t>
            </a:r>
          </a:p>
          <a:p>
            <a:pPr marL="285750" indent="-285750">
              <a:buSzPct val="100000"/>
              <a:buChar char="-"/>
            </a:pPr>
            <a:r>
              <a:t>Ordinary least square</a:t>
            </a:r>
          </a:p>
          <a:p>
            <a:pPr marL="285750" indent="-285750">
              <a:buSzPct val="100000"/>
              <a:buChar char="-"/>
            </a:pPr>
            <a:r>
              <a:t>Assumptions of linear regression</a:t>
            </a:r>
          </a:p>
          <a:p>
            <a:pPr/>
          </a:p>
          <a:p>
            <a:pPr/>
            <a:r>
              <a:t>2. Multi-variate Linear regression</a:t>
            </a:r>
          </a:p>
          <a:p>
            <a:pPr/>
            <a:r>
              <a:t>- Multi collinearity, No auto correlation, Homodescacity, using null hypothesis</a:t>
            </a:r>
          </a:p>
          <a:p>
            <a:pPr/>
            <a:r>
              <a:t>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4"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35"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36"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37" name="Shape 137"/>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sp>
        <p:nvSpPr>
          <p:cNvPr id="138" name="Shape 138"/>
          <p:cNvSpPr/>
          <p:nvPr/>
        </p:nvSpPr>
        <p:spPr>
          <a:xfrm>
            <a:off x="498763" y="2136864"/>
            <a:ext cx="9144001" cy="551561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spcBef>
                <a:spcPts val="1000"/>
              </a:spcBef>
              <a:defRPr sz="1500"/>
            </a:pPr>
            <a:r>
              <a:t>Linear regression is used to show the relationship between a dependent variable  (y-axis) and an independent variable (x-axis). For example</a:t>
            </a:r>
            <a:endParaRPr sz="2400"/>
          </a:p>
          <a:p>
            <a:pPr marL="342900" indent="-342900">
              <a:lnSpc>
                <a:spcPct val="90000"/>
              </a:lnSpc>
              <a:spcBef>
                <a:spcPts val="1000"/>
              </a:spcBef>
              <a:buSzPct val="100000"/>
              <a:buAutoNum type="arabicParenR" startAt="1"/>
              <a:defRPr sz="1500"/>
            </a:pPr>
            <a:r>
              <a:t>Showing how Income (y-axis) grows with age (x-axis)</a:t>
            </a:r>
            <a:endParaRPr sz="2400"/>
          </a:p>
          <a:p>
            <a:pPr marL="342900" indent="-342900">
              <a:lnSpc>
                <a:spcPct val="90000"/>
              </a:lnSpc>
              <a:spcBef>
                <a:spcPts val="1000"/>
              </a:spcBef>
              <a:buSzPct val="100000"/>
              <a:buAutoNum type="arabicParenR" startAt="1"/>
              <a:defRPr sz="1500"/>
            </a:pPr>
            <a:r>
              <a:t>How house price (y-axis) grows with area (x-axis)</a:t>
            </a:r>
            <a:endParaRPr sz="2400"/>
          </a:p>
          <a:p>
            <a:pPr marL="342900" indent="-342900">
              <a:lnSpc>
                <a:spcPct val="90000"/>
              </a:lnSpc>
              <a:spcBef>
                <a:spcPts val="1000"/>
              </a:spcBef>
              <a:buSzPct val="100000"/>
              <a:buAutoNum type="arabicParenR" startAt="1"/>
              <a:defRPr sz="1500"/>
            </a:pPr>
            <a:r>
              <a:t>How RPM (y-axis) of a tyre grows with acceleration (x-axis)</a:t>
            </a:r>
            <a:endParaRPr sz="2400"/>
          </a:p>
          <a:p>
            <a:pPr>
              <a:lnSpc>
                <a:spcPct val="90000"/>
              </a:lnSpc>
              <a:spcBef>
                <a:spcPts val="1000"/>
              </a:spcBef>
              <a:defRPr sz="1500"/>
            </a:pPr>
            <a:r>
              <a:t>The above use cases are solved with linear regression where the y-axis is dependent only on 1 variable</a:t>
            </a:r>
            <a:endParaRPr sz="2400"/>
          </a:p>
          <a:p>
            <a:pPr>
              <a:lnSpc>
                <a:spcPct val="90000"/>
              </a:lnSpc>
              <a:spcBef>
                <a:spcPts val="1000"/>
              </a:spcBef>
              <a:defRPr sz="1500"/>
            </a:pPr>
          </a:p>
          <a:p>
            <a:pPr>
              <a:lnSpc>
                <a:spcPct val="90000"/>
              </a:lnSpc>
              <a:spcBef>
                <a:spcPts val="1000"/>
              </a:spcBef>
              <a:defRPr sz="1500"/>
            </a:pPr>
            <a:r>
              <a:t>Say we would like to plot the relationship between the exams grades of a student and the time he spends on Facebook (here, the more the time spend on Facebook, the lesser the grades)</a:t>
            </a:r>
            <a:endParaRPr sz="2400"/>
          </a:p>
          <a:p>
            <a:pPr>
              <a:lnSpc>
                <a:spcPct val="90000"/>
              </a:lnSpc>
              <a:spcBef>
                <a:spcPts val="1000"/>
              </a:spcBef>
              <a:defRPr sz="1500"/>
            </a:pPr>
            <a:r>
              <a:t>The formula for simple linear regression is denoted as follows </a:t>
            </a:r>
            <a:endParaRPr sz="2400"/>
          </a:p>
          <a:p>
            <a:pPr>
              <a:lnSpc>
                <a:spcPct val="90000"/>
              </a:lnSpc>
              <a:spcBef>
                <a:spcPts val="1000"/>
              </a:spcBef>
              <a:defRPr sz="1500"/>
            </a:pPr>
            <a:r>
              <a:t>Y = mx + b </a:t>
            </a:r>
            <a:endParaRPr sz="2400"/>
          </a:p>
          <a:p>
            <a:pPr>
              <a:lnSpc>
                <a:spcPct val="90000"/>
              </a:lnSpc>
              <a:spcBef>
                <a:spcPts val="1000"/>
              </a:spcBef>
              <a:defRPr sz="1500"/>
            </a:pPr>
            <a:r>
              <a:t>Where Y represents the variable we are predicting (exam grades), x= time spent on facebook</a:t>
            </a:r>
          </a:p>
          <a:p>
            <a:pPr>
              <a:lnSpc>
                <a:spcPct val="90000"/>
              </a:lnSpc>
              <a:spcBef>
                <a:spcPts val="1000"/>
              </a:spcBef>
              <a:defRPr sz="1500"/>
            </a:pPr>
            <a:r>
              <a:t>m = Slope</a:t>
            </a:r>
          </a:p>
          <a:p>
            <a:pPr>
              <a:lnSpc>
                <a:spcPct val="90000"/>
              </a:lnSpc>
              <a:spcBef>
                <a:spcPts val="1000"/>
              </a:spcBef>
              <a:defRPr sz="1500"/>
            </a:pPr>
            <a:r>
              <a:t>b = Intercept (distance between 0 and the point from where the regression line starts)</a:t>
            </a:r>
            <a:endParaRPr sz="2400"/>
          </a:p>
          <a:p>
            <a:pPr>
              <a:lnSpc>
                <a:spcPct val="90000"/>
              </a:lnSpc>
              <a:spcBef>
                <a:spcPts val="1000"/>
              </a:spcBef>
              <a:defRPr sz="1500"/>
            </a:pPr>
          </a:p>
          <a:p>
            <a:pPr>
              <a:lnSpc>
                <a:spcPct val="90000"/>
              </a:lnSpc>
              <a:spcBef>
                <a:spcPts val="1000"/>
              </a:spcBef>
              <a:defRPr sz="1500"/>
            </a:pPr>
          </a:p>
          <a:p>
            <a:pPr>
              <a:lnSpc>
                <a:spcPct val="90000"/>
              </a:lnSpc>
              <a:spcBef>
                <a:spcPts val="1000"/>
              </a:spcBef>
              <a:defRPr sz="1500"/>
            </a:pPr>
          </a:p>
        </p:txBody>
      </p:sp>
      <p:graphicFrame>
        <p:nvGraphicFramePr>
          <p:cNvPr id="139" name="Table 139"/>
          <p:cNvGraphicFramePr/>
          <p:nvPr/>
        </p:nvGraphicFramePr>
        <p:xfrm>
          <a:off x="559972" y="1001849"/>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Simple linear regression</a:t>
                      </a:r>
                    </a:p>
                  </a:txBody>
                  <a:tcPr marL="45720" marR="45720" marT="45720" marB="45720" anchor="t" anchorCtr="0" horzOverflow="overflow">
                    <a:lnB w="38100">
                      <a:solidFill>
                        <a:srgbClr val="FFFFFF"/>
                      </a:solidFill>
                    </a:lnB>
                    <a:solidFill>
                      <a:schemeClr val="accent1"/>
                    </a:solidFill>
                  </a:tcPr>
                </a:tc>
              </a:tr>
            </a:tbl>
          </a:graphicData>
        </a:graphic>
      </p:graphicFrame>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1"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42"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43"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44" name="Shape 144"/>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sp>
        <p:nvSpPr>
          <p:cNvPr id="145" name="Shape 145"/>
          <p:cNvSpPr/>
          <p:nvPr/>
        </p:nvSpPr>
        <p:spPr>
          <a:xfrm>
            <a:off x="568034" y="2029144"/>
            <a:ext cx="9144001" cy="512699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spcBef>
                <a:spcPts val="1000"/>
              </a:spcBef>
              <a:defRPr sz="1500"/>
            </a:pPr>
            <a:r>
              <a:t>The diagram below demonstrates, how the price of the house grows with the size</a:t>
            </a:r>
            <a:endParaRPr sz="2400"/>
          </a:p>
          <a:p>
            <a:pPr>
              <a:lnSpc>
                <a:spcPct val="90000"/>
              </a:lnSpc>
              <a:spcBef>
                <a:spcPts val="1000"/>
              </a:spcBef>
              <a:defRPr sz="1500"/>
            </a:pPr>
            <a:r>
              <a:t>So the bigger the house, higher the price on (y-axis)</a:t>
            </a:r>
            <a:endParaRPr sz="2400"/>
          </a:p>
          <a:p>
            <a:pPr>
              <a:lnSpc>
                <a:spcPct val="90000"/>
              </a:lnSpc>
              <a:spcBef>
                <a:spcPts val="1000"/>
              </a:spcBef>
              <a:defRPr sz="1500"/>
            </a:pPr>
            <a:r>
              <a:t>Check python notebook- “regression techniques” for the code implementation</a:t>
            </a:r>
            <a:endParaRPr sz="2400"/>
          </a:p>
          <a:p>
            <a:pPr>
              <a:lnSpc>
                <a:spcPct val="90000"/>
              </a:lnSpc>
              <a:spcBef>
                <a:spcPts val="1000"/>
              </a:spcBef>
              <a:defRPr sz="1500"/>
            </a:pPr>
            <a:r>
              <a:t>Also check R-Squared in previous lesson, </a:t>
            </a:r>
            <a:r>
              <a:rPr b="1" i="1"/>
              <a:t>Introduction to machine learning</a:t>
            </a:r>
            <a:endParaRPr b="1" i="1"/>
          </a:p>
          <a:p>
            <a:pPr>
              <a:lnSpc>
                <a:spcPct val="90000"/>
              </a:lnSpc>
              <a:spcBef>
                <a:spcPts val="1000"/>
              </a:spcBef>
              <a:defRPr sz="1500"/>
            </a:pPr>
          </a:p>
          <a:p>
            <a:pPr>
              <a:lnSpc>
                <a:spcPct val="90000"/>
              </a:lnSpc>
              <a:spcBef>
                <a:spcPts val="1000"/>
              </a:spcBef>
              <a:defRPr sz="1500"/>
            </a:pPr>
          </a:p>
          <a:p>
            <a:pPr>
              <a:lnSpc>
                <a:spcPct val="90000"/>
              </a:lnSpc>
              <a:spcBef>
                <a:spcPts val="1000"/>
              </a:spcBef>
              <a:defRPr sz="1500"/>
            </a:pPr>
          </a:p>
          <a:p>
            <a:pPr>
              <a:lnSpc>
                <a:spcPct val="90000"/>
              </a:lnSpc>
              <a:spcBef>
                <a:spcPts val="1000"/>
              </a:spcBef>
              <a:defRPr sz="1500"/>
            </a:pPr>
          </a:p>
          <a:p>
            <a:pPr>
              <a:lnSpc>
                <a:spcPct val="90000"/>
              </a:lnSpc>
              <a:spcBef>
                <a:spcPts val="1000"/>
              </a:spcBef>
              <a:defRPr sz="1500"/>
            </a:pPr>
          </a:p>
          <a:p>
            <a:pPr>
              <a:lnSpc>
                <a:spcPct val="90000"/>
              </a:lnSpc>
              <a:spcBef>
                <a:spcPts val="1000"/>
              </a:spcBef>
              <a:defRPr sz="1500"/>
            </a:pPr>
          </a:p>
          <a:p>
            <a:pPr>
              <a:lnSpc>
                <a:spcPct val="90000"/>
              </a:lnSpc>
              <a:spcBef>
                <a:spcPts val="1000"/>
              </a:spcBef>
              <a:defRPr sz="1500"/>
            </a:pPr>
          </a:p>
          <a:p>
            <a:pPr>
              <a:lnSpc>
                <a:spcPct val="90000"/>
              </a:lnSpc>
              <a:spcBef>
                <a:spcPts val="1000"/>
              </a:spcBef>
              <a:defRPr sz="1500"/>
            </a:pPr>
          </a:p>
          <a:p>
            <a:pPr>
              <a:lnSpc>
                <a:spcPct val="90000"/>
              </a:lnSpc>
              <a:spcBef>
                <a:spcPts val="1000"/>
              </a:spcBef>
              <a:defRPr sz="1500"/>
            </a:pPr>
          </a:p>
          <a:p>
            <a:pPr>
              <a:lnSpc>
                <a:spcPct val="90000"/>
              </a:lnSpc>
              <a:spcBef>
                <a:spcPts val="1000"/>
              </a:spcBef>
              <a:defRPr sz="1500"/>
            </a:pPr>
          </a:p>
          <a:p>
            <a:pPr>
              <a:lnSpc>
                <a:spcPct val="90000"/>
              </a:lnSpc>
              <a:spcBef>
                <a:spcPts val="1000"/>
              </a:spcBef>
              <a:defRPr sz="1500"/>
            </a:pPr>
          </a:p>
        </p:txBody>
      </p:sp>
      <p:graphicFrame>
        <p:nvGraphicFramePr>
          <p:cNvPr id="146" name="Table 146"/>
          <p:cNvGraphicFramePr/>
          <p:nvPr/>
        </p:nvGraphicFramePr>
        <p:xfrm>
          <a:off x="629244" y="894129"/>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Simple linear regression</a:t>
                      </a:r>
                    </a:p>
                  </a:txBody>
                  <a:tcPr marL="45720" marR="45720" marT="45720" marB="45720" anchor="t" anchorCtr="0" horzOverflow="overflow">
                    <a:lnB w="38100">
                      <a:solidFill>
                        <a:srgbClr val="FFFFFF"/>
                      </a:solidFill>
                    </a:lnB>
                    <a:solidFill>
                      <a:schemeClr val="accent1"/>
                    </a:solidFill>
                  </a:tcPr>
                </a:tc>
              </a:tr>
            </a:tbl>
          </a:graphicData>
        </a:graphic>
      </p:graphicFrame>
      <p:pic>
        <p:nvPicPr>
          <p:cNvPr id="147" name="image8.png"/>
          <p:cNvPicPr>
            <a:picLocks noChangeAspect="1"/>
          </p:cNvPicPr>
          <p:nvPr/>
        </p:nvPicPr>
        <p:blipFill>
          <a:blip r:embed="rId5">
            <a:extLst/>
          </a:blip>
          <a:stretch>
            <a:fillRect/>
          </a:stretch>
        </p:blipFill>
        <p:spPr>
          <a:xfrm>
            <a:off x="568034" y="3699817"/>
            <a:ext cx="6194885" cy="2960013"/>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9"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50"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51"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52" name="Shape 152"/>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sp>
        <p:nvSpPr>
          <p:cNvPr id="153" name="Shape 153"/>
          <p:cNvSpPr/>
          <p:nvPr/>
        </p:nvSpPr>
        <p:spPr>
          <a:xfrm>
            <a:off x="595746" y="2137953"/>
            <a:ext cx="9144001" cy="404876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gn="ctr">
              <a:lnSpc>
                <a:spcPct val="90000"/>
              </a:lnSpc>
              <a:spcBef>
                <a:spcPts val="1000"/>
              </a:spcBef>
              <a:defRPr b="1" sz="1500"/>
            </a:pPr>
            <a:r>
              <a:t>Assumptions of Linear Regression</a:t>
            </a:r>
            <a:endParaRPr sz="2400"/>
          </a:p>
          <a:p>
            <a:pPr algn="ctr">
              <a:lnSpc>
                <a:spcPct val="90000"/>
              </a:lnSpc>
              <a:spcBef>
                <a:spcPts val="1000"/>
              </a:spcBef>
              <a:defRPr b="1" sz="1500"/>
            </a:pPr>
            <a:r>
              <a:t>Linear regression</a:t>
            </a:r>
            <a:r>
              <a:rPr b="0"/>
              <a:t> is an analysis that assesses whether one or more predictor variables explain the dependent (criterion) variable.  The regression has five key assumptions:</a:t>
            </a:r>
            <a:endParaRPr sz="2400"/>
          </a:p>
          <a:p>
            <a:pPr marL="285750" indent="-285750">
              <a:lnSpc>
                <a:spcPct val="90000"/>
              </a:lnSpc>
              <a:spcBef>
                <a:spcPts val="1000"/>
              </a:spcBef>
              <a:buSzPct val="100000"/>
              <a:buFont typeface="Arial"/>
              <a:buChar char="•"/>
              <a:defRPr sz="1500"/>
            </a:pPr>
            <a:r>
              <a:t>Linear relationship</a:t>
            </a:r>
            <a:endParaRPr sz="2400"/>
          </a:p>
          <a:p>
            <a:pPr marL="285750" indent="-285750">
              <a:lnSpc>
                <a:spcPct val="90000"/>
              </a:lnSpc>
              <a:spcBef>
                <a:spcPts val="1000"/>
              </a:spcBef>
              <a:buSzPct val="100000"/>
              <a:buFont typeface="Arial"/>
              <a:buChar char="•"/>
              <a:defRPr sz="1500"/>
            </a:pPr>
            <a:r>
              <a:t>No auto-correlation</a:t>
            </a:r>
            <a:endParaRPr sz="2400"/>
          </a:p>
          <a:p>
            <a:pPr marL="285750" indent="-285750">
              <a:lnSpc>
                <a:spcPct val="90000"/>
              </a:lnSpc>
              <a:spcBef>
                <a:spcPts val="1000"/>
              </a:spcBef>
              <a:buSzPct val="100000"/>
              <a:buFont typeface="Arial"/>
              <a:buChar char="•"/>
              <a:defRPr sz="1500"/>
            </a:pPr>
            <a:r>
              <a:t>Homoscedasticity</a:t>
            </a:r>
            <a:endParaRPr sz="2400"/>
          </a:p>
          <a:p>
            <a:pPr marL="285750" indent="-285750">
              <a:lnSpc>
                <a:spcPct val="90000"/>
              </a:lnSpc>
              <a:spcBef>
                <a:spcPts val="1000"/>
              </a:spcBef>
              <a:buSzPct val="100000"/>
              <a:buFont typeface="Arial"/>
              <a:buChar char="•"/>
              <a:defRPr sz="1500"/>
            </a:pPr>
            <a:r>
              <a:t>Little multi collinearity </a:t>
            </a:r>
            <a:endParaRPr sz="2400"/>
          </a:p>
          <a:p>
            <a:pPr>
              <a:lnSpc>
                <a:spcPct val="90000"/>
              </a:lnSpc>
              <a:spcBef>
                <a:spcPts val="1000"/>
              </a:spcBef>
              <a:defRPr sz="1500"/>
            </a:pPr>
            <a:r>
              <a:t>Each of these terms are briefly described as follows</a:t>
            </a:r>
            <a:endParaRPr sz="2400"/>
          </a:p>
          <a:p>
            <a:pPr>
              <a:lnSpc>
                <a:spcPct val="90000"/>
              </a:lnSpc>
              <a:spcBef>
                <a:spcPts val="1000"/>
              </a:spcBef>
              <a:defRPr b="1" sz="1500"/>
            </a:pPr>
            <a:r>
              <a:t>Linear relationship</a:t>
            </a:r>
            <a:r>
              <a:rPr b="0"/>
              <a:t> –</a:t>
            </a:r>
            <a:endParaRPr sz="2400"/>
          </a:p>
          <a:p>
            <a:pPr>
              <a:lnSpc>
                <a:spcPct val="90000"/>
              </a:lnSpc>
              <a:spcBef>
                <a:spcPts val="1000"/>
              </a:spcBef>
              <a:defRPr sz="1500"/>
            </a:pPr>
            <a:r>
              <a:t>On plotting the independent and dependent variables on the graph, there has to be a linear relationship established, that is, the independent variable should grow with dependent variable and vice versa</a:t>
            </a:r>
            <a:endParaRPr sz="2400"/>
          </a:p>
          <a:p>
            <a:pPr>
              <a:lnSpc>
                <a:spcPct val="90000"/>
              </a:lnSpc>
              <a:spcBef>
                <a:spcPts val="1000"/>
              </a:spcBef>
              <a:defRPr sz="1500"/>
            </a:pPr>
            <a:r>
              <a:t>For example – the house price should grow with area of the house</a:t>
            </a:r>
            <a:endParaRPr sz="2400"/>
          </a:p>
        </p:txBody>
      </p:sp>
      <p:graphicFrame>
        <p:nvGraphicFramePr>
          <p:cNvPr id="154" name="Table 154"/>
          <p:cNvGraphicFramePr/>
          <p:nvPr/>
        </p:nvGraphicFramePr>
        <p:xfrm>
          <a:off x="656955" y="100293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Simple linear regression</a:t>
                      </a:r>
                    </a:p>
                  </a:txBody>
                  <a:tcPr marL="45720" marR="45720" marT="45720" marB="45720" anchor="t" anchorCtr="0" horzOverflow="overflow">
                    <a:lnB w="38100">
                      <a:solidFill>
                        <a:srgbClr val="FFFFFF"/>
                      </a:solidFill>
                    </a:lnB>
                    <a:solidFill>
                      <a:schemeClr val="accent1"/>
                    </a:solidFill>
                  </a:tcPr>
                </a:tc>
              </a:tr>
            </a:tbl>
          </a:graphicData>
        </a:graphic>
      </p:graphicFrame>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6"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57"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58"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59" name="Shape 159"/>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sp>
        <p:nvSpPr>
          <p:cNvPr id="160" name="Shape 160"/>
          <p:cNvSpPr/>
          <p:nvPr/>
        </p:nvSpPr>
        <p:spPr>
          <a:xfrm>
            <a:off x="152400" y="1982003"/>
            <a:ext cx="9144000" cy="42976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spcBef>
                <a:spcPts val="1000"/>
              </a:spcBef>
              <a:defRPr b="1" sz="1500"/>
            </a:pPr>
            <a:r>
              <a:t>Little multi collinearity -</a:t>
            </a:r>
          </a:p>
          <a:p>
            <a:pPr>
              <a:lnSpc>
                <a:spcPct val="90000"/>
              </a:lnSpc>
              <a:spcBef>
                <a:spcPts val="1000"/>
              </a:spcBef>
              <a:defRPr sz="1500"/>
            </a:pPr>
            <a:r>
              <a:t>Multicollinearity is a state of high correlation between 2 or more independent variable</a:t>
            </a:r>
            <a:endParaRPr sz="2400"/>
          </a:p>
          <a:p>
            <a:pPr>
              <a:lnSpc>
                <a:spcPct val="90000"/>
              </a:lnSpc>
              <a:spcBef>
                <a:spcPts val="1000"/>
              </a:spcBef>
              <a:defRPr sz="1500"/>
            </a:pPr>
            <a:r>
              <a:t>The best way to treat this is dropping one of the independent variables of 2 variables are highly correlated ( ie : more than 50% )</a:t>
            </a:r>
            <a:endParaRPr sz="2400"/>
          </a:p>
          <a:p>
            <a:pPr>
              <a:lnSpc>
                <a:spcPct val="90000"/>
              </a:lnSpc>
              <a:spcBef>
                <a:spcPts val="1000"/>
              </a:spcBef>
              <a:defRPr b="1" sz="1500"/>
            </a:pPr>
            <a:r>
              <a:t>No auto-correlation </a:t>
            </a:r>
            <a:r>
              <a:rPr b="0"/>
              <a:t>–</a:t>
            </a:r>
            <a:endParaRPr sz="2400"/>
          </a:p>
          <a:p>
            <a:pPr>
              <a:lnSpc>
                <a:spcPct val="90000"/>
              </a:lnSpc>
              <a:spcBef>
                <a:spcPts val="1000"/>
              </a:spcBef>
              <a:defRPr sz="1500"/>
            </a:pPr>
            <a:r>
              <a:t>Before we jump to No auto-correlation lets discuss what auto-correlation means,</a:t>
            </a:r>
            <a:endParaRPr sz="2400"/>
          </a:p>
          <a:p>
            <a:pPr>
              <a:lnSpc>
                <a:spcPct val="90000"/>
              </a:lnSpc>
              <a:spcBef>
                <a:spcPts val="1000"/>
              </a:spcBef>
              <a:defRPr sz="1500"/>
            </a:pPr>
            <a:r>
              <a:t>Auto correlation or serial correlation is the similarity in residuals (actual-predicted) when compared between the original time series and the lagged version of itself</a:t>
            </a:r>
            <a:endParaRPr sz="2400"/>
          </a:p>
          <a:p>
            <a:pPr>
              <a:lnSpc>
                <a:spcPct val="90000"/>
              </a:lnSpc>
              <a:spcBef>
                <a:spcPts val="1000"/>
              </a:spcBef>
              <a:defRPr sz="1500"/>
            </a:pPr>
            <a:r>
              <a:t>Auto correlation establishes the relationship between the residuals of current value and past value for example the change in temperature from previous day or change in stock price from previous day</a:t>
            </a:r>
            <a:endParaRPr sz="2400"/>
          </a:p>
          <a:p>
            <a:pPr>
              <a:lnSpc>
                <a:spcPct val="90000"/>
              </a:lnSpc>
              <a:spcBef>
                <a:spcPts val="1000"/>
              </a:spcBef>
              <a:defRPr sz="1500"/>
            </a:pPr>
            <a:r>
              <a:t>Now its essential for to drop one of the two independent variable since one of them don’t add any significant information to the model</a:t>
            </a:r>
            <a:endParaRPr sz="2400"/>
          </a:p>
          <a:p>
            <a:pPr>
              <a:lnSpc>
                <a:spcPct val="90000"/>
              </a:lnSpc>
              <a:spcBef>
                <a:spcPts val="1000"/>
              </a:spcBef>
              <a:defRPr sz="1500"/>
            </a:pPr>
          </a:p>
          <a:p>
            <a:pPr>
              <a:lnSpc>
                <a:spcPct val="90000"/>
              </a:lnSpc>
              <a:spcBef>
                <a:spcPts val="1000"/>
              </a:spcBef>
              <a:defRPr sz="1500"/>
            </a:pPr>
          </a:p>
        </p:txBody>
      </p:sp>
      <p:graphicFrame>
        <p:nvGraphicFramePr>
          <p:cNvPr id="161" name="Table 161"/>
          <p:cNvGraphicFramePr/>
          <p:nvPr/>
        </p:nvGraphicFramePr>
        <p:xfrm>
          <a:off x="527118" y="115671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Simple linear regression</a:t>
                      </a:r>
                    </a:p>
                  </a:txBody>
                  <a:tcPr marL="45720" marR="45720" marT="45720" marB="45720" anchor="t" anchorCtr="0" horzOverflow="overflow">
                    <a:lnB w="38100">
                      <a:solidFill>
                        <a:srgbClr val="FFFFFF"/>
                      </a:solidFill>
                    </a:lnB>
                    <a:solidFill>
                      <a:schemeClr val="accent1"/>
                    </a:solidFill>
                  </a:tcPr>
                </a:tc>
              </a:tr>
            </a:tbl>
          </a:graphicData>
        </a:graphic>
      </p:graphicFrame>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3"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64"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65"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66" name="Shape 166"/>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167" name="Table 167"/>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Performance metric</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168" name="Shape 168"/>
          <p:cNvSpPr/>
          <p:nvPr/>
        </p:nvSpPr>
        <p:spPr>
          <a:xfrm>
            <a:off x="772012" y="1599460"/>
            <a:ext cx="8064138" cy="467741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spcBef>
                <a:spcPts val="1000"/>
              </a:spcBef>
              <a:defRPr b="1" sz="1500">
                <a:latin typeface="Trebuchet MS"/>
                <a:ea typeface="Trebuchet MS"/>
                <a:cs typeface="Trebuchet MS"/>
                <a:sym typeface="Trebuchet MS"/>
              </a:defRPr>
            </a:pPr>
            <a:r>
              <a:t>Root Mean Squared Error (RMSE) - </a:t>
            </a:r>
          </a:p>
          <a:p>
            <a:pPr>
              <a:lnSpc>
                <a:spcPct val="90000"/>
              </a:lnSpc>
              <a:spcBef>
                <a:spcPts val="1000"/>
              </a:spcBef>
              <a:defRPr sz="1500">
                <a:latin typeface="Trebuchet MS"/>
                <a:ea typeface="Trebuchet MS"/>
                <a:cs typeface="Trebuchet MS"/>
                <a:sym typeface="Trebuchet MS"/>
              </a:defRPr>
            </a:pPr>
            <a:r>
              <a:t>RMSE is just the square root of MSE. The square root is introduced to make scale of the errors to be the same as the scale of targets</a:t>
            </a:r>
          </a:p>
          <a:p>
            <a:pPr>
              <a:lnSpc>
                <a:spcPct val="90000"/>
              </a:lnSpc>
              <a:spcBef>
                <a:spcPts val="1000"/>
              </a:spcBef>
              <a:defRPr sz="1500">
                <a:latin typeface="Trebuchet MS"/>
                <a:ea typeface="Trebuchet MS"/>
                <a:cs typeface="Trebuchet MS"/>
                <a:sym typeface="Trebuchet MS"/>
              </a:defRPr>
            </a:pPr>
            <a:r>
              <a:t>Consider the previous house price  prediction of 3 houses in Mumbai and we come up with the following values </a:t>
            </a:r>
            <a:endParaRPr sz="2400"/>
          </a:p>
          <a:p>
            <a:pPr>
              <a:lnSpc>
                <a:spcPct val="90000"/>
              </a:lnSpc>
              <a:spcBef>
                <a:spcPts val="1000"/>
              </a:spcBef>
              <a:defRPr i="1" sz="1500">
                <a:latin typeface="Trebuchet MS"/>
                <a:ea typeface="Trebuchet MS"/>
                <a:cs typeface="Trebuchet MS"/>
                <a:sym typeface="Trebuchet MS"/>
              </a:defRPr>
            </a:pPr>
            <a:r>
              <a:t>House 1 = 41 Lac, House 2 = 41.5 Lac, House 3 = 43.2 Lac</a:t>
            </a:r>
            <a:endParaRPr sz="2400"/>
          </a:p>
          <a:p>
            <a:pPr>
              <a:lnSpc>
                <a:spcPct val="90000"/>
              </a:lnSpc>
              <a:spcBef>
                <a:spcPts val="1000"/>
              </a:spcBef>
              <a:defRPr sz="1500">
                <a:latin typeface="Trebuchet MS"/>
                <a:ea typeface="Trebuchet MS"/>
                <a:cs typeface="Trebuchet MS"/>
                <a:sym typeface="Trebuchet MS"/>
              </a:defRPr>
            </a:pPr>
            <a:r>
              <a:t>Whereas the </a:t>
            </a:r>
            <a:r>
              <a:rPr b="1"/>
              <a:t>actual price</a:t>
            </a:r>
            <a:r>
              <a:t> of the house is </a:t>
            </a:r>
            <a:endParaRPr sz="2400"/>
          </a:p>
          <a:p>
            <a:pPr>
              <a:lnSpc>
                <a:spcPct val="90000"/>
              </a:lnSpc>
              <a:spcBef>
                <a:spcPts val="1000"/>
              </a:spcBef>
              <a:defRPr i="1" sz="1500">
                <a:latin typeface="Trebuchet MS"/>
                <a:ea typeface="Trebuchet MS"/>
                <a:cs typeface="Trebuchet MS"/>
                <a:sym typeface="Trebuchet MS"/>
              </a:defRPr>
            </a:pPr>
            <a:r>
              <a:t>House 1 = 40Lac, House 2 = 44.3 Lac, </a:t>
            </a:r>
          </a:p>
          <a:p>
            <a:pPr>
              <a:lnSpc>
                <a:spcPct val="90000"/>
              </a:lnSpc>
              <a:spcBef>
                <a:spcPts val="1000"/>
              </a:spcBef>
              <a:defRPr i="1" sz="1500">
                <a:latin typeface="Trebuchet MS"/>
                <a:ea typeface="Trebuchet MS"/>
                <a:cs typeface="Trebuchet MS"/>
                <a:sym typeface="Trebuchet MS"/>
              </a:defRPr>
            </a:pPr>
            <a:r>
              <a:t>House 3 = 49.9 Lac</a:t>
            </a:r>
          </a:p>
          <a:p>
            <a:pPr>
              <a:lnSpc>
                <a:spcPct val="90000"/>
              </a:lnSpc>
              <a:spcBef>
                <a:spcPts val="1000"/>
              </a:spcBef>
              <a:defRPr i="1" sz="1500">
                <a:latin typeface="Trebuchet MS"/>
                <a:ea typeface="Trebuchet MS"/>
                <a:cs typeface="Trebuchet MS"/>
                <a:sym typeface="Trebuchet MS"/>
              </a:defRPr>
            </a:pPr>
            <a:endParaRPr sz="2400"/>
          </a:p>
          <a:p>
            <a:pPr>
              <a:lnSpc>
                <a:spcPct val="90000"/>
              </a:lnSpc>
              <a:spcBef>
                <a:spcPts val="1000"/>
              </a:spcBef>
              <a:defRPr sz="1500">
                <a:latin typeface="Trebuchet MS"/>
                <a:ea typeface="Trebuchet MS"/>
                <a:cs typeface="Trebuchet MS"/>
                <a:sym typeface="Trebuchet MS"/>
              </a:defRPr>
            </a:pPr>
            <a:r>
              <a:t>We got the MSE as 17.91. </a:t>
            </a:r>
          </a:p>
          <a:p>
            <a:pPr>
              <a:lnSpc>
                <a:spcPct val="90000"/>
              </a:lnSpc>
              <a:spcBef>
                <a:spcPts val="1000"/>
              </a:spcBef>
              <a:defRPr sz="1500">
                <a:latin typeface="Trebuchet MS"/>
                <a:ea typeface="Trebuchet MS"/>
                <a:cs typeface="Trebuchet MS"/>
                <a:sym typeface="Trebuchet MS"/>
              </a:defRPr>
            </a:pPr>
            <a:r>
              <a:t>Hence according the the definition,</a:t>
            </a:r>
          </a:p>
          <a:p>
            <a:pPr>
              <a:lnSpc>
                <a:spcPct val="90000"/>
              </a:lnSpc>
              <a:spcBef>
                <a:spcPts val="1000"/>
              </a:spcBef>
              <a:defRPr sz="1500">
                <a:latin typeface="Trebuchet MS"/>
                <a:ea typeface="Trebuchet MS"/>
                <a:cs typeface="Trebuchet MS"/>
                <a:sym typeface="Trebuchet MS"/>
              </a:defRPr>
            </a:pPr>
            <a:r>
              <a:t> RMSE is the square root of MSE, </a:t>
            </a:r>
            <a:endParaRPr sz="2400"/>
          </a:p>
          <a:p>
            <a:pPr>
              <a:lnSpc>
                <a:spcPct val="90000"/>
              </a:lnSpc>
              <a:spcBef>
                <a:spcPts val="1000"/>
              </a:spcBef>
              <a:defRPr sz="1500">
                <a:latin typeface="Trebuchet MS"/>
                <a:ea typeface="Trebuchet MS"/>
                <a:cs typeface="Trebuchet MS"/>
                <a:sym typeface="Trebuchet MS"/>
              </a:defRPr>
            </a:pPr>
            <a:r>
              <a:t>hence RMSE for 17.91 = 4.23</a:t>
            </a:r>
          </a:p>
        </p:txBody>
      </p:sp>
      <p:pic>
        <p:nvPicPr>
          <p:cNvPr id="169" name="rsq.png"/>
          <p:cNvPicPr>
            <a:picLocks noChangeAspect="1"/>
          </p:cNvPicPr>
          <p:nvPr/>
        </p:nvPicPr>
        <p:blipFill>
          <a:blip r:embed="rId5">
            <a:extLst/>
          </a:blip>
          <a:stretch>
            <a:fillRect/>
          </a:stretch>
        </p:blipFill>
        <p:spPr>
          <a:xfrm>
            <a:off x="4484708" y="3203544"/>
            <a:ext cx="4502380" cy="327660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1"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72"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73"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74" name="Shape 174"/>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175" name="Table 175"/>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Performance metric</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176" name="Shape 176"/>
          <p:cNvSpPr/>
          <p:nvPr/>
        </p:nvSpPr>
        <p:spPr>
          <a:xfrm>
            <a:off x="772012" y="1599460"/>
            <a:ext cx="8064138" cy="19812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spcBef>
                <a:spcPts val="1000"/>
              </a:spcBef>
              <a:defRPr b="1" sz="1500">
                <a:latin typeface="Trebuchet MS"/>
                <a:ea typeface="Trebuchet MS"/>
                <a:cs typeface="Trebuchet MS"/>
                <a:sym typeface="Trebuchet MS"/>
              </a:defRPr>
            </a:pPr>
            <a:r>
              <a:t>What is the SST?</a:t>
            </a:r>
          </a:p>
          <a:p>
            <a:pPr>
              <a:lnSpc>
                <a:spcPct val="90000"/>
              </a:lnSpc>
              <a:spcBef>
                <a:spcPts val="1000"/>
              </a:spcBef>
              <a:defRPr b="1" sz="1500">
                <a:latin typeface="Trebuchet MS"/>
                <a:ea typeface="Trebuchet MS"/>
                <a:cs typeface="Trebuchet MS"/>
                <a:sym typeface="Trebuchet MS"/>
              </a:defRPr>
            </a:pPr>
            <a:r>
              <a:t>The sum of squares total, denoted SST, is the squared differences between the observed dependent variable and its mean. You can think of this as the dispersion of the observed variables around the mean – much like the variance in descriptive statistics.</a:t>
            </a:r>
          </a:p>
          <a:p>
            <a:pPr>
              <a:lnSpc>
                <a:spcPct val="90000"/>
              </a:lnSpc>
              <a:spcBef>
                <a:spcPts val="1000"/>
              </a:spcBef>
              <a:defRPr b="1" sz="1500">
                <a:latin typeface="Trebuchet MS"/>
                <a:ea typeface="Trebuchet MS"/>
                <a:cs typeface="Trebuchet MS"/>
                <a:sym typeface="Trebuchet MS"/>
              </a:defRPr>
            </a:pPr>
          </a:p>
          <a:p>
            <a:pPr>
              <a:lnSpc>
                <a:spcPct val="90000"/>
              </a:lnSpc>
              <a:spcBef>
                <a:spcPts val="1000"/>
              </a:spcBef>
              <a:defRPr b="1" sz="1500">
                <a:latin typeface="Trebuchet MS"/>
                <a:ea typeface="Trebuchet MS"/>
                <a:cs typeface="Trebuchet MS"/>
                <a:sym typeface="Trebuchet MS"/>
              </a:defRPr>
            </a:pPr>
          </a:p>
        </p:txBody>
      </p:sp>
      <p:pic>
        <p:nvPicPr>
          <p:cNvPr id="177" name="sst.jpg"/>
          <p:cNvPicPr>
            <a:picLocks noChangeAspect="1"/>
          </p:cNvPicPr>
          <p:nvPr/>
        </p:nvPicPr>
        <p:blipFill>
          <a:blip r:embed="rId5">
            <a:extLst/>
          </a:blip>
          <a:stretch>
            <a:fillRect/>
          </a:stretch>
        </p:blipFill>
        <p:spPr>
          <a:xfrm>
            <a:off x="546100" y="2918499"/>
            <a:ext cx="6192968" cy="3135739"/>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