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3.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20.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3.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4.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7.png"/><Relationship Id="rId6" Type="http://schemas.openxmlformats.org/officeDocument/2006/relationships/image" Target="../media/image28.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9.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0.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2.png"/><Relationship Id="rId6" Type="http://schemas.openxmlformats.org/officeDocument/2006/relationships/image" Target="../media/image3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4.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5.png"/><Relationship Id="rId6" Type="http://schemas.openxmlformats.org/officeDocument/2006/relationships/image" Target="../media/image36.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0.png"/><Relationship Id="rId6" Type="http://schemas.openxmlformats.org/officeDocument/2006/relationships/image" Target="../media/image4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5.png"/><Relationship Id="rId6" Type="http://schemas.openxmlformats.org/officeDocument/2006/relationships/image" Target="../media/image46.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0" name="Shape 18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1" name="Table 181"/>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2" name="Shape 182"/>
          <p:cNvSpPr/>
          <p:nvPr/>
        </p:nvSpPr>
        <p:spPr>
          <a:xfrm>
            <a:off x="823208" y="1906207"/>
            <a:ext cx="8128001" cy="4193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How does a Decision Tree decide where to split?</a:t>
            </a:r>
          </a:p>
          <a:p>
            <a:pPr>
              <a:defRPr sz="1500"/>
            </a:pPr>
          </a:p>
          <a:p>
            <a:pPr>
              <a:defRPr sz="1500"/>
            </a:pPr>
            <a:r>
              <a:t>There are various ways to decide on the metric to choose the variable on which splitting for a node is done. Different algorithms deploy different metrices to decide which variable splits the dataset the the best way.</a:t>
            </a:r>
          </a:p>
          <a:p>
            <a:pPr>
              <a:defRPr sz="1500"/>
            </a:pPr>
          </a:p>
          <a:p>
            <a:pPr>
              <a:defRPr sz="1500"/>
            </a:pPr>
            <a:r>
              <a:t>The decision of making strategic splits heavily affects a tree’s accuracy. The decision criteria is different for classification and regression trees.</a:t>
            </a:r>
          </a:p>
          <a:p>
            <a:pPr>
              <a:defRPr sz="1500"/>
            </a:pPr>
          </a:p>
          <a:p>
            <a:pPr>
              <a:defRPr sz="1500"/>
            </a:pPr>
            <a:r>
              <a:t>Decision trees use multiple algorithms to decide to split a node in two or more sub-nodes. The creation of sub-nodes increases the homogeneity of resultant sub-nodes. In other words, we can say that purity of the node increases with respect to the target variable. Decision tree splits the nodes on all available variables and then selects the split which results in most homogeneous sub-nodes.</a:t>
            </a:r>
          </a:p>
          <a:p>
            <a:pPr>
              <a:defRPr sz="1500"/>
            </a:pPr>
          </a:p>
          <a:p>
            <a:pPr>
              <a:defRPr sz="1500"/>
            </a:pPr>
            <a:r>
              <a:t>The algorithm selection is also based on type of target variables.</a:t>
            </a:r>
          </a:p>
          <a:p>
            <a:pPr>
              <a:defRPr sz="1500"/>
            </a:pPr>
          </a:p>
          <a:p>
            <a:pPr>
              <a:defRPr sz="1500"/>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8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7" name="Shape 18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8" name="Table 188"/>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9" name="Shape 189"/>
          <p:cNvSpPr/>
          <p:nvPr/>
        </p:nvSpPr>
        <p:spPr>
          <a:xfrm>
            <a:off x="823208" y="1906207"/>
            <a:ext cx="8128001" cy="203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Example:-</a:t>
            </a:r>
          </a:p>
          <a:p>
            <a:pPr>
              <a:defRPr b="1" sz="1500"/>
            </a:pPr>
          </a:p>
          <a:p>
            <a:pPr>
              <a:defRPr sz="1500"/>
            </a:pPr>
            <a:r>
              <a:t>Let’s say we have a sample of 30 students with three variables Gender (Boy/ Girl), Class( IX/ X) and Height (5 to 6 ft). 15 out of these 30 play cricket in leisure time. We want to create a model to predict who will play cricket during leisure period? In this problem, we need to segregate students who play cricket in their leisure time based on highly significant input variable among all three.</a:t>
            </a:r>
          </a:p>
          <a:p>
            <a:pPr>
              <a:defRPr sz="1500"/>
            </a:pPr>
          </a:p>
        </p:txBody>
      </p:sp>
      <p:pic>
        <p:nvPicPr>
          <p:cNvPr id="190" name="dt1.png"/>
          <p:cNvPicPr>
            <a:picLocks noChangeAspect="1"/>
          </p:cNvPicPr>
          <p:nvPr/>
        </p:nvPicPr>
        <p:blipFill>
          <a:blip r:embed="rId5">
            <a:extLst/>
          </a:blip>
          <a:stretch>
            <a:fillRect/>
          </a:stretch>
        </p:blipFill>
        <p:spPr>
          <a:xfrm>
            <a:off x="943115" y="3995108"/>
            <a:ext cx="7257770" cy="176483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9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9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5" name="Shape 19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96" name="Table 196"/>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97" name="Shape 197"/>
          <p:cNvSpPr/>
          <p:nvPr/>
        </p:nvSpPr>
        <p:spPr>
          <a:xfrm>
            <a:off x="823208" y="1906207"/>
            <a:ext cx="8128001" cy="289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This is where decision tree helps, it will segregate the students based on all values of three variable and identify the variable, which creates the best homogeneous sets of students (which are heterogeneous to each other). In the snapshot below, you can see that variable Gender is able to identify best homogeneous sets compared to the other two variables.</a:t>
            </a:r>
          </a:p>
          <a:p>
            <a:pPr>
              <a:defRPr sz="1500"/>
            </a:pPr>
          </a:p>
          <a:p>
            <a:pPr>
              <a:defRPr sz="1500"/>
            </a:pPr>
            <a:r>
              <a:t>As mentioned above, decision tree identifies the most significant variable and it’s value that gives best homogeneous sets of population. Now the question which arises is, how does it identify the variable and the split? To do this, decision tree uses various algorithms, which are discussed below:</a:t>
            </a:r>
          </a:p>
          <a:p>
            <a:pPr>
              <a:defRPr sz="1500"/>
            </a:pPr>
          </a:p>
          <a:p>
            <a:pPr>
              <a:defRPr sz="1500"/>
            </a:pPr>
            <a:r>
              <a:t>Structure of a Decision Tree:</a:t>
            </a:r>
          </a:p>
          <a:p>
            <a:pPr>
              <a:defRPr sz="1500"/>
            </a:pPr>
          </a:p>
        </p:txBody>
      </p:sp>
      <p:pic>
        <p:nvPicPr>
          <p:cNvPr id="198" name="dt2.png"/>
          <p:cNvPicPr>
            <a:picLocks noChangeAspect="1"/>
          </p:cNvPicPr>
          <p:nvPr/>
        </p:nvPicPr>
        <p:blipFill>
          <a:blip r:embed="rId5">
            <a:extLst/>
          </a:blip>
          <a:stretch>
            <a:fillRect/>
          </a:stretch>
        </p:blipFill>
        <p:spPr>
          <a:xfrm>
            <a:off x="4081404" y="4109754"/>
            <a:ext cx="4035919" cy="222248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03" name="Shape 20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4" name="Table 204"/>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5" name="Shape 205"/>
          <p:cNvSpPr/>
          <p:nvPr/>
        </p:nvSpPr>
        <p:spPr>
          <a:xfrm>
            <a:off x="823208" y="1906207"/>
            <a:ext cx="8128001" cy="440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Gini Index</a:t>
            </a:r>
          </a:p>
          <a:p>
            <a:pPr>
              <a:defRPr sz="1500"/>
            </a:pPr>
          </a:p>
          <a:p>
            <a:pPr>
              <a:defRPr sz="1500"/>
            </a:pPr>
            <a:r>
              <a:t>Gini index says, if we select two items from a population at random then they must be of same class and probability for this is 1 if population is pure.</a:t>
            </a:r>
          </a:p>
          <a:p>
            <a:pPr>
              <a:defRPr sz="1500"/>
            </a:pPr>
          </a:p>
          <a:p>
            <a:pPr>
              <a:defRPr sz="1500"/>
            </a:pPr>
            <a:r>
              <a:t>- It works with categorical target variable “Success” or “Failure”.</a:t>
            </a:r>
          </a:p>
          <a:p>
            <a:pPr>
              <a:defRPr sz="1500"/>
            </a:pPr>
            <a:r>
              <a:t>- It performs only Binary splits</a:t>
            </a:r>
          </a:p>
          <a:p>
            <a:pPr>
              <a:defRPr sz="1500"/>
            </a:pPr>
            <a:r>
              <a:t>- Higher the value of Gini higher the homogeneity.</a:t>
            </a:r>
          </a:p>
          <a:p>
            <a:pPr>
              <a:defRPr sz="1500"/>
            </a:pPr>
            <a:r>
              <a:t>- CART (Classification and Regression Tree) uses Gini method to create binary splits.</a:t>
            </a:r>
          </a:p>
          <a:p>
            <a:pPr>
              <a:defRPr sz="1500"/>
            </a:pPr>
          </a:p>
          <a:p>
            <a:pPr>
              <a:defRPr b="1" sz="1500"/>
            </a:pPr>
            <a:r>
              <a:t>Steps to Calculate Gini for a split</a:t>
            </a:r>
          </a:p>
          <a:p>
            <a:pPr>
              <a:defRPr sz="1500"/>
            </a:pPr>
          </a:p>
          <a:p>
            <a:pPr>
              <a:defRPr sz="1500"/>
            </a:pPr>
            <a:r>
              <a:t>- Calculate Gini for sub-nodes, using formula sum of square of probability for success and failure (p2+q2).</a:t>
            </a:r>
          </a:p>
          <a:p>
            <a:pPr marL="150394" indent="-150394">
              <a:buSzPct val="100000"/>
              <a:buChar char="-"/>
              <a:defRPr sz="1500"/>
            </a:pPr>
            <a:r>
              <a:t>Calculate Gini for split using weighted Gini score of each node of that split</a:t>
            </a:r>
          </a:p>
          <a:p>
            <a:pPr>
              <a:defRPr sz="1500"/>
            </a:pPr>
          </a:p>
          <a:p>
            <a:pPr>
              <a:defRPr sz="1500"/>
            </a:pPr>
            <a:r>
              <a:rPr b="1"/>
              <a:t>Example: –</a:t>
            </a:r>
            <a:r>
              <a:t> Referring to example used above, where we want to segregate the students based on target variable ( playing cricket or not ). In the snapshot below, we split the population using two input variables Gender and Class. Now, I want to identify which split is producing more homogeneous sub-nodes using Gini index.</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0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0" name="Shape 21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1" name="Table 211"/>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2" name="Shape 212"/>
          <p:cNvSpPr/>
          <p:nvPr/>
        </p:nvSpPr>
        <p:spPr>
          <a:xfrm>
            <a:off x="823208" y="1906207"/>
            <a:ext cx="8128001"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Split on Gender:</a:t>
            </a:r>
          </a:p>
          <a:p>
            <a:pPr>
              <a:defRPr sz="1500"/>
            </a:pPr>
          </a:p>
          <a:p>
            <a:pPr>
              <a:defRPr sz="1500"/>
            </a:pPr>
            <a:r>
              <a:t>- Calculate, Gini for sub-node Female = (0.2)(0.2)+(0.8)(0.8)=0.68</a:t>
            </a:r>
          </a:p>
          <a:p>
            <a:pPr>
              <a:defRPr sz="1500"/>
            </a:pPr>
            <a:r>
              <a:t>- Gini for sub-node Male = (0.65)(0.65)+(0.35)(0.35)=0.55</a:t>
            </a:r>
          </a:p>
          <a:p>
            <a:pPr>
              <a:defRPr sz="1500"/>
            </a:pPr>
            <a:r>
              <a:t>- Calculate weighted Gini for Split Gender = (10/30)0.68+(20/30)0.55 = 0.59</a:t>
            </a:r>
          </a:p>
        </p:txBody>
      </p:sp>
      <p:pic>
        <p:nvPicPr>
          <p:cNvPr id="213" name="dt_gini.png"/>
          <p:cNvPicPr>
            <a:picLocks noChangeAspect="1"/>
          </p:cNvPicPr>
          <p:nvPr/>
        </p:nvPicPr>
        <p:blipFill>
          <a:blip r:embed="rId5">
            <a:extLst/>
          </a:blip>
          <a:stretch>
            <a:fillRect/>
          </a:stretch>
        </p:blipFill>
        <p:spPr>
          <a:xfrm>
            <a:off x="590152" y="3220718"/>
            <a:ext cx="7963696" cy="280384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1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1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8" name="Shape 21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9" name="Table 219"/>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0" name="Shape 220"/>
          <p:cNvSpPr/>
          <p:nvPr/>
        </p:nvSpPr>
        <p:spPr>
          <a:xfrm>
            <a:off x="823208" y="1906207"/>
            <a:ext cx="8128001" cy="533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Similar for Split on Class:</a:t>
            </a:r>
          </a:p>
          <a:p>
            <a:pPr>
              <a:defRPr sz="1500"/>
            </a:pPr>
          </a:p>
          <a:p>
            <a:pPr>
              <a:defRPr sz="1500"/>
            </a:pPr>
            <a:r>
              <a:t>- Gini for sub-node Class IX = (0.43)(0.43)+(0.57)(0.57)=0.51</a:t>
            </a:r>
          </a:p>
          <a:p>
            <a:pPr>
              <a:defRPr sz="1500"/>
            </a:pPr>
            <a:r>
              <a:t>- Gini for sub-node Class X = (0.56)(0.56)+(0.44)(0.44)=0.51</a:t>
            </a:r>
          </a:p>
          <a:p>
            <a:pPr>
              <a:defRPr sz="1500"/>
            </a:pPr>
            <a:r>
              <a:t>- Calculate weighted Gini for Split Class = (14/30)0.51+(16/30)0.51 = 0.51</a:t>
            </a:r>
          </a:p>
          <a:p>
            <a:pPr>
              <a:defRPr sz="1500"/>
            </a:pPr>
          </a:p>
          <a:p>
            <a:pPr>
              <a:defRPr sz="1500"/>
            </a:pPr>
            <a:r>
              <a:t>Above, you can see that Gini score for Split on Gender is higher than Split on Class, hence, the node split will take place on Gender.</a:t>
            </a:r>
          </a:p>
          <a:p>
            <a:pPr>
              <a:defRPr b="1" sz="1500"/>
            </a:pPr>
          </a:p>
          <a:p>
            <a:pPr>
              <a:defRPr b="1" sz="1500"/>
            </a:pPr>
            <a:r>
              <a:t>Chi-Square</a:t>
            </a:r>
          </a:p>
          <a:p>
            <a:pPr>
              <a:defRPr sz="1400"/>
            </a:pPr>
            <a:r>
              <a:t>It is an algorithm to find out the statistical significance between the differences between sub-nodes and parent node. We measure it by sum of squares of standardized differences between observed and expected frequencies of target variable.</a:t>
            </a:r>
          </a:p>
          <a:p>
            <a:pPr>
              <a:defRPr sz="1400"/>
            </a:pPr>
          </a:p>
          <a:p>
            <a:pPr>
              <a:defRPr sz="1400"/>
            </a:pPr>
            <a:r>
              <a:t>It works with categorical target variable “Success” or “Failure”.</a:t>
            </a:r>
          </a:p>
          <a:p>
            <a:pPr>
              <a:defRPr sz="1400"/>
            </a:pPr>
            <a:r>
              <a:t>It can perform two or more splits.</a:t>
            </a:r>
          </a:p>
          <a:p>
            <a:pPr>
              <a:defRPr sz="1400"/>
            </a:pPr>
            <a:r>
              <a:t>Higher the value of Chi-Square higher the statistical significance of differences between sub-node and Parent node.</a:t>
            </a:r>
          </a:p>
          <a:p>
            <a:pPr>
              <a:defRPr sz="1400"/>
            </a:pPr>
            <a:r>
              <a:t>Chi-Square of each node is calculated using formula,</a:t>
            </a:r>
          </a:p>
          <a:p>
            <a:pPr>
              <a:defRPr sz="1400"/>
            </a:pPr>
            <a:r>
              <a:t>Chi-square = ((Actual – Expected)^2 / Expected)^1/2</a:t>
            </a:r>
          </a:p>
          <a:p>
            <a:pPr>
              <a:defRPr sz="1400"/>
            </a:pPr>
          </a:p>
          <a:p>
            <a:pPr>
              <a:defRPr sz="1400"/>
            </a:pPr>
            <a:r>
              <a:t>It generates tree called CHAID (Chi-square Automatic Interaction Detector)</a:t>
            </a:r>
          </a:p>
          <a:p>
            <a:pPr>
              <a:defRPr b="1" sz="1500"/>
            </a:pPr>
          </a:p>
          <a:p>
            <a:pPr>
              <a:defRPr b="1" sz="1500"/>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2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25" name="Shape 22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26" name="Table 226"/>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7" name="Shape 227"/>
          <p:cNvSpPr/>
          <p:nvPr/>
        </p:nvSpPr>
        <p:spPr>
          <a:xfrm>
            <a:off x="823208" y="1906207"/>
            <a:ext cx="8128001" cy="376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Steps to Calculate Chi-square for a split:</a:t>
            </a:r>
          </a:p>
          <a:p>
            <a:pPr>
              <a:defRPr sz="1500"/>
            </a:pPr>
          </a:p>
          <a:p>
            <a:pPr>
              <a:defRPr sz="1300"/>
            </a:pPr>
            <a:r>
              <a:t>- Calculate Chi-square for individual node by calculating the deviation for Success and Failure both</a:t>
            </a:r>
          </a:p>
          <a:p>
            <a:pPr>
              <a:defRPr sz="1300"/>
            </a:pPr>
            <a:r>
              <a:t>- Calculated Chi-square of Split using Sum of all Chi-square of success and Failure of each node of the split</a:t>
            </a:r>
          </a:p>
          <a:p>
            <a:pPr>
              <a:defRPr sz="1300"/>
            </a:pPr>
            <a:r>
              <a:t>Example: Let’s work with above example that we have used to calculate Gini.</a:t>
            </a:r>
          </a:p>
          <a:p>
            <a:pPr>
              <a:defRPr sz="1300"/>
            </a:pPr>
          </a:p>
          <a:p>
            <a:pPr>
              <a:defRPr b="1" sz="1300"/>
            </a:pPr>
            <a:r>
              <a:t>Split on Gender:</a:t>
            </a:r>
          </a:p>
          <a:p>
            <a:pPr>
              <a:defRPr sz="1300"/>
            </a:pPr>
          </a:p>
          <a:p>
            <a:pPr>
              <a:defRPr sz="1300"/>
            </a:pPr>
            <a:r>
              <a:t>First we are populating for node Female, Populate the actual value for “Play Cricket” and “Not Play Cricket”, here these are 2 and 8 respectively.</a:t>
            </a:r>
          </a:p>
          <a:p>
            <a:pPr>
              <a:defRPr sz="1300"/>
            </a:pPr>
            <a:r>
              <a:t>Calculate expected value for “Play Cricket” and “Not Play Cricket”, here it would be 5 for both because parent node has probability of 50% and we have applied same probability on Female count(10).</a:t>
            </a:r>
          </a:p>
          <a:p>
            <a:pPr>
              <a:defRPr sz="1300"/>
            </a:pPr>
            <a:r>
              <a:t>Calculate deviations by using formula, Actual – Expected. It is for “Play Cricket” (2 – 5 = -3) and for “Not play cricket” ( 8 – 5 = 3).</a:t>
            </a:r>
          </a:p>
          <a:p>
            <a:pPr>
              <a:defRPr sz="1300"/>
            </a:pPr>
            <a:r>
              <a:t>Calculate Chi-square of node for “Play Cricket” and “Not Play Cricket” using formula with formula, = ((Actual – Expected)^2 / Expected)^1/2. You can refer below table for calculation.</a:t>
            </a:r>
          </a:p>
          <a:p>
            <a:pPr>
              <a:defRPr sz="1300"/>
            </a:pPr>
            <a:r>
              <a:t>Follow similar steps for calculating Chi-square value for Male node.</a:t>
            </a:r>
          </a:p>
          <a:p>
            <a:pPr>
              <a:defRPr sz="1300"/>
            </a:pPr>
            <a:r>
              <a:t>Now add all Chi-square values to calculate Chi-square for split Gender.</a:t>
            </a:r>
          </a:p>
        </p:txBody>
      </p:sp>
      <p:pic>
        <p:nvPicPr>
          <p:cNvPr id="228" name="chi table.png"/>
          <p:cNvPicPr>
            <a:picLocks noChangeAspect="1"/>
          </p:cNvPicPr>
          <p:nvPr/>
        </p:nvPicPr>
        <p:blipFill>
          <a:blip r:embed="rId5">
            <a:extLst/>
          </a:blip>
          <a:stretch>
            <a:fillRect/>
          </a:stretch>
        </p:blipFill>
        <p:spPr>
          <a:xfrm>
            <a:off x="1622933" y="5542750"/>
            <a:ext cx="5898134" cy="107095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3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3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3" name="Shape 23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34" name="Table 234"/>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35" name="Shape 235"/>
          <p:cNvSpPr/>
          <p:nvPr/>
        </p:nvSpPr>
        <p:spPr>
          <a:xfrm>
            <a:off x="823208" y="1906207"/>
            <a:ext cx="8128001"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Split on Class:</a:t>
            </a:r>
          </a:p>
          <a:p>
            <a:pPr>
              <a:defRPr sz="1300"/>
            </a:pPr>
            <a:r>
              <a:t>Perform similar steps of calculation for split on Class and you will come up with below table.</a:t>
            </a: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r>
              <a:t>Above, you can see that Chi-square also identify the Gender split is more significant compare to Class.</a:t>
            </a:r>
          </a:p>
          <a:p>
            <a:pPr>
              <a:defRPr sz="1300"/>
            </a:pPr>
          </a:p>
        </p:txBody>
      </p:sp>
      <p:pic>
        <p:nvPicPr>
          <p:cNvPr id="236" name="dt_chi2.png"/>
          <p:cNvPicPr>
            <a:picLocks noChangeAspect="1"/>
          </p:cNvPicPr>
          <p:nvPr/>
        </p:nvPicPr>
        <p:blipFill>
          <a:blip r:embed="rId5">
            <a:extLst/>
          </a:blip>
          <a:stretch>
            <a:fillRect/>
          </a:stretch>
        </p:blipFill>
        <p:spPr>
          <a:xfrm>
            <a:off x="1163013" y="2689641"/>
            <a:ext cx="6572287" cy="1193366"/>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3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4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41" name="Shape 24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2" name="Table 242"/>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3" name="Shape 243"/>
          <p:cNvSpPr/>
          <p:nvPr/>
        </p:nvSpPr>
        <p:spPr>
          <a:xfrm>
            <a:off x="823208" y="1906207"/>
            <a:ext cx="8128001" cy="466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300"/>
            </a:pPr>
            <a:r>
              <a:t>Information Gain:</a:t>
            </a:r>
          </a:p>
          <a:p>
            <a:pPr>
              <a:defRPr sz="1300"/>
            </a:pPr>
          </a:p>
          <a:p>
            <a:pPr>
              <a:defRPr sz="1300"/>
            </a:pPr>
            <a:r>
              <a:t>Look at the image below and think which node can be described easily. I am sure, your answer is C because it requires less information as all values are similar. On the other hand, B requires more information to describe it and A requires the maximum information. In other words, we can say that C is a Pure node, B is less Impure and A is more impure.</a:t>
            </a: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p>
          <a:p>
            <a:pPr>
              <a:defRPr sz="1300"/>
            </a:pPr>
            <a:r>
              <a:t>Now, we can build a conclusion that less impure node requires less information to describe it. And, more impure node requires more information. Information theory is a measure to define this degree of disorganization in a system known as Entropy. If the sample is completely homogeneous, then the entropy is zero and if the sample is an equally divided (50% – 50%), it has entropy of one.</a:t>
            </a:r>
          </a:p>
        </p:txBody>
      </p:sp>
      <p:pic>
        <p:nvPicPr>
          <p:cNvPr id="244" name="dt_ig.png"/>
          <p:cNvPicPr>
            <a:picLocks noChangeAspect="1"/>
          </p:cNvPicPr>
          <p:nvPr/>
        </p:nvPicPr>
        <p:blipFill>
          <a:blip r:embed="rId5">
            <a:extLst/>
          </a:blip>
          <a:stretch>
            <a:fillRect/>
          </a:stretch>
        </p:blipFill>
        <p:spPr>
          <a:xfrm>
            <a:off x="2024120" y="3283534"/>
            <a:ext cx="5095760" cy="1894785"/>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4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4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49" name="Shape 24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50" name="Table 250"/>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51" name="Shape 251"/>
          <p:cNvSpPr/>
          <p:nvPr/>
        </p:nvSpPr>
        <p:spPr>
          <a:xfrm>
            <a:off x="823208" y="1906207"/>
            <a:ext cx="8128001"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Entropy can be calculated using formula:</a:t>
            </a:r>
          </a:p>
          <a:p>
            <a:pPr>
              <a:defRPr sz="1300"/>
            </a:pPr>
          </a:p>
          <a:p>
            <a:pPr>
              <a:defRPr sz="1300"/>
            </a:pPr>
            <a:r>
              <a:t>Entropy = −plog2p−qlog2q</a:t>
            </a:r>
          </a:p>
          <a:p>
            <a:pPr>
              <a:defRPr sz="1300"/>
            </a:pPr>
          </a:p>
          <a:p>
            <a:pPr>
              <a:defRPr sz="1300"/>
            </a:pPr>
            <a:r>
              <a:t>Here p and q is probability of success and failure respectively in that node. Entropy is also used with categorical target variable. It chooses the split which has lowest entropy compared to parent node and other splits. The lesser the entropy, the better it is.</a:t>
            </a:r>
          </a:p>
          <a:p>
            <a:pPr>
              <a:defRPr sz="1300"/>
            </a:pPr>
          </a:p>
          <a:p>
            <a:pPr>
              <a:defRPr b="1" sz="1300"/>
            </a:pPr>
            <a:r>
              <a:t>Steps to calculate entropy for a split:</a:t>
            </a:r>
          </a:p>
          <a:p>
            <a:pPr>
              <a:defRPr sz="1300"/>
            </a:pPr>
          </a:p>
          <a:p>
            <a:pPr>
              <a:defRPr sz="1300"/>
            </a:pPr>
            <a:r>
              <a:t>Calculate entropy of parent node</a:t>
            </a:r>
          </a:p>
          <a:p>
            <a:pPr>
              <a:defRPr sz="1300"/>
            </a:pPr>
            <a:r>
              <a:t>Calculate entropy of each individual node of split and calculate weighted average of all sub-nodes available in split.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3" name="Shape 1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4" name="Shape 124"/>
          <p:cNvSpPr/>
          <p:nvPr/>
        </p:nvSpPr>
        <p:spPr>
          <a:xfrm>
            <a:off x="0" y="2647102"/>
            <a:ext cx="9144000"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Classification Techniques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5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56" name="Shape 25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57" name="Table 257"/>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58" name="Shape 258"/>
          <p:cNvSpPr/>
          <p:nvPr/>
        </p:nvSpPr>
        <p:spPr>
          <a:xfrm>
            <a:off x="823208" y="1906207"/>
            <a:ext cx="8128001" cy="3710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300"/>
            </a:pPr>
            <a:r>
              <a:t>Example: Let’s use this method to identify best split for student example.</a:t>
            </a:r>
          </a:p>
          <a:p>
            <a:pPr>
              <a:defRPr sz="1300"/>
            </a:pPr>
          </a:p>
          <a:p>
            <a:pPr>
              <a:defRPr sz="1300"/>
            </a:pPr>
            <a:r>
              <a:t>Entropy for parent node = -(15/30) log2 (15/30) – (15/30) log2 (15/30) = 1. Here 1 shows that it is a impure node.</a:t>
            </a:r>
          </a:p>
          <a:p>
            <a:pPr>
              <a:defRPr sz="1300"/>
            </a:pPr>
          </a:p>
          <a:p>
            <a:pPr>
              <a:defRPr sz="1300"/>
            </a:pPr>
            <a:r>
              <a:t>Entropy for Female node = -(2/10) log2 (2/10) – (8/10) log2 (8/10) = 0.72 and for male node, -(13/20) log2 (13/20) – (7/20) log2 (7/20) = 0.93</a:t>
            </a:r>
          </a:p>
          <a:p>
            <a:pPr>
              <a:defRPr sz="1300"/>
            </a:pPr>
          </a:p>
          <a:p>
            <a:pPr>
              <a:defRPr sz="1300"/>
            </a:pPr>
            <a:r>
              <a:t>Entropy for split Gender = Weighted entropy of sub-nodes = (10/30)*0.72 + (20/30) * 0.93 = 0.86</a:t>
            </a:r>
          </a:p>
          <a:p>
            <a:pPr>
              <a:defRPr sz="1300"/>
            </a:pPr>
          </a:p>
          <a:p>
            <a:pPr>
              <a:defRPr sz="1300"/>
            </a:pPr>
            <a:r>
              <a:t>Entropy for Class IX node, -(6/14) log2 (6/14) – (8/14) log2 (8/14) = 0.99 and for Class X node, -(9/16) log2 (9/16) – (7/16) log2 (7/16) = 0.99</a:t>
            </a:r>
          </a:p>
          <a:p>
            <a:pPr>
              <a:defRPr sz="1300"/>
            </a:pPr>
          </a:p>
          <a:p>
            <a:pPr>
              <a:defRPr sz="1300"/>
            </a:pPr>
            <a:r>
              <a:t>Entropy for split Class = (14/30) * 0.99 + (16/30) * 0.99 = 0.99</a:t>
            </a:r>
          </a:p>
          <a:p>
            <a:pPr>
              <a:defRPr sz="1300"/>
            </a:pPr>
          </a:p>
          <a:p>
            <a:pPr>
              <a:defRPr sz="1300"/>
            </a:pPr>
            <a:r>
              <a:t>Above, you can see that entropy for Split on Gender is the lowest among all, so the tree will split on Gender. We can derive information gain from entropy as 1- Entropy.</a:t>
            </a:r>
          </a:p>
          <a:p>
            <a:pPr>
              <a:defRPr sz="1300"/>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6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6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63" name="Shape 26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64" name="Table 264"/>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65" name="Shape 265"/>
          <p:cNvSpPr/>
          <p:nvPr/>
        </p:nvSpPr>
        <p:spPr>
          <a:xfrm>
            <a:off x="823208" y="1906207"/>
            <a:ext cx="8128001" cy="3901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300"/>
            </a:pPr>
            <a:r>
              <a:t>Reduction in Variance</a:t>
            </a:r>
          </a:p>
          <a:p>
            <a:pPr>
              <a:defRPr sz="1300"/>
            </a:pPr>
          </a:p>
          <a:p>
            <a:pPr>
              <a:defRPr sz="1300"/>
            </a:pPr>
            <a:r>
              <a:t>Till now, we have discussed the algorithms for categorical target variable. Reduction in variance is an algorithm used for continuous target variables (regression problems). This algorithm uses the standard formula of variance to choose the best split. The split with lower variance is selected as the criteria to split the population:</a:t>
            </a:r>
          </a:p>
          <a:p>
            <a:pPr>
              <a:defRPr sz="1300"/>
            </a:pPr>
          </a:p>
          <a:p>
            <a:pPr>
              <a:defRPr sz="1300"/>
            </a:pPr>
            <a:r>
              <a:t>Variance = ∑(X−X¯)2n</a:t>
            </a:r>
          </a:p>
          <a:p>
            <a:pPr>
              <a:defRPr sz="1300"/>
            </a:pPr>
            <a:r>
              <a:t>Above X¯ is mean of the values, X is actual and n is number of values.</a:t>
            </a:r>
          </a:p>
          <a:p>
            <a:pPr>
              <a:defRPr sz="1300"/>
            </a:pPr>
          </a:p>
          <a:p>
            <a:pPr>
              <a:defRPr sz="1300"/>
            </a:pPr>
          </a:p>
          <a:p>
            <a:pPr>
              <a:defRPr b="1" sz="1300"/>
            </a:pPr>
            <a:r>
              <a:t>Steps to calculate Variance:</a:t>
            </a:r>
          </a:p>
          <a:p>
            <a:pPr>
              <a:defRPr sz="1300"/>
            </a:pPr>
          </a:p>
          <a:p>
            <a:pPr>
              <a:defRPr sz="1300"/>
            </a:pPr>
            <a:r>
              <a:t>Calculate variance for each node.</a:t>
            </a:r>
          </a:p>
          <a:p>
            <a:pPr>
              <a:defRPr sz="1300"/>
            </a:pPr>
            <a:r>
              <a:t>Calculate variance for each split as weighted average of each node variance.</a:t>
            </a:r>
          </a:p>
          <a:p>
            <a:pPr>
              <a:defRPr sz="1300"/>
            </a:pPr>
          </a:p>
          <a:p>
            <a:pPr>
              <a:defRPr sz="1300"/>
            </a:pPr>
            <a:r>
              <a:t>Example:- Let’s assign numerical value 1 for play cricket and 0 for not playing cricket. Now follow the steps to identify the right split:</a:t>
            </a:r>
          </a:p>
          <a:p>
            <a:pPr>
              <a:defRPr sz="130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6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6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70" name="Shape 27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71" name="Table 271"/>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  (Solved example)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72" name="Shape 272"/>
          <p:cNvSpPr/>
          <p:nvPr/>
        </p:nvSpPr>
        <p:spPr>
          <a:xfrm>
            <a:off x="823208" y="1906207"/>
            <a:ext cx="8128001" cy="256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 Variance for Root node, here mean value is (151 + 150)/30 = 0.5 and we have 15 one and 15 zero. Now variance would be ((1-0.5)^2+(1-0.5)^2+….15 times+(0-0.5)^2+(0-0.5)^2+…15 times) / 30, this can be written as (15(1-0.5)^2+15(0-0.5)^2) / 30 = 0.25</a:t>
            </a:r>
          </a:p>
          <a:p>
            <a:pPr>
              <a:defRPr sz="1300"/>
            </a:pPr>
            <a:r>
              <a:t>- Mean of Female node = (21+80)/10=0.2 and Variance = (2(1-0.2)^2+8(0-0.2)^2) / 10 = 0.16</a:t>
            </a:r>
          </a:p>
          <a:p>
            <a:pPr>
              <a:defRPr sz="1300"/>
            </a:pPr>
            <a:r>
              <a:t>- Mean of Male Node = (131+70)/20=0.65 and Variance = (13(1-0.65)^2+7(0-0.65)^2) / 20 = 0.23</a:t>
            </a:r>
          </a:p>
          <a:p>
            <a:pPr>
              <a:defRPr sz="1300"/>
            </a:pPr>
            <a:r>
              <a:t>- Variance for Split Gender = Weighted Variance of Sub-nodes = (10/30)*0.16 + (20/30) * 0.23 = 0.21</a:t>
            </a:r>
          </a:p>
          <a:p>
            <a:pPr>
              <a:defRPr sz="1300"/>
            </a:pPr>
          </a:p>
          <a:p>
            <a:pPr>
              <a:defRPr sz="1300"/>
            </a:pPr>
            <a:r>
              <a:t>- Mean of Class IX node = (61+80)/14=0.43 and Variance = (6(1-0.43)^2+8(0-0.43)^2) / 14= 0.24</a:t>
            </a:r>
          </a:p>
          <a:p>
            <a:pPr>
              <a:defRPr sz="1300"/>
            </a:pPr>
            <a:r>
              <a:t>- Mean of Class X node = (91+70)/16=0.56 and Variance = (9(1-0.56)^2+7(0-0.56)^2) / 16 = 0.25</a:t>
            </a:r>
          </a:p>
          <a:p>
            <a:pPr>
              <a:defRPr sz="1300"/>
            </a:pPr>
            <a:r>
              <a:t>- Variance for Split Gender = (14/30)*0.24 + (16/30) * 0.25 = 0.25</a:t>
            </a:r>
          </a:p>
          <a:p>
            <a:pPr>
              <a:defRPr sz="1300"/>
            </a:pPr>
          </a:p>
          <a:p>
            <a:pPr>
              <a:defRPr sz="1300"/>
            </a:pPr>
            <a:r>
              <a:t>Above, you can see that Gender split has lower variance compare to parent node, so the split would take place on Gender variable.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4" name="image5.png" descr="D:\Freelance\mcta\PPT\PPT-assets_M.png"/>
          <p:cNvPicPr>
            <a:picLocks noChangeAspect="1"/>
          </p:cNvPicPr>
          <p:nvPr/>
        </p:nvPicPr>
        <p:blipFill>
          <a:blip r:embed="rId2">
            <a:extLst/>
          </a:blip>
          <a:stretch>
            <a:fillRect/>
          </a:stretch>
        </p:blipFill>
        <p:spPr>
          <a:xfrm>
            <a:off x="0" y="-114300"/>
            <a:ext cx="9144000" cy="6858000"/>
          </a:xfrm>
          <a:prstGeom prst="rect">
            <a:avLst/>
          </a:prstGeom>
          <a:ln w="12700">
            <a:miter lim="400000"/>
          </a:ln>
        </p:spPr>
      </p:pic>
      <p:pic>
        <p:nvPicPr>
          <p:cNvPr id="27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7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77" name="Shape 27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278" name="Shape 278"/>
          <p:cNvSpPr/>
          <p:nvPr/>
        </p:nvSpPr>
        <p:spPr>
          <a:xfrm>
            <a:off x="-37023" y="2922220"/>
            <a:ext cx="91440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Random Forest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8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8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83" name="Shape 28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84" name="Table 284"/>
          <p:cNvGraphicFramePr/>
          <p:nvPr/>
        </p:nvGraphicFramePr>
        <p:xfrm>
          <a:off x="712372" y="106680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Random Forest</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85" name="Shape 285"/>
          <p:cNvSpPr/>
          <p:nvPr/>
        </p:nvSpPr>
        <p:spPr>
          <a:xfrm>
            <a:off x="712372" y="1677108"/>
            <a:ext cx="8128001" cy="505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Random forest in an ensemble of decision tree, meaning its a modified version of decision tree creates multiple decision trees and outputs the mean score</a:t>
            </a:r>
          </a:p>
          <a:p>
            <a:pPr>
              <a:defRPr sz="1500"/>
            </a:pPr>
          </a:p>
          <a:p>
            <a:pPr>
              <a:defRPr sz="1500"/>
            </a:pPr>
            <a:r>
              <a:t>The random forest is a model made up of many decision trees. Rather than just simply averaging the prediction of trees (which we could call a “forest”), this model uses two key concepts that gives it the name random:</a:t>
            </a:r>
          </a:p>
          <a:p>
            <a:pPr>
              <a:defRPr sz="1500"/>
            </a:pPr>
          </a:p>
          <a:p>
            <a:pPr marL="285750" indent="-285750">
              <a:buSzPct val="100000"/>
              <a:buFont typeface="Arial"/>
              <a:buChar char="•"/>
              <a:defRPr sz="1500"/>
            </a:pPr>
            <a:r>
              <a:t>Random sampling of training data points when building trees</a:t>
            </a:r>
          </a:p>
          <a:p>
            <a:pPr marL="285750" indent="-285750">
              <a:buSzPct val="100000"/>
              <a:buFont typeface="Arial"/>
              <a:buChar char="•"/>
              <a:defRPr sz="1500"/>
            </a:pPr>
            <a:r>
              <a:t>Random subsets of features considered when splitting nodes</a:t>
            </a:r>
          </a:p>
          <a:p>
            <a:pPr>
              <a:defRPr sz="1500"/>
            </a:pPr>
          </a:p>
          <a:p>
            <a:pPr>
              <a:defRPr b="1" i="1" sz="1500"/>
            </a:pPr>
            <a:r>
              <a:t>Random sampling of training observations</a:t>
            </a:r>
          </a:p>
          <a:p>
            <a:pPr>
              <a:defRPr sz="1500"/>
            </a:pPr>
          </a:p>
          <a:p>
            <a:pPr>
              <a:defRPr sz="1500"/>
            </a:pPr>
            <a:r>
              <a:t>When training, each tree in a random forest learns from a random sample of the data points. The samples are drawn with replacement, known as bootstrapping, which means that some samples will be used multiple times in a single tree. The idea is that by training each tree on different samples, although each tree might have high variance with respect to a particular set of the training data, overall, the entire forest will have lower variance but not at the cost of increasing the bias.</a:t>
            </a:r>
          </a:p>
          <a:p>
            <a:pPr>
              <a:defRPr sz="1500"/>
            </a:pPr>
            <a:r>
              <a:t>At test time, predictions are made by averaging the predictions of each decision tree. This procedure of training each individual learner on different bootstrapped subsets of the data and then averaging the predictions is known as bagging, short for bootstrap aggregating.</a:t>
            </a:r>
          </a:p>
          <a:p>
            <a:pPr>
              <a:defRPr sz="1500"/>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8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8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90" name="Shape 29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91" name="Table 291"/>
          <p:cNvGraphicFramePr/>
          <p:nvPr/>
        </p:nvGraphicFramePr>
        <p:xfrm>
          <a:off x="726226" y="106680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Random Forest</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92" name="Shape 292"/>
          <p:cNvSpPr/>
          <p:nvPr/>
        </p:nvSpPr>
        <p:spPr>
          <a:xfrm>
            <a:off x="726226" y="1677108"/>
            <a:ext cx="8128001" cy="2682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1500"/>
            </a:pPr>
            <a:r>
              <a:t>Random subsets of features considered when splitting nodes</a:t>
            </a:r>
          </a:p>
          <a:p>
            <a:pPr>
              <a:defRPr b="1" i="1" sz="1500"/>
            </a:pPr>
          </a:p>
          <a:p>
            <a:pPr>
              <a:defRPr sz="1500"/>
            </a:pPr>
            <a:r>
              <a:t>Random Subsets of features for splitting nodes</a:t>
            </a:r>
          </a:p>
          <a:p>
            <a:pPr>
              <a:defRPr sz="1500"/>
            </a:pPr>
            <a:r>
              <a:t>The other main concept in the random forest is that only a subset of all the features are considered for splitting each node in each decision tree. Generally this is set to sqrt(n_features) for classification meaning that if there are 16 features, at each node in each tree, only 4 random features will be considered for splitting the node. (The random forest can also be trained considering all the features at every node as is common in regression. These options can be controlled in the Scikit-Learn Random Forest implementation).</a:t>
            </a:r>
          </a:p>
          <a:p>
            <a:pPr>
              <a:defRPr sz="1500"/>
            </a:pPr>
          </a:p>
          <a:p>
            <a:pPr>
              <a:defRPr b="1" i="1" sz="1500"/>
            </a:pPr>
            <a:r>
              <a:t>Refer to python notebook random_forest.ipynb for python implementation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9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9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9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97" name="Shape 29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98" name="Table 298"/>
          <p:cNvGraphicFramePr/>
          <p:nvPr/>
        </p:nvGraphicFramePr>
        <p:xfrm>
          <a:off x="69851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Random Forest</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99" name="Shape 299"/>
          <p:cNvSpPr/>
          <p:nvPr/>
        </p:nvSpPr>
        <p:spPr>
          <a:xfrm>
            <a:off x="698518" y="1691221"/>
            <a:ext cx="8128001"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500"/>
            </a:lvl1pPr>
          </a:lstStyle>
          <a:p>
            <a:pPr/>
            <a:r>
              <a:t>Below diagram represents the difference in Decision Tree and Random Forest</a:t>
            </a:r>
          </a:p>
        </p:txBody>
      </p:sp>
      <p:pic>
        <p:nvPicPr>
          <p:cNvPr id="300" name="image10.png"/>
          <p:cNvPicPr>
            <a:picLocks noChangeAspect="1"/>
          </p:cNvPicPr>
          <p:nvPr/>
        </p:nvPicPr>
        <p:blipFill>
          <a:blip r:embed="rId5">
            <a:extLst/>
          </a:blip>
          <a:stretch>
            <a:fillRect/>
          </a:stretch>
        </p:blipFill>
        <p:spPr>
          <a:xfrm>
            <a:off x="1066818" y="2393777"/>
            <a:ext cx="7391401" cy="3762376"/>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2" name="image5.png" descr="D:\Freelance\mcta\PPT\PPT-assets_M.png"/>
          <p:cNvPicPr>
            <a:picLocks noChangeAspect="1"/>
          </p:cNvPicPr>
          <p:nvPr/>
        </p:nvPicPr>
        <p:blipFill>
          <a:blip r:embed="rId2">
            <a:extLst/>
          </a:blip>
          <a:stretch>
            <a:fillRect/>
          </a:stretch>
        </p:blipFill>
        <p:spPr>
          <a:xfrm>
            <a:off x="0" y="48289"/>
            <a:ext cx="9144000" cy="6858001"/>
          </a:xfrm>
          <a:prstGeom prst="rect">
            <a:avLst/>
          </a:prstGeom>
          <a:ln w="12700">
            <a:miter lim="400000"/>
          </a:ln>
        </p:spPr>
      </p:pic>
      <p:pic>
        <p:nvPicPr>
          <p:cNvPr id="30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0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05" name="Shape 30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06" name="Shape 306"/>
          <p:cNvSpPr/>
          <p:nvPr/>
        </p:nvSpPr>
        <p:spPr>
          <a:xfrm>
            <a:off x="-37023" y="2881956"/>
            <a:ext cx="91440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KNN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08" name="image5.png" descr="D:\Freelance\mcta\PPT\PPT-assets_M.png"/>
          <p:cNvPicPr>
            <a:picLocks noChangeAspect="1"/>
          </p:cNvPicPr>
          <p:nvPr/>
        </p:nvPicPr>
        <p:blipFill>
          <a:blip r:embed="rId2">
            <a:extLst/>
          </a:blip>
          <a:stretch>
            <a:fillRect/>
          </a:stretch>
        </p:blipFill>
        <p:spPr>
          <a:xfrm>
            <a:off x="0" y="-13856"/>
            <a:ext cx="9144000" cy="6858001"/>
          </a:xfrm>
          <a:prstGeom prst="rect">
            <a:avLst/>
          </a:prstGeom>
          <a:ln w="12700">
            <a:miter lim="400000"/>
          </a:ln>
        </p:spPr>
      </p:pic>
      <p:pic>
        <p:nvPicPr>
          <p:cNvPr id="30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1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11" name="Shape 31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12" name="Shape 312"/>
          <p:cNvSpPr/>
          <p:nvPr/>
        </p:nvSpPr>
        <p:spPr>
          <a:xfrm>
            <a:off x="706581" y="1743756"/>
            <a:ext cx="8064139" cy="17868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KNN- </a:t>
            </a:r>
            <a:endParaRPr sz="2400"/>
          </a:p>
          <a:p>
            <a:pPr>
              <a:lnSpc>
                <a:spcPct val="90000"/>
              </a:lnSpc>
              <a:spcBef>
                <a:spcPts val="1000"/>
              </a:spcBef>
              <a:defRPr sz="1500"/>
            </a:pPr>
            <a:r>
              <a:t>K-nearest neighbors is form of classification technique where n-number of groups are formed and any new data point will belong to the nearest group on the graph </a:t>
            </a:r>
            <a:endParaRPr sz="2400"/>
          </a:p>
          <a:p>
            <a:pPr>
              <a:lnSpc>
                <a:spcPct val="90000"/>
              </a:lnSpc>
              <a:spcBef>
                <a:spcPts val="1000"/>
              </a:spcBef>
              <a:defRPr sz="1500"/>
            </a:pPr>
            <a:r>
              <a:t>The diagram below illustrates KNN in practice</a:t>
            </a:r>
            <a:endParaRPr sz="2400"/>
          </a:p>
          <a:p>
            <a:pPr>
              <a:lnSpc>
                <a:spcPct val="90000"/>
              </a:lnSpc>
              <a:spcBef>
                <a:spcPts val="1000"/>
              </a:spcBef>
              <a:defRPr sz="1500"/>
            </a:pPr>
          </a:p>
          <a:p>
            <a:pPr>
              <a:lnSpc>
                <a:spcPct val="90000"/>
              </a:lnSpc>
              <a:spcBef>
                <a:spcPts val="1000"/>
              </a:spcBef>
              <a:defRPr sz="1500"/>
            </a:pPr>
            <a:r>
              <a:t> </a:t>
            </a:r>
          </a:p>
        </p:txBody>
      </p:sp>
      <p:graphicFrame>
        <p:nvGraphicFramePr>
          <p:cNvPr id="313" name="Table 313"/>
          <p:cNvGraphicFramePr/>
          <p:nvPr/>
        </p:nvGraphicFramePr>
        <p:xfrm>
          <a:off x="706582" y="103414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KNN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14" name="image11.png"/>
          <p:cNvPicPr>
            <a:picLocks noChangeAspect="1"/>
          </p:cNvPicPr>
          <p:nvPr/>
        </p:nvPicPr>
        <p:blipFill>
          <a:blip r:embed="rId5">
            <a:extLst/>
          </a:blip>
          <a:stretch>
            <a:fillRect/>
          </a:stretch>
        </p:blipFill>
        <p:spPr>
          <a:xfrm>
            <a:off x="376200" y="3133344"/>
            <a:ext cx="4762501" cy="3810001"/>
          </a:xfrm>
          <a:prstGeom prst="rect">
            <a:avLst/>
          </a:prstGeom>
          <a:ln w="12700">
            <a:miter lim="400000"/>
          </a:ln>
        </p:spPr>
      </p:pic>
      <p:sp>
        <p:nvSpPr>
          <p:cNvPr id="315" name="Shape 315"/>
          <p:cNvSpPr/>
          <p:nvPr/>
        </p:nvSpPr>
        <p:spPr>
          <a:xfrm>
            <a:off x="5138701" y="3724152"/>
            <a:ext cx="3213464" cy="1386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As shown in the diagram, the new data point will belong to Category B since its closest to that category</a:t>
            </a:r>
          </a:p>
          <a:p>
            <a:pPr>
              <a:defRPr b="1" i="1" sz="1500"/>
            </a:pPr>
          </a:p>
          <a:p>
            <a:pPr>
              <a:defRPr b="1" i="1" sz="1500"/>
            </a:pPr>
            <a:r>
              <a:t>Refer to file for knn.ipynb for implementation in python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17" name="image5.png" descr="D:\Freelance\mcta\PPT\PPT-assets_M.png"/>
          <p:cNvPicPr>
            <a:picLocks noChangeAspect="1"/>
          </p:cNvPicPr>
          <p:nvPr/>
        </p:nvPicPr>
        <p:blipFill>
          <a:blip r:embed="rId2">
            <a:extLst/>
          </a:blip>
          <a:stretch>
            <a:fillRect/>
          </a:stretch>
        </p:blipFill>
        <p:spPr>
          <a:xfrm>
            <a:off x="0" y="-13856"/>
            <a:ext cx="9144000" cy="6858001"/>
          </a:xfrm>
          <a:prstGeom prst="rect">
            <a:avLst/>
          </a:prstGeom>
          <a:ln w="12700">
            <a:miter lim="400000"/>
          </a:ln>
        </p:spPr>
      </p:pic>
      <p:pic>
        <p:nvPicPr>
          <p:cNvPr id="318"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19" name="Shape 31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20" name="Shape 320"/>
          <p:cNvSpPr/>
          <p:nvPr/>
        </p:nvSpPr>
        <p:spPr>
          <a:xfrm>
            <a:off x="706581" y="1743756"/>
            <a:ext cx="8064139" cy="32664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How do we chose the value of K?</a:t>
            </a:r>
          </a:p>
          <a:p>
            <a:pPr>
              <a:lnSpc>
                <a:spcPct val="90000"/>
              </a:lnSpc>
              <a:spcBef>
                <a:spcPts val="1000"/>
              </a:spcBef>
              <a:defRPr sz="1500"/>
            </a:pPr>
            <a:r>
              <a:t>Choice of K has a drastic impact on the results we obtain from KNN.</a:t>
            </a:r>
          </a:p>
          <a:p>
            <a:pPr>
              <a:lnSpc>
                <a:spcPct val="90000"/>
              </a:lnSpc>
              <a:spcBef>
                <a:spcPts val="1000"/>
              </a:spcBef>
              <a:defRPr sz="1500"/>
            </a:pPr>
            <a:r>
              <a:t>we can take the test set and plot the accuracy rate or F1 score against different values of K.</a:t>
            </a:r>
          </a:p>
          <a:p>
            <a:pPr>
              <a:lnSpc>
                <a:spcPct val="90000"/>
              </a:lnSpc>
              <a:spcBef>
                <a:spcPts val="1000"/>
              </a:spcBef>
              <a:defRPr sz="1500"/>
            </a:pPr>
            <a:r>
              <a:t>We see a high error rate for test set when K=1. Hence we can conclude that model overfits when k=1.</a:t>
            </a:r>
          </a:p>
          <a:p>
            <a:pPr>
              <a:lnSpc>
                <a:spcPct val="90000"/>
              </a:lnSpc>
              <a:spcBef>
                <a:spcPts val="1000"/>
              </a:spcBef>
              <a:defRPr sz="1500"/>
            </a:pPr>
            <a:r>
              <a:t>For a high value of K, we see that the F1 score starts to drop. The test set reaches a minimum error rate when k=5. This is very similar to the elbow method used in K-means.</a:t>
            </a:r>
          </a:p>
          <a:p>
            <a:pPr>
              <a:lnSpc>
                <a:spcPct val="90000"/>
              </a:lnSpc>
              <a:spcBef>
                <a:spcPts val="1000"/>
              </a:spcBef>
              <a:defRPr sz="1500"/>
            </a:pPr>
            <a:r>
              <a:t>Value of K at the elbow of test error rate gives us the optimal value of K.</a:t>
            </a:r>
          </a:p>
          <a:p>
            <a:pPr>
              <a:lnSpc>
                <a:spcPct val="90000"/>
              </a:lnSpc>
              <a:spcBef>
                <a:spcPts val="1000"/>
              </a:spcBef>
              <a:defRPr b="1" sz="1500"/>
            </a:pPr>
          </a:p>
          <a:p>
            <a:pPr>
              <a:lnSpc>
                <a:spcPct val="90000"/>
              </a:lnSpc>
              <a:spcBef>
                <a:spcPts val="1000"/>
              </a:spcBef>
              <a:defRPr b="1" sz="1500"/>
            </a:pPr>
          </a:p>
        </p:txBody>
      </p:sp>
      <p:graphicFrame>
        <p:nvGraphicFramePr>
          <p:cNvPr id="321" name="Table 321"/>
          <p:cNvGraphicFramePr/>
          <p:nvPr/>
        </p:nvGraphicFramePr>
        <p:xfrm>
          <a:off x="706582" y="103414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KNN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22" name="knn.png"/>
          <p:cNvPicPr>
            <a:picLocks noChangeAspect="1"/>
          </p:cNvPicPr>
          <p:nvPr/>
        </p:nvPicPr>
        <p:blipFill>
          <a:blip r:embed="rId4">
            <a:extLst/>
          </a:blip>
          <a:stretch>
            <a:fillRect/>
          </a:stretch>
        </p:blipFill>
        <p:spPr>
          <a:xfrm>
            <a:off x="859992" y="4144717"/>
            <a:ext cx="3510173" cy="246211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9" name="Shape 12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0" name="Table 13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1" name="Shape 131"/>
          <p:cNvSpPr/>
          <p:nvPr/>
        </p:nvSpPr>
        <p:spPr>
          <a:xfrm>
            <a:off x="507599" y="2162896"/>
            <a:ext cx="8128001" cy="3558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pPr>
            <a:r>
              <a:t>Decision Tree</a:t>
            </a:r>
          </a:p>
          <a:p>
            <a:pPr marL="285750" indent="-285750">
              <a:buSzPct val="100000"/>
              <a:buChar char="-"/>
            </a:pPr>
            <a:r>
              <a:t>Entropy</a:t>
            </a:r>
          </a:p>
          <a:p>
            <a:pPr marL="285750" indent="-285750">
              <a:buSzPct val="100000"/>
              <a:buChar char="-"/>
            </a:pPr>
            <a:r>
              <a:t>Gini</a:t>
            </a:r>
          </a:p>
          <a:p>
            <a:pPr marL="285750" indent="-285750">
              <a:buSzPct val="100000"/>
              <a:buChar char="-"/>
            </a:pPr>
            <a:r>
              <a:t>Variable importance</a:t>
            </a:r>
          </a:p>
          <a:p>
            <a:pPr marL="285750" indent="-285750">
              <a:buSzPct val="100000"/>
              <a:buChar char="-"/>
            </a:pPr>
            <a:r>
              <a:t>Parent and leaf nodes</a:t>
            </a:r>
          </a:p>
          <a:p>
            <a:pPr marL="285750" indent="-285750">
              <a:buSzPct val="100000"/>
              <a:buChar char="-"/>
            </a:pPr>
            <a:r>
              <a:t>Pruning</a:t>
            </a:r>
          </a:p>
          <a:p>
            <a:pPr marL="285750" indent="-285750">
              <a:buSzPct val="100000"/>
              <a:buChar char="-"/>
            </a:pPr>
          </a:p>
          <a:p>
            <a:pPr/>
            <a:r>
              <a:t>2. Random forest</a:t>
            </a:r>
          </a:p>
          <a:p>
            <a:pPr marL="285750" indent="-285750">
              <a:buSzPct val="100000"/>
              <a:buChar char="-"/>
            </a:pPr>
            <a:r>
              <a:t>Deepdive into ensembling technique </a:t>
            </a:r>
          </a:p>
          <a:p>
            <a:pPr marL="285750" indent="-285750">
              <a:buSzPct val="100000"/>
              <a:buChar char="-"/>
            </a:pPr>
          </a:p>
          <a:p>
            <a:pPr/>
            <a:r>
              <a:t>3. KNN</a:t>
            </a:r>
          </a:p>
          <a:p>
            <a:pPr marL="285750" indent="-285750">
              <a:buSzPct val="100000"/>
              <a:buChar char="-"/>
            </a:pPr>
            <a:r>
              <a:t>K-Nearest neighbours classifier theory and example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4" name="image5.png" descr="D:\Freelance\mcta\PPT\PPT-assets_M.png"/>
          <p:cNvPicPr>
            <a:picLocks noChangeAspect="1"/>
          </p:cNvPicPr>
          <p:nvPr/>
        </p:nvPicPr>
        <p:blipFill>
          <a:blip r:embed="rId2">
            <a:extLst/>
          </a:blip>
          <a:stretch>
            <a:fillRect/>
          </a:stretch>
        </p:blipFill>
        <p:spPr>
          <a:xfrm>
            <a:off x="0" y="-13856"/>
            <a:ext cx="9144000" cy="6858001"/>
          </a:xfrm>
          <a:prstGeom prst="rect">
            <a:avLst/>
          </a:prstGeom>
          <a:ln w="12700">
            <a:miter lim="400000"/>
          </a:ln>
        </p:spPr>
      </p:pic>
      <p:pic>
        <p:nvPicPr>
          <p:cNvPr id="325"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26" name="Shape 32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27" name="Shape 327"/>
          <p:cNvSpPr/>
          <p:nvPr/>
        </p:nvSpPr>
        <p:spPr>
          <a:xfrm>
            <a:off x="706581" y="1743756"/>
            <a:ext cx="8064139" cy="49733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How do we chose the value of K?</a:t>
            </a:r>
          </a:p>
          <a:p>
            <a:pPr>
              <a:lnSpc>
                <a:spcPct val="90000"/>
              </a:lnSpc>
              <a:spcBef>
                <a:spcPts val="1000"/>
              </a:spcBef>
              <a:defRPr sz="1400"/>
            </a:pPr>
            <a:r>
              <a:t>Choice of K has a drastic impact on the results we obtain from KNN.</a:t>
            </a:r>
          </a:p>
          <a:p>
            <a:pPr>
              <a:lnSpc>
                <a:spcPct val="90000"/>
              </a:lnSpc>
              <a:spcBef>
                <a:spcPts val="1000"/>
              </a:spcBef>
              <a:defRPr sz="1400"/>
            </a:pPr>
            <a:r>
              <a:t>we can take the test set and plot the accuracy rate or F1 score against different values of K.</a:t>
            </a:r>
          </a:p>
          <a:p>
            <a:pPr>
              <a:lnSpc>
                <a:spcPct val="90000"/>
              </a:lnSpc>
              <a:spcBef>
                <a:spcPts val="1000"/>
              </a:spcBef>
              <a:defRPr sz="1400"/>
            </a:pPr>
            <a:r>
              <a:t>We see a high error rate for test set when K=1. Hence we can conclude that model overfits when k=1.</a:t>
            </a:r>
          </a:p>
          <a:p>
            <a:pPr>
              <a:lnSpc>
                <a:spcPct val="90000"/>
              </a:lnSpc>
              <a:spcBef>
                <a:spcPts val="1000"/>
              </a:spcBef>
              <a:defRPr sz="1400"/>
            </a:pPr>
            <a:r>
              <a:t>For a high value of K, we see that the F1 score starts to drop. The test set reaches a minimum error rate when k=5. This is very similar to the elbow method used in K-means.</a:t>
            </a:r>
          </a:p>
          <a:p>
            <a:pPr>
              <a:lnSpc>
                <a:spcPct val="90000"/>
              </a:lnSpc>
              <a:spcBef>
                <a:spcPts val="1000"/>
              </a:spcBef>
              <a:defRPr sz="1400"/>
            </a:pPr>
            <a:r>
              <a:t>Value of K at the elbow of test error rate gives us the optimal value of K.</a:t>
            </a:r>
          </a:p>
          <a:p>
            <a:pPr>
              <a:lnSpc>
                <a:spcPct val="90000"/>
              </a:lnSpc>
              <a:spcBef>
                <a:spcPts val="1000"/>
              </a:spcBef>
              <a:defRPr b="1" sz="1500"/>
            </a:pPr>
            <a:r>
              <a:t>How does KNN work?</a:t>
            </a:r>
          </a:p>
          <a:p>
            <a:pPr>
              <a:lnSpc>
                <a:spcPct val="90000"/>
              </a:lnSpc>
              <a:spcBef>
                <a:spcPts val="1000"/>
              </a:spcBef>
              <a:defRPr sz="1300"/>
            </a:pPr>
            <a:r>
              <a:t>We have age and experience in an organization along with the salaries. We want to predict the salary of a new candidate whose age and experience is available.</a:t>
            </a:r>
          </a:p>
          <a:p>
            <a:pPr>
              <a:lnSpc>
                <a:spcPct val="90000"/>
              </a:lnSpc>
              <a:spcBef>
                <a:spcPts val="1000"/>
              </a:spcBef>
              <a:defRPr sz="1300"/>
            </a:pPr>
            <a:r>
              <a:t>Step 1: Choose a value for K. K should be an odd number.</a:t>
            </a:r>
          </a:p>
          <a:p>
            <a:pPr>
              <a:lnSpc>
                <a:spcPct val="90000"/>
              </a:lnSpc>
              <a:spcBef>
                <a:spcPts val="1000"/>
              </a:spcBef>
              <a:defRPr sz="1300"/>
            </a:pPr>
            <a:r>
              <a:t>Step2: Find the distance of the new point to each of the training data.</a:t>
            </a:r>
          </a:p>
          <a:p>
            <a:pPr>
              <a:lnSpc>
                <a:spcPct val="90000"/>
              </a:lnSpc>
              <a:spcBef>
                <a:spcPts val="1000"/>
              </a:spcBef>
              <a:defRPr sz="1300"/>
            </a:pPr>
            <a:r>
              <a:t>Step 3:Find the K nearest neighbors to the new data point.</a:t>
            </a:r>
          </a:p>
          <a:p>
            <a:pPr>
              <a:lnSpc>
                <a:spcPct val="90000"/>
              </a:lnSpc>
              <a:spcBef>
                <a:spcPts val="1000"/>
              </a:spcBef>
              <a:defRPr sz="1300"/>
            </a:pPr>
            <a:r>
              <a:t>Step 4: For classification, count the number of data points in each category among the k neighbors. New data point will belong to class that has the most neighbors.</a:t>
            </a:r>
          </a:p>
          <a:p>
            <a:pPr>
              <a:lnSpc>
                <a:spcPct val="90000"/>
              </a:lnSpc>
              <a:spcBef>
                <a:spcPts val="1000"/>
              </a:spcBef>
              <a:defRPr sz="1300"/>
            </a:pPr>
          </a:p>
        </p:txBody>
      </p:sp>
      <p:graphicFrame>
        <p:nvGraphicFramePr>
          <p:cNvPr id="328" name="Table 328"/>
          <p:cNvGraphicFramePr/>
          <p:nvPr/>
        </p:nvGraphicFramePr>
        <p:xfrm>
          <a:off x="706582" y="103414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KNN</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0" name="image5.png" descr="D:\Freelance\mcta\PPT\PPT-assets_M.png"/>
          <p:cNvPicPr>
            <a:picLocks noChangeAspect="1"/>
          </p:cNvPicPr>
          <p:nvPr/>
        </p:nvPicPr>
        <p:blipFill>
          <a:blip r:embed="rId2">
            <a:extLst/>
          </a:blip>
          <a:stretch>
            <a:fillRect/>
          </a:stretch>
        </p:blipFill>
        <p:spPr>
          <a:xfrm>
            <a:off x="0" y="-13856"/>
            <a:ext cx="9144000" cy="6858001"/>
          </a:xfrm>
          <a:prstGeom prst="rect">
            <a:avLst/>
          </a:prstGeom>
          <a:ln w="12700">
            <a:miter lim="400000"/>
          </a:ln>
        </p:spPr>
      </p:pic>
      <p:pic>
        <p:nvPicPr>
          <p:cNvPr id="331"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32" name="Shape 33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33" name="Shape 333"/>
          <p:cNvSpPr/>
          <p:nvPr/>
        </p:nvSpPr>
        <p:spPr>
          <a:xfrm>
            <a:off x="706581" y="1743756"/>
            <a:ext cx="8064139" cy="40347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300"/>
            </a:pPr>
            <a:r>
              <a:t>How is the distance calculated?</a:t>
            </a:r>
          </a:p>
          <a:p>
            <a:pPr>
              <a:lnSpc>
                <a:spcPct val="90000"/>
              </a:lnSpc>
              <a:spcBef>
                <a:spcPts val="1000"/>
              </a:spcBef>
              <a:defRPr sz="1300"/>
            </a:pPr>
            <a:r>
              <a:t>Distance can be calculated using</a:t>
            </a:r>
          </a:p>
          <a:p>
            <a:pPr>
              <a:lnSpc>
                <a:spcPct val="90000"/>
              </a:lnSpc>
              <a:spcBef>
                <a:spcPts val="1000"/>
              </a:spcBef>
              <a:defRPr sz="1300"/>
            </a:pPr>
            <a:r>
              <a:t>- Euclidean distance</a:t>
            </a:r>
          </a:p>
          <a:p>
            <a:pPr>
              <a:lnSpc>
                <a:spcPct val="90000"/>
              </a:lnSpc>
              <a:spcBef>
                <a:spcPts val="1000"/>
              </a:spcBef>
              <a:defRPr sz="1300"/>
            </a:pPr>
            <a:r>
              <a:t>- Manhattan distance</a:t>
            </a:r>
          </a:p>
          <a:p>
            <a:pPr>
              <a:lnSpc>
                <a:spcPct val="90000"/>
              </a:lnSpc>
              <a:spcBef>
                <a:spcPts val="1000"/>
              </a:spcBef>
              <a:defRPr sz="1300"/>
            </a:pPr>
            <a:r>
              <a:t>- Hamming Distance</a:t>
            </a:r>
          </a:p>
          <a:p>
            <a:pPr>
              <a:lnSpc>
                <a:spcPct val="90000"/>
              </a:lnSpc>
              <a:spcBef>
                <a:spcPts val="1000"/>
              </a:spcBef>
              <a:defRPr sz="1300"/>
            </a:pPr>
            <a:r>
              <a:t>- Minkowski Distance</a:t>
            </a:r>
          </a:p>
          <a:p>
            <a:pPr>
              <a:lnSpc>
                <a:spcPct val="90000"/>
              </a:lnSpc>
              <a:spcBef>
                <a:spcPts val="1000"/>
              </a:spcBef>
              <a:defRPr sz="1300"/>
            </a:pPr>
            <a:r>
              <a:t>Euclidean distance is the square root of the sum of squared distance between two points. It is also known as L2 norm.</a:t>
            </a: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r>
              <a:t>Manhattan distance is the sum of the absolute values of the differences between two points</a:t>
            </a:r>
          </a:p>
          <a:p>
            <a:pPr>
              <a:lnSpc>
                <a:spcPct val="90000"/>
              </a:lnSpc>
              <a:spcBef>
                <a:spcPts val="1000"/>
              </a:spcBef>
              <a:defRPr sz="1300"/>
            </a:pPr>
          </a:p>
        </p:txBody>
      </p:sp>
      <p:graphicFrame>
        <p:nvGraphicFramePr>
          <p:cNvPr id="334" name="Table 334"/>
          <p:cNvGraphicFramePr/>
          <p:nvPr/>
        </p:nvGraphicFramePr>
        <p:xfrm>
          <a:off x="706582" y="103414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KNN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35" name="euclidean.png"/>
          <p:cNvPicPr>
            <a:picLocks noChangeAspect="1"/>
          </p:cNvPicPr>
          <p:nvPr/>
        </p:nvPicPr>
        <p:blipFill>
          <a:blip r:embed="rId4">
            <a:extLst/>
          </a:blip>
          <a:stretch>
            <a:fillRect/>
          </a:stretch>
        </p:blipFill>
        <p:spPr>
          <a:xfrm>
            <a:off x="1893093" y="4210506"/>
            <a:ext cx="5357814" cy="449697"/>
          </a:xfrm>
          <a:prstGeom prst="rect">
            <a:avLst/>
          </a:prstGeom>
          <a:ln w="12700">
            <a:miter lim="400000"/>
          </a:ln>
        </p:spPr>
      </p:pic>
      <p:pic>
        <p:nvPicPr>
          <p:cNvPr id="336" name="manhattan.png"/>
          <p:cNvPicPr>
            <a:picLocks noChangeAspect="1"/>
          </p:cNvPicPr>
          <p:nvPr/>
        </p:nvPicPr>
        <p:blipFill>
          <a:blip r:embed="rId5">
            <a:extLst/>
          </a:blip>
          <a:stretch>
            <a:fillRect/>
          </a:stretch>
        </p:blipFill>
        <p:spPr>
          <a:xfrm>
            <a:off x="1893093" y="5547881"/>
            <a:ext cx="5357814" cy="41321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38" name="image5.png" descr="D:\Freelance\mcta\PPT\PPT-assets_M.png"/>
          <p:cNvPicPr>
            <a:picLocks noChangeAspect="1"/>
          </p:cNvPicPr>
          <p:nvPr/>
        </p:nvPicPr>
        <p:blipFill>
          <a:blip r:embed="rId2">
            <a:extLst/>
          </a:blip>
          <a:stretch>
            <a:fillRect/>
          </a:stretch>
        </p:blipFill>
        <p:spPr>
          <a:xfrm>
            <a:off x="0" y="-13856"/>
            <a:ext cx="9144000" cy="6858001"/>
          </a:xfrm>
          <a:prstGeom prst="rect">
            <a:avLst/>
          </a:prstGeom>
          <a:ln w="12700">
            <a:miter lim="400000"/>
          </a:ln>
        </p:spPr>
      </p:pic>
      <p:pic>
        <p:nvPicPr>
          <p:cNvPr id="339" name="image7.png" descr="D:\Freelance\mcta\PPT\PPT-assets_logo.png"/>
          <p:cNvPicPr>
            <a:picLocks noChangeAspect="1"/>
          </p:cNvPicPr>
          <p:nvPr/>
        </p:nvPicPr>
        <p:blipFill>
          <a:blip r:embed="rId3">
            <a:extLst/>
          </a:blip>
          <a:stretch>
            <a:fillRect/>
          </a:stretch>
        </p:blipFill>
        <p:spPr>
          <a:xfrm>
            <a:off x="7162800" y="-4157"/>
            <a:ext cx="1111370" cy="1070958"/>
          </a:xfrm>
          <a:prstGeom prst="rect">
            <a:avLst/>
          </a:prstGeom>
          <a:ln w="12700">
            <a:miter lim="400000"/>
          </a:ln>
        </p:spPr>
      </p:pic>
      <p:sp>
        <p:nvSpPr>
          <p:cNvPr id="340" name="Shape 34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41" name="Shape 341"/>
          <p:cNvSpPr/>
          <p:nvPr/>
        </p:nvSpPr>
        <p:spPr>
          <a:xfrm>
            <a:off x="706581" y="1743756"/>
            <a:ext cx="8064139" cy="33108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300"/>
            </a:pPr>
            <a:r>
              <a:t>Hamming distance is used for categorical variables. In simple terms it tells us if the two categorical variables are same or not.</a:t>
            </a: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p>
          <a:p>
            <a:pPr>
              <a:lnSpc>
                <a:spcPct val="90000"/>
              </a:lnSpc>
              <a:spcBef>
                <a:spcPts val="1000"/>
              </a:spcBef>
              <a:defRPr sz="1300"/>
            </a:pPr>
            <a:r>
              <a:t>Minkowski distance is the used to find distance similarity between two points. When p=1, it becomes Manhattan distance and when p=2, it becomes Euclidean distance</a:t>
            </a:r>
          </a:p>
          <a:p>
            <a:pPr>
              <a:lnSpc>
                <a:spcPct val="90000"/>
              </a:lnSpc>
              <a:spcBef>
                <a:spcPts val="1000"/>
              </a:spcBef>
              <a:defRPr sz="1300"/>
            </a:pPr>
          </a:p>
        </p:txBody>
      </p:sp>
      <p:graphicFrame>
        <p:nvGraphicFramePr>
          <p:cNvPr id="342" name="Table 342"/>
          <p:cNvGraphicFramePr/>
          <p:nvPr/>
        </p:nvGraphicFramePr>
        <p:xfrm>
          <a:off x="706582" y="103414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KNN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43" name="hemmingway.png"/>
          <p:cNvPicPr>
            <a:picLocks noChangeAspect="1"/>
          </p:cNvPicPr>
          <p:nvPr/>
        </p:nvPicPr>
        <p:blipFill>
          <a:blip r:embed="rId4">
            <a:extLst/>
          </a:blip>
          <a:stretch>
            <a:fillRect/>
          </a:stretch>
        </p:blipFill>
        <p:spPr>
          <a:xfrm>
            <a:off x="1962286" y="2386956"/>
            <a:ext cx="5219428" cy="855527"/>
          </a:xfrm>
          <a:prstGeom prst="rect">
            <a:avLst/>
          </a:prstGeom>
          <a:ln w="12700">
            <a:miter lim="400000"/>
          </a:ln>
        </p:spPr>
      </p:pic>
      <p:pic>
        <p:nvPicPr>
          <p:cNvPr id="344" name="minskwoski.png"/>
          <p:cNvPicPr>
            <a:picLocks noChangeAspect="1"/>
          </p:cNvPicPr>
          <p:nvPr/>
        </p:nvPicPr>
        <p:blipFill>
          <a:blip r:embed="rId5">
            <a:extLst/>
          </a:blip>
          <a:stretch>
            <a:fillRect/>
          </a:stretch>
        </p:blipFill>
        <p:spPr>
          <a:xfrm>
            <a:off x="2128936" y="4784092"/>
            <a:ext cx="5219429" cy="571827"/>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47" name="image6.png" descr="D:\Freelance\mcta\PPT\MCTA_Logo_With_Tagline_1.png"/>
          <p:cNvPicPr>
            <a:picLocks noChangeAspect="1"/>
          </p:cNvPicPr>
          <p:nvPr/>
        </p:nvPicPr>
        <p:blipFill>
          <a:blip r:embed="rId3">
            <a:extLst/>
          </a:blip>
          <a:stretch>
            <a:fillRect/>
          </a:stretch>
        </p:blipFill>
        <p:spPr>
          <a:xfrm>
            <a:off x="1749626" y="1361280"/>
            <a:ext cx="4185251" cy="4185251"/>
          </a:xfrm>
          <a:prstGeom prst="rect">
            <a:avLst/>
          </a:prstGeom>
          <a:ln w="12700">
            <a:miter lim="400000"/>
          </a:ln>
        </p:spPr>
      </p:pic>
      <p:pic>
        <p:nvPicPr>
          <p:cNvPr id="34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49" name="Shape 34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50" name="Shape 350"/>
          <p:cNvSpPr/>
          <p:nvPr/>
        </p:nvSpPr>
        <p:spPr>
          <a:xfrm>
            <a:off x="0" y="2593868"/>
            <a:ext cx="9144000"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Logistics Regression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5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5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5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55" name="Shape 35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56" name="Shape 356"/>
          <p:cNvSpPr/>
          <p:nvPr/>
        </p:nvSpPr>
        <p:spPr>
          <a:xfrm>
            <a:off x="692726" y="1943291"/>
            <a:ext cx="8064139" cy="43446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pPr>
            <a:r>
              <a:t>Logistic regression is a form of regression model used for classification unlike linear regression which is used for predicting continuous values</a:t>
            </a:r>
            <a:endParaRPr sz="2400"/>
          </a:p>
          <a:p>
            <a:pPr>
              <a:lnSpc>
                <a:spcPct val="90000"/>
              </a:lnSpc>
              <a:spcBef>
                <a:spcPts val="1000"/>
              </a:spcBef>
              <a:defRPr sz="1500"/>
            </a:pPr>
            <a:r>
              <a:t>The following terms are used in logistic regression model that help with indepth understanding, they are listed below</a:t>
            </a:r>
          </a:p>
          <a:p>
            <a:pPr>
              <a:lnSpc>
                <a:spcPct val="90000"/>
              </a:lnSpc>
              <a:spcBef>
                <a:spcPts val="1000"/>
              </a:spcBef>
              <a:defRPr sz="1500"/>
            </a:pPr>
          </a:p>
          <a:p>
            <a:pPr>
              <a:lnSpc>
                <a:spcPct val="90000"/>
              </a:lnSpc>
              <a:spcBef>
                <a:spcPts val="1000"/>
              </a:spcBef>
              <a:defRPr b="1" sz="1500"/>
            </a:pPr>
            <a:r>
              <a:t>Logit Function</a:t>
            </a:r>
          </a:p>
          <a:p>
            <a:pPr>
              <a:lnSpc>
                <a:spcPct val="90000"/>
              </a:lnSpc>
              <a:spcBef>
                <a:spcPts val="1000"/>
              </a:spcBef>
              <a:defRPr sz="1400"/>
            </a:pPr>
            <a:r>
              <a:t>Logistic regression can be expressed as:</a:t>
            </a:r>
          </a:p>
          <a:p>
            <a:pPr>
              <a:lnSpc>
                <a:spcPct val="90000"/>
              </a:lnSpc>
              <a:spcBef>
                <a:spcPts val="1000"/>
              </a:spcBef>
              <a:defRPr sz="1400"/>
            </a:pPr>
            <a:r>
              <a:t>where, the left hand side is called the logit or log-odds function, and p(x)/(1-p(x)) is called odds.</a:t>
            </a:r>
          </a:p>
          <a:p>
            <a:pPr>
              <a:lnSpc>
                <a:spcPct val="90000"/>
              </a:lnSpc>
              <a:spcBef>
                <a:spcPts val="1000"/>
              </a:spcBef>
              <a:defRPr sz="1400"/>
            </a:pPr>
            <a:r>
              <a:t>The odds signifies the ratio of probability of success to probability of failure. Therefore, in Logistic Regression, linear combination of inputs are mapped to the log(odds) - the output being equal to 1.</a:t>
            </a:r>
          </a:p>
          <a:p>
            <a:pPr>
              <a:lnSpc>
                <a:spcPct val="90000"/>
              </a:lnSpc>
              <a:spcBef>
                <a:spcPts val="1000"/>
              </a:spcBef>
              <a:defRPr sz="1400"/>
            </a:pPr>
            <a:r>
              <a:t>If we take an inverse of the above function, we get:</a:t>
            </a:r>
          </a:p>
          <a:p>
            <a:pPr>
              <a:lnSpc>
                <a:spcPct val="90000"/>
              </a:lnSpc>
              <a:spcBef>
                <a:spcPts val="1000"/>
              </a:spcBef>
              <a:defRPr sz="1400"/>
            </a:pPr>
          </a:p>
          <a:p>
            <a:pPr>
              <a:lnSpc>
                <a:spcPct val="90000"/>
              </a:lnSpc>
              <a:spcBef>
                <a:spcPts val="1000"/>
              </a:spcBef>
              <a:defRPr sz="1400"/>
            </a:pPr>
          </a:p>
          <a:p>
            <a:pPr>
              <a:lnSpc>
                <a:spcPct val="90000"/>
              </a:lnSpc>
              <a:spcBef>
                <a:spcPts val="1000"/>
              </a:spcBef>
              <a:defRPr sz="1500"/>
            </a:pPr>
          </a:p>
        </p:txBody>
      </p:sp>
      <p:graphicFrame>
        <p:nvGraphicFramePr>
          <p:cNvPr id="357" name="Table 357"/>
          <p:cNvGraphicFramePr/>
          <p:nvPr/>
        </p:nvGraphicFramePr>
        <p:xfrm>
          <a:off x="753936"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Logistic Regression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58" name="logit.png"/>
          <p:cNvPicPr>
            <a:picLocks noChangeAspect="1"/>
          </p:cNvPicPr>
          <p:nvPr/>
        </p:nvPicPr>
        <p:blipFill>
          <a:blip r:embed="rId5">
            <a:extLst/>
          </a:blip>
          <a:stretch>
            <a:fillRect/>
          </a:stretch>
        </p:blipFill>
        <p:spPr>
          <a:xfrm>
            <a:off x="3442778" y="5295302"/>
            <a:ext cx="2184401" cy="698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6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6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63" name="Shape 36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64" name="Shape 364"/>
          <p:cNvSpPr/>
          <p:nvPr/>
        </p:nvSpPr>
        <p:spPr>
          <a:xfrm>
            <a:off x="692726" y="1943291"/>
            <a:ext cx="8064139" cy="11442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pPr>
            <a:r>
              <a:t>This is known as the Sigmoid function and it gives an S-shaped curve. It always gives a value of probability ranging from 0&lt;p&lt;1.</a:t>
            </a:r>
          </a:p>
          <a:p>
            <a:pPr>
              <a:lnSpc>
                <a:spcPct val="90000"/>
              </a:lnSpc>
              <a:spcBef>
                <a:spcPts val="1000"/>
              </a:spcBef>
              <a:defRPr sz="1500"/>
            </a:pPr>
          </a:p>
        </p:txBody>
      </p:sp>
      <p:graphicFrame>
        <p:nvGraphicFramePr>
          <p:cNvPr id="365" name="Table 365"/>
          <p:cNvGraphicFramePr/>
          <p:nvPr/>
        </p:nvGraphicFramePr>
        <p:xfrm>
          <a:off x="753936"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Logistic Regression</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66" name="sigmoid.png"/>
          <p:cNvPicPr>
            <a:picLocks noChangeAspect="1"/>
          </p:cNvPicPr>
          <p:nvPr/>
        </p:nvPicPr>
        <p:blipFill>
          <a:blip r:embed="rId5">
            <a:extLst/>
          </a:blip>
          <a:stretch>
            <a:fillRect/>
          </a:stretch>
        </p:blipFill>
        <p:spPr>
          <a:xfrm>
            <a:off x="2343545" y="2657566"/>
            <a:ext cx="4762501" cy="24638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6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6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7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71" name="Shape 37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72" name="Shape 372"/>
          <p:cNvSpPr/>
          <p:nvPr/>
        </p:nvSpPr>
        <p:spPr>
          <a:xfrm>
            <a:off x="595744" y="1929177"/>
            <a:ext cx="8064139" cy="24295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Threshold –</a:t>
            </a:r>
            <a:endParaRPr sz="2400"/>
          </a:p>
          <a:p>
            <a:pPr>
              <a:lnSpc>
                <a:spcPct val="90000"/>
              </a:lnSpc>
              <a:spcBef>
                <a:spcPts val="1000"/>
              </a:spcBef>
              <a:defRPr sz="1500"/>
            </a:pPr>
            <a:r>
              <a:t>The output of the logistic regression model is in the form of threshold value between 0 to 1</a:t>
            </a:r>
            <a:endParaRPr sz="2400"/>
          </a:p>
          <a:p>
            <a:pPr>
              <a:lnSpc>
                <a:spcPct val="90000"/>
              </a:lnSpc>
              <a:spcBef>
                <a:spcPts val="1000"/>
              </a:spcBef>
              <a:defRPr sz="1500"/>
            </a:pPr>
            <a:r>
              <a:t>We can adjust the threshold value according to business needs to classify a given sample</a:t>
            </a:r>
            <a:endParaRPr sz="2400"/>
          </a:p>
          <a:p>
            <a:pPr>
              <a:lnSpc>
                <a:spcPct val="90000"/>
              </a:lnSpc>
              <a:spcBef>
                <a:spcPts val="1000"/>
              </a:spcBef>
              <a:defRPr sz="1500"/>
            </a:pPr>
            <a:r>
              <a:t>For example, we will consider the weather hot if and only if the probability of hot is greater than  0.70 or &gt;70%</a:t>
            </a:r>
            <a:endParaRPr sz="2400"/>
          </a:p>
          <a:p>
            <a:pPr>
              <a:lnSpc>
                <a:spcPct val="90000"/>
              </a:lnSpc>
              <a:spcBef>
                <a:spcPts val="1000"/>
              </a:spcBef>
              <a:defRPr sz="1500"/>
            </a:pPr>
          </a:p>
          <a:p>
            <a:pPr>
              <a:lnSpc>
                <a:spcPct val="90000"/>
              </a:lnSpc>
              <a:spcBef>
                <a:spcPts val="1000"/>
              </a:spcBef>
              <a:defRPr b="1" i="1" sz="1500"/>
            </a:pPr>
            <a:r>
              <a:t>Refer to python notebook logistic_regression.ipynb for python implementation</a:t>
            </a:r>
          </a:p>
        </p:txBody>
      </p:sp>
      <p:graphicFrame>
        <p:nvGraphicFramePr>
          <p:cNvPr id="373" name="Table 373"/>
          <p:cNvGraphicFramePr/>
          <p:nvPr/>
        </p:nvGraphicFramePr>
        <p:xfrm>
          <a:off x="656953" y="106680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Logistic Regression</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7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7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78" name="Shape 37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79" name="Shape 379"/>
          <p:cNvSpPr/>
          <p:nvPr/>
        </p:nvSpPr>
        <p:spPr>
          <a:xfrm>
            <a:off x="-37023" y="2757314"/>
            <a:ext cx="9144001"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Naïve Bayes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8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8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84" name="Shape 38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85" name="Shape 385"/>
          <p:cNvSpPr/>
          <p:nvPr/>
        </p:nvSpPr>
        <p:spPr>
          <a:xfrm>
            <a:off x="720435" y="1850899"/>
            <a:ext cx="8064139" cy="2175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500"/>
            </a:pPr>
            <a:r>
              <a:t>Naive Bayes classifiers are a collection of classification algorithms based on </a:t>
            </a:r>
            <a:r>
              <a:rPr b="1"/>
              <a:t>Bayes’ Theorem</a:t>
            </a:r>
            <a:r>
              <a:t>. It is not a single algorithm but a family of algorithms where all of them share a common principle, i.e. every pair of features being classified is independent of each other.</a:t>
            </a:r>
            <a:endParaRPr sz="2400"/>
          </a:p>
          <a:p>
            <a:pPr>
              <a:lnSpc>
                <a:spcPct val="90000"/>
              </a:lnSpc>
              <a:spcBef>
                <a:spcPts val="1000"/>
              </a:spcBef>
              <a:defRPr sz="1500"/>
            </a:pPr>
            <a:r>
              <a:t>Naïve bayes works on the principle of prior and posterior probability</a:t>
            </a:r>
            <a:endParaRPr sz="2400"/>
          </a:p>
          <a:p>
            <a:pPr>
              <a:lnSpc>
                <a:spcPct val="90000"/>
              </a:lnSpc>
              <a:spcBef>
                <a:spcPts val="1000"/>
              </a:spcBef>
              <a:defRPr sz="1500"/>
            </a:pPr>
            <a:r>
              <a:t>Any new sample will be classified keeping in mind it the hypothesis or a condition at hand</a:t>
            </a:r>
            <a:endParaRPr sz="2400"/>
          </a:p>
          <a:p>
            <a:pPr>
              <a:lnSpc>
                <a:spcPct val="90000"/>
              </a:lnSpc>
              <a:spcBef>
                <a:spcPts val="1000"/>
              </a:spcBef>
              <a:defRPr sz="1500"/>
            </a:pPr>
            <a:r>
              <a:t>For example, the probability of having cancer given we have headace, refer to the equation below</a:t>
            </a:r>
          </a:p>
          <a:p>
            <a:pPr>
              <a:lnSpc>
                <a:spcPct val="90000"/>
              </a:lnSpc>
              <a:spcBef>
                <a:spcPts val="1000"/>
              </a:spcBef>
              <a:defRPr sz="1500"/>
            </a:pPr>
            <a:r>
              <a:t>Refer to ‘naïve_bayes.ipynb’ for python implementation</a:t>
            </a:r>
          </a:p>
        </p:txBody>
      </p:sp>
      <p:graphicFrame>
        <p:nvGraphicFramePr>
          <p:cNvPr id="386" name="Table 386"/>
          <p:cNvGraphicFramePr/>
          <p:nvPr/>
        </p:nvGraphicFramePr>
        <p:xfrm>
          <a:off x="781645" y="988522"/>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Naïve Bayes</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87" name="image13.png"/>
          <p:cNvPicPr>
            <a:picLocks noChangeAspect="1"/>
          </p:cNvPicPr>
          <p:nvPr/>
        </p:nvPicPr>
        <p:blipFill>
          <a:blip r:embed="rId5">
            <a:extLst/>
          </a:blip>
          <a:stretch>
            <a:fillRect/>
          </a:stretch>
        </p:blipFill>
        <p:spPr>
          <a:xfrm>
            <a:off x="1488669" y="4278322"/>
            <a:ext cx="4086796" cy="2429215"/>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89"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9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9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392" name="Shape 39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393" name="Shape 393"/>
          <p:cNvSpPr/>
          <p:nvPr/>
        </p:nvSpPr>
        <p:spPr>
          <a:xfrm>
            <a:off x="720435" y="1850899"/>
            <a:ext cx="8064139" cy="52870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Solved example </a:t>
            </a:r>
          </a:p>
          <a:p>
            <a:pPr>
              <a:lnSpc>
                <a:spcPct val="90000"/>
              </a:lnSpc>
              <a:spcBef>
                <a:spcPts val="1000"/>
              </a:spcBef>
              <a:defRPr sz="1500"/>
            </a:pPr>
          </a:p>
          <a:p>
            <a:pPr>
              <a:lnSpc>
                <a:spcPct val="90000"/>
              </a:lnSpc>
              <a:spcBef>
                <a:spcPts val="1000"/>
              </a:spcBef>
              <a:defRPr sz="1500"/>
            </a:pPr>
            <a:r>
              <a:t>Let us take an example to understand how does Naive Bayes Algorithm work.</a:t>
            </a:r>
          </a:p>
          <a:p>
            <a:pPr>
              <a:lnSpc>
                <a:spcPct val="90000"/>
              </a:lnSpc>
              <a:spcBef>
                <a:spcPts val="1000"/>
              </a:spcBef>
              <a:defRPr sz="1500"/>
            </a:pPr>
            <a:r>
              <a:t>Suppose we have a training dataset of 1025 fruits.The feature in the dataset are these : Yellow_color,Big_Size,Sweet_Taste.There are three different classes apple,banana &amp; others.</a:t>
            </a:r>
          </a:p>
          <a:p>
            <a:pPr>
              <a:lnSpc>
                <a:spcPct val="90000"/>
              </a:lnSpc>
              <a:spcBef>
                <a:spcPts val="1000"/>
              </a:spcBef>
              <a:defRPr b="1" sz="1500"/>
            </a:pPr>
            <a:r>
              <a:t>Step 1: </a:t>
            </a:r>
            <a:r>
              <a:rPr b="0"/>
              <a:t>Create a frequency table for all features against all classes</a:t>
            </a: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r>
              <a:t>What can we conclude from the above table?</a:t>
            </a:r>
          </a:p>
          <a:p>
            <a:pPr>
              <a:lnSpc>
                <a:spcPct val="90000"/>
              </a:lnSpc>
              <a:spcBef>
                <a:spcPts val="1000"/>
              </a:spcBef>
              <a:defRPr b="1" sz="1400"/>
            </a:pPr>
            <a:r>
              <a:t>- </a:t>
            </a:r>
            <a:r>
              <a:rPr b="0"/>
              <a:t>Out of 1025 fruits, 400 are apples, 525 are bananas, and 100 are others.</a:t>
            </a:r>
            <a:endParaRPr b="0"/>
          </a:p>
          <a:p>
            <a:pPr>
              <a:lnSpc>
                <a:spcPct val="90000"/>
              </a:lnSpc>
              <a:spcBef>
                <a:spcPts val="1000"/>
              </a:spcBef>
              <a:defRPr b="1" sz="1400"/>
            </a:pPr>
            <a:r>
              <a:rPr b="0"/>
              <a:t>- 175 of the total 400 apples are Yellow and the rest are not and so on.</a:t>
            </a:r>
            <a:endParaRPr b="0"/>
          </a:p>
          <a:p>
            <a:pPr>
              <a:lnSpc>
                <a:spcPct val="90000"/>
              </a:lnSpc>
              <a:spcBef>
                <a:spcPts val="1000"/>
              </a:spcBef>
              <a:defRPr b="1" sz="1400"/>
            </a:pPr>
            <a:r>
              <a:rPr b="0"/>
              <a:t>- 400 fruits are Yellow, 425 are big in size and 200 are sweet from a total of 600 fruits.</a:t>
            </a:r>
            <a:endParaRPr b="0"/>
          </a:p>
          <a:p>
            <a:pPr>
              <a:lnSpc>
                <a:spcPct val="90000"/>
              </a:lnSpc>
              <a:spcBef>
                <a:spcPts val="1000"/>
              </a:spcBef>
              <a:defRPr b="1" sz="1500"/>
            </a:pPr>
          </a:p>
        </p:txBody>
      </p:sp>
      <p:graphicFrame>
        <p:nvGraphicFramePr>
          <p:cNvPr id="394" name="Table 394"/>
          <p:cNvGraphicFramePr/>
          <p:nvPr/>
        </p:nvGraphicFramePr>
        <p:xfrm>
          <a:off x="781645" y="988522"/>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Naïve Bayes</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395" name="nb1.png"/>
          <p:cNvPicPr>
            <a:picLocks noChangeAspect="1"/>
          </p:cNvPicPr>
          <p:nvPr/>
        </p:nvPicPr>
        <p:blipFill>
          <a:blip r:embed="rId5">
            <a:extLst/>
          </a:blip>
          <a:stretch>
            <a:fillRect/>
          </a:stretch>
        </p:blipFill>
        <p:spPr>
          <a:xfrm>
            <a:off x="1338777" y="3794934"/>
            <a:ext cx="6392403" cy="12364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6" name="Shape 13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7" name="Table 137"/>
          <p:cNvGraphicFramePr/>
          <p:nvPr/>
        </p:nvGraphicFramePr>
        <p:xfrm>
          <a:off x="576878" y="1451754"/>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8" name="Shape 138"/>
          <p:cNvSpPr/>
          <p:nvPr/>
        </p:nvSpPr>
        <p:spPr>
          <a:xfrm>
            <a:off x="576878" y="2443321"/>
            <a:ext cx="8128001"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Logistic Regression</a:t>
            </a:r>
          </a:p>
          <a:p>
            <a:pPr marL="285750" indent="-285750">
              <a:buSzPct val="100000"/>
              <a:buChar char="-"/>
            </a:pPr>
            <a:r>
              <a:t>Logit</a:t>
            </a:r>
          </a:p>
          <a:p>
            <a:pPr marL="285750" indent="-285750">
              <a:buSzPct val="100000"/>
              <a:buChar char="-"/>
            </a:pPr>
            <a:r>
              <a:t>Sigmoid</a:t>
            </a:r>
          </a:p>
          <a:p>
            <a:pPr marL="285750" indent="-285750">
              <a:buSzPct val="100000"/>
              <a:buChar char="-"/>
            </a:pPr>
            <a:r>
              <a:t>Threshold</a:t>
            </a:r>
          </a:p>
          <a:p>
            <a:pPr marL="285750" indent="-285750">
              <a:buSzPct val="100000"/>
              <a:buChar char="-"/>
            </a:pPr>
            <a:r>
              <a:t>Elbow method</a:t>
            </a:r>
          </a:p>
          <a:p>
            <a:pPr marL="285750" indent="-285750">
              <a:buSzPct val="100000"/>
              <a:buChar char="-"/>
            </a:pPr>
          </a:p>
          <a:p>
            <a:pPr/>
            <a:r>
              <a:t>5. Naïve Bayes</a:t>
            </a:r>
          </a:p>
          <a:p>
            <a:pPr marL="285750" indent="-285750">
              <a:buSzPct val="100000"/>
              <a:buChar char="-"/>
            </a:pPr>
            <a:r>
              <a:t>Learn Naïve bayes theorem to classify data</a:t>
            </a:r>
          </a:p>
          <a:p>
            <a:pPr marL="285750" indent="-285750">
              <a:buSzPct val="100000"/>
              <a:buChar char="-"/>
            </a:pPr>
          </a:p>
          <a:p>
            <a:pPr/>
            <a:r>
              <a:t>6. SVM </a:t>
            </a:r>
          </a:p>
          <a:p>
            <a:pPr/>
            <a:r>
              <a:t>- Learn Support vector machine technique to classify data in n-dimensional space	</a:t>
            </a:r>
          </a:p>
          <a:p>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9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39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39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00" name="Shape 40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01" name="Shape 401"/>
          <p:cNvSpPr/>
          <p:nvPr/>
        </p:nvSpPr>
        <p:spPr>
          <a:xfrm>
            <a:off x="720435" y="1850899"/>
            <a:ext cx="8064139" cy="44246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b="1" sz="1500"/>
            </a:pPr>
            <a:r>
              <a:t>Step 2: </a:t>
            </a:r>
            <a:r>
              <a:rPr b="0"/>
              <a:t>Draw the likelihood table for the features against the classes</a:t>
            </a: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endParaRPr b="0"/>
          </a:p>
          <a:p>
            <a:pPr>
              <a:lnSpc>
                <a:spcPct val="90000"/>
              </a:lnSpc>
              <a:spcBef>
                <a:spcPts val="1000"/>
              </a:spcBef>
              <a:defRPr b="1" sz="1500"/>
            </a:pPr>
            <a:r>
              <a:rPr b="0"/>
              <a:t>In our likelihood table Total_Probability of banana is maximum(0.1544) when the fruit is of Yellow_Color,Big in size and Sweet in taste.Therefore as per Naive Bayes algorithm a fruit which is Yellow in color,big in size and sweet in taste is Banana.</a:t>
            </a:r>
            <a:endParaRPr b="0"/>
          </a:p>
          <a:p>
            <a:pPr>
              <a:lnSpc>
                <a:spcPct val="90000"/>
              </a:lnSpc>
              <a:spcBef>
                <a:spcPts val="1000"/>
              </a:spcBef>
              <a:defRPr b="1" sz="1500"/>
            </a:pPr>
            <a:r>
              <a:rPr b="0"/>
              <a:t>In a nutshell, we say that a new element will belong to the class which will have the maximum conditional probability described above.</a:t>
            </a:r>
            <a:endParaRPr b="0"/>
          </a:p>
        </p:txBody>
      </p:sp>
      <p:graphicFrame>
        <p:nvGraphicFramePr>
          <p:cNvPr id="402" name="Table 402"/>
          <p:cNvGraphicFramePr/>
          <p:nvPr/>
        </p:nvGraphicFramePr>
        <p:xfrm>
          <a:off x="781645" y="988522"/>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Naïve Bayes</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03" name="nb2.png"/>
          <p:cNvPicPr>
            <a:picLocks noChangeAspect="1"/>
          </p:cNvPicPr>
          <p:nvPr/>
        </p:nvPicPr>
        <p:blipFill>
          <a:blip r:embed="rId5">
            <a:extLst/>
          </a:blip>
          <a:stretch>
            <a:fillRect/>
          </a:stretch>
        </p:blipFill>
        <p:spPr>
          <a:xfrm>
            <a:off x="1254921" y="2591914"/>
            <a:ext cx="6995167" cy="557703"/>
          </a:xfrm>
          <a:prstGeom prst="rect">
            <a:avLst/>
          </a:prstGeom>
          <a:ln w="12700">
            <a:miter lim="400000"/>
          </a:ln>
        </p:spPr>
      </p:pic>
      <p:pic>
        <p:nvPicPr>
          <p:cNvPr id="404" name="nb3.png"/>
          <p:cNvPicPr>
            <a:picLocks noChangeAspect="1"/>
          </p:cNvPicPr>
          <p:nvPr/>
        </p:nvPicPr>
        <p:blipFill>
          <a:blip r:embed="rId6">
            <a:extLst/>
          </a:blip>
          <a:stretch>
            <a:fillRect/>
          </a:stretch>
        </p:blipFill>
        <p:spPr>
          <a:xfrm>
            <a:off x="1086137" y="3464617"/>
            <a:ext cx="6897684" cy="107095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0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0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0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09" name="Shape 40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10" name="Shape 410"/>
          <p:cNvSpPr/>
          <p:nvPr/>
        </p:nvSpPr>
        <p:spPr>
          <a:xfrm>
            <a:off x="0" y="2786345"/>
            <a:ext cx="9144000"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Support vector machine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1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1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15" name="Shape 41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16" name="Shape 416"/>
          <p:cNvSpPr/>
          <p:nvPr/>
        </p:nvSpPr>
        <p:spPr>
          <a:xfrm>
            <a:off x="678871" y="1743756"/>
            <a:ext cx="8064139" cy="47322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400"/>
            </a:pPr>
            <a:r>
              <a:rPr b="1"/>
              <a:t>Support vector machines (SVMs)</a:t>
            </a:r>
            <a:r>
              <a:t> are a popular linear classifier, the current version of which was developed by Vladimir Vapnik and Corinna Cortes. SVMs are supervised learning models, meaning sample data must be labeled, that can be applied to almost any type of data.</a:t>
            </a:r>
          </a:p>
          <a:p>
            <a:pPr>
              <a:lnSpc>
                <a:spcPct val="81000"/>
              </a:lnSpc>
              <a:spcBef>
                <a:spcPts val="1000"/>
              </a:spcBef>
              <a:defRPr sz="1500"/>
            </a:pPr>
          </a:p>
          <a:p>
            <a:pPr>
              <a:lnSpc>
                <a:spcPct val="81000"/>
              </a:lnSpc>
              <a:spcBef>
                <a:spcPts val="1000"/>
              </a:spcBef>
              <a:defRPr sz="1400"/>
            </a:pPr>
            <a:r>
              <a:t>They are especially effective at classification, numeral prediction, and pattern recognition tasks. SVMs find a line (or hyperplane in dimensions greater than 2) in between different classes of data such that the distance on either side of that line or hyperplane to the next-closest data points is maximized.</a:t>
            </a:r>
          </a:p>
          <a:p>
            <a:pPr>
              <a:lnSpc>
                <a:spcPct val="81000"/>
              </a:lnSpc>
              <a:spcBef>
                <a:spcPts val="1000"/>
              </a:spcBef>
              <a:defRPr sz="1500"/>
            </a:pPr>
          </a:p>
        </p:txBody>
      </p:sp>
      <p:graphicFrame>
        <p:nvGraphicFramePr>
          <p:cNvPr id="417" name="Table 41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18" name="svm1.png"/>
          <p:cNvPicPr>
            <a:picLocks noChangeAspect="1"/>
          </p:cNvPicPr>
          <p:nvPr/>
        </p:nvPicPr>
        <p:blipFill>
          <a:blip r:embed="rId5">
            <a:extLst/>
          </a:blip>
          <a:stretch>
            <a:fillRect/>
          </a:stretch>
        </p:blipFill>
        <p:spPr>
          <a:xfrm>
            <a:off x="2365087" y="1527115"/>
            <a:ext cx="4877988" cy="2508057"/>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23" name="Shape 4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24" name="Shape 424"/>
          <p:cNvSpPr/>
          <p:nvPr/>
        </p:nvSpPr>
        <p:spPr>
          <a:xfrm>
            <a:off x="678871" y="1743756"/>
            <a:ext cx="8064139" cy="501078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In other words, support vector machines calculate a maximum-margin boundary that leads to a homogeneous partition of all data points. This classifies an SVM as a maximum margin classifier.</a:t>
            </a:r>
          </a:p>
          <a:p>
            <a:pPr>
              <a:lnSpc>
                <a:spcPct val="81000"/>
              </a:lnSpc>
              <a:spcBef>
                <a:spcPts val="1000"/>
              </a:spcBef>
              <a:defRPr b="1" sz="1500"/>
            </a:pPr>
            <a:r>
              <a:t>In other words, support vector machines calculate a maximum-margin boundary that leads to a homogeneous partition of all data points. This classifies an SVM as a maximum margin classifier.</a:t>
            </a:r>
          </a:p>
          <a:p>
            <a:pPr>
              <a:lnSpc>
                <a:spcPct val="81000"/>
              </a:lnSpc>
              <a:spcBef>
                <a:spcPts val="1000"/>
              </a:spcBef>
              <a:defRPr b="1" sz="1500"/>
            </a:pPr>
          </a:p>
          <a:p>
            <a:pPr>
              <a:lnSpc>
                <a:spcPct val="81000"/>
              </a:lnSpc>
              <a:spcBef>
                <a:spcPts val="1000"/>
              </a:spcBef>
              <a:defRPr sz="1500"/>
            </a:pPr>
            <a:r>
              <a:t>On the edge of either side of a margin lies sample data labeled as support vectors, with at least 1 support vector for each class of data. These support vectors represent the bounds of the margin, and can be used to construct the hyperplane bisecting that margin.</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400"/>
            </a:pPr>
            <a:r>
              <a:t>Equations 2 and 1 represent the formulas for a line or hyperplane respectively. For all sample data x, an SVM should find weights such that the data points will be separated according to a decision rule. To elaborate, lets assume we have a set of negative and positive values in a two-dimensional euclidean space, along with an initial straight line (drawn in green) between the two classes of data points:</a:t>
            </a:r>
          </a:p>
        </p:txBody>
      </p:sp>
      <p:graphicFrame>
        <p:nvGraphicFramePr>
          <p:cNvPr id="425" name="Table 42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26" name="svm2.png"/>
          <p:cNvPicPr>
            <a:picLocks noChangeAspect="1"/>
          </p:cNvPicPr>
          <p:nvPr/>
        </p:nvPicPr>
        <p:blipFill>
          <a:blip r:embed="rId5">
            <a:extLst/>
          </a:blip>
          <a:stretch>
            <a:fillRect/>
          </a:stretch>
        </p:blipFill>
        <p:spPr>
          <a:xfrm>
            <a:off x="2881708" y="4247723"/>
            <a:ext cx="3306541" cy="968894"/>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2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3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31" name="Shape 43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32" name="Shape 432"/>
          <p:cNvSpPr/>
          <p:nvPr/>
        </p:nvSpPr>
        <p:spPr>
          <a:xfrm>
            <a:off x="678871" y="1743756"/>
            <a:ext cx="8064139" cy="432752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The yellow space in Fig. 1 shows the margin between the points of opposing classes that are closest to each other. The sample points that are circled are the support vectors.</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Now, we imagine a vector w, of arbitrary length constrained to be perpendicular to the median of that margin. Then, we take an unknown vector u, and we want to determine whether it is on the + or the - side of the margin. To do this, we project u onto our perpendicular vector w, which gives us the distance to w</a:t>
            </a:r>
          </a:p>
        </p:txBody>
      </p:sp>
      <p:graphicFrame>
        <p:nvGraphicFramePr>
          <p:cNvPr id="433" name="Table 433"/>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34" name="svm3.png"/>
          <p:cNvPicPr>
            <a:picLocks noChangeAspect="1"/>
          </p:cNvPicPr>
          <p:nvPr/>
        </p:nvPicPr>
        <p:blipFill>
          <a:blip r:embed="rId5">
            <a:extLst/>
          </a:blip>
          <a:stretch>
            <a:fillRect/>
          </a:stretch>
        </p:blipFill>
        <p:spPr>
          <a:xfrm>
            <a:off x="2969095" y="2362419"/>
            <a:ext cx="3205810" cy="2501730"/>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36"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3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3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39" name="Shape 43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40" name="Shape 440"/>
          <p:cNvSpPr/>
          <p:nvPr/>
        </p:nvSpPr>
        <p:spPr>
          <a:xfrm>
            <a:off x="678871" y="1743756"/>
            <a:ext cx="8064139" cy="37716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Since w is perpendicular to the median, we know that the further we expand w, the closer we are to being on the + side of the margin. This means taking the dot product of our vectors u and w and checking whether it is greater than or equal to some constant, c. From here we have a decision rule, stating that if the equation</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is satisfied, the sample must be of the + class. At this point, we still don’t know what b or w is. Now we need to apply additional constraints to allow us to calculate them.</a:t>
            </a:r>
          </a:p>
          <a:p>
            <a:pPr>
              <a:lnSpc>
                <a:spcPct val="81000"/>
              </a:lnSpc>
              <a:spcBef>
                <a:spcPts val="1000"/>
              </a:spcBef>
              <a:defRPr sz="1500"/>
            </a:pPr>
          </a:p>
          <a:p>
            <a:pPr>
              <a:lnSpc>
                <a:spcPct val="81000"/>
              </a:lnSpc>
              <a:spcBef>
                <a:spcPts val="1000"/>
              </a:spcBef>
              <a:defRPr sz="1500"/>
            </a:pPr>
            <a:r>
              <a:t>If we replace u in equation 3 with a sample we know to be positive, then with a sample we know to be negative, those equations must be greater than or equal to 1 and less than or equal to -1, respectively.</a:t>
            </a:r>
          </a:p>
        </p:txBody>
      </p:sp>
      <p:graphicFrame>
        <p:nvGraphicFramePr>
          <p:cNvPr id="441" name="Table 441"/>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42" name="svm4.png"/>
          <p:cNvPicPr>
            <a:picLocks noChangeAspect="1"/>
          </p:cNvPicPr>
          <p:nvPr/>
        </p:nvPicPr>
        <p:blipFill>
          <a:blip r:embed="rId5">
            <a:extLst/>
          </a:blip>
          <a:stretch>
            <a:fillRect/>
          </a:stretch>
        </p:blipFill>
        <p:spPr>
          <a:xfrm>
            <a:off x="3306198" y="2984061"/>
            <a:ext cx="2995766" cy="644141"/>
          </a:xfrm>
          <a:prstGeom prst="rect">
            <a:avLst/>
          </a:prstGeom>
          <a:ln w="12700">
            <a:miter lim="400000"/>
          </a:ln>
        </p:spPr>
      </p:pic>
      <p:pic>
        <p:nvPicPr>
          <p:cNvPr id="443" name="svm5.png"/>
          <p:cNvPicPr>
            <a:picLocks noChangeAspect="1"/>
          </p:cNvPicPr>
          <p:nvPr/>
        </p:nvPicPr>
        <p:blipFill>
          <a:blip r:embed="rId6">
            <a:extLst/>
          </a:blip>
          <a:stretch>
            <a:fillRect/>
          </a:stretch>
        </p:blipFill>
        <p:spPr>
          <a:xfrm>
            <a:off x="2786394" y="5328292"/>
            <a:ext cx="4185250" cy="1003482"/>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4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4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4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48" name="Shape 44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49" name="Shape 449"/>
          <p:cNvSpPr/>
          <p:nvPr/>
        </p:nvSpPr>
        <p:spPr>
          <a:xfrm>
            <a:off x="678871" y="1743756"/>
            <a:ext cx="8064139" cy="4677284"/>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For convenience, we can introduce a new variable y such that y = 1 for positive samples and y = -1 for negative samples. This converts equations 4 and 5 into one equation</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Equation 6 should hold for any samples that are classified as support vectors.</a:t>
            </a:r>
          </a:p>
          <a:p>
            <a:pPr>
              <a:lnSpc>
                <a:spcPct val="81000"/>
              </a:lnSpc>
              <a:spcBef>
                <a:spcPts val="1000"/>
              </a:spcBef>
              <a:defRPr sz="1500"/>
            </a:pPr>
          </a:p>
          <a:p>
            <a:pPr>
              <a:lnSpc>
                <a:spcPct val="81000"/>
              </a:lnSpc>
              <a:spcBef>
                <a:spcPts val="1000"/>
              </a:spcBef>
              <a:defRPr b="1" sz="1500"/>
            </a:pPr>
            <a:r>
              <a:t>Since our initial goal was to establish a margin that is as wide as possible, we must determine a way to express the distance between the boundaries of the margin.</a:t>
            </a:r>
          </a:p>
          <a:p>
            <a:pPr>
              <a:lnSpc>
                <a:spcPct val="81000"/>
              </a:lnSpc>
              <a:spcBef>
                <a:spcPts val="1000"/>
              </a:spcBef>
              <a:defRPr sz="1500"/>
            </a:pPr>
          </a:p>
          <a:p>
            <a:pPr>
              <a:lnSpc>
                <a:spcPct val="81000"/>
              </a:lnSpc>
              <a:spcBef>
                <a:spcPts val="1000"/>
              </a:spcBef>
              <a:defRPr sz="1500"/>
            </a:pPr>
            <a:r>
              <a:t>Let’s draw two vectors from the origin to support vectors in our negative and positive classes, labeling them as x- and x+, respectively. Then we can draw a third vector between x- and x+ to show the distance vector between the two. Now we have enough vectors to calculate width by taking the dot product of our distance vector and our perpendicular vector w, then dividing by the magnitude of w.</a:t>
            </a:r>
          </a:p>
          <a:p>
            <a:pPr>
              <a:lnSpc>
                <a:spcPct val="81000"/>
              </a:lnSpc>
              <a:spcBef>
                <a:spcPts val="1000"/>
              </a:spcBef>
              <a:defRPr sz="1500"/>
            </a:pPr>
          </a:p>
        </p:txBody>
      </p:sp>
      <p:graphicFrame>
        <p:nvGraphicFramePr>
          <p:cNvPr id="450" name="Table 450"/>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51" name="svm6.png"/>
          <p:cNvPicPr>
            <a:picLocks noChangeAspect="1"/>
          </p:cNvPicPr>
          <p:nvPr/>
        </p:nvPicPr>
        <p:blipFill>
          <a:blip r:embed="rId5">
            <a:extLst/>
          </a:blip>
          <a:stretch>
            <a:fillRect/>
          </a:stretch>
        </p:blipFill>
        <p:spPr>
          <a:xfrm>
            <a:off x="2364290" y="2410113"/>
            <a:ext cx="4879582" cy="949620"/>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3"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5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5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56" name="Shape 45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57" name="Shape 457"/>
          <p:cNvSpPr/>
          <p:nvPr/>
        </p:nvSpPr>
        <p:spPr>
          <a:xfrm>
            <a:off x="678871" y="1743756"/>
            <a:ext cx="8064139" cy="13087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81000"/>
              </a:lnSpc>
              <a:spcBef>
                <a:spcPts val="1000"/>
              </a:spcBef>
              <a:defRPr sz="1500"/>
            </a:lvl1pPr>
          </a:lstStyle>
          <a:p>
            <a:pPr/>
            <a:r>
              <a:t>Let’s draw two vectors from the origin to support vectors in our negative and positive classes, labeling them as x- and x+, respectively. Then we can draw a third vector between x- and x+ to show the distance vector between the two. Now we have enough vectors to calculate width by taking the dot product of our distance vector and our perpendicular vector w, then dividing by the magnitude of w.</a:t>
            </a:r>
          </a:p>
        </p:txBody>
      </p:sp>
      <p:graphicFrame>
        <p:nvGraphicFramePr>
          <p:cNvPr id="458" name="Table 458"/>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59" name="svm7.png"/>
          <p:cNvPicPr>
            <a:picLocks noChangeAspect="1"/>
          </p:cNvPicPr>
          <p:nvPr/>
        </p:nvPicPr>
        <p:blipFill>
          <a:blip r:embed="rId5">
            <a:extLst/>
          </a:blip>
          <a:stretch>
            <a:fillRect/>
          </a:stretch>
        </p:blipFill>
        <p:spPr>
          <a:xfrm>
            <a:off x="2138237" y="2826428"/>
            <a:ext cx="4867526" cy="1205144"/>
          </a:xfrm>
          <a:prstGeom prst="rect">
            <a:avLst/>
          </a:prstGeom>
          <a:ln w="12700">
            <a:miter lim="400000"/>
          </a:ln>
        </p:spPr>
      </p:pic>
      <p:pic>
        <p:nvPicPr>
          <p:cNvPr id="460" name="svm8.png"/>
          <p:cNvPicPr>
            <a:picLocks noChangeAspect="1"/>
          </p:cNvPicPr>
          <p:nvPr/>
        </p:nvPicPr>
        <p:blipFill>
          <a:blip r:embed="rId6">
            <a:extLst/>
          </a:blip>
          <a:stretch>
            <a:fillRect/>
          </a:stretch>
        </p:blipFill>
        <p:spPr>
          <a:xfrm>
            <a:off x="3109027" y="3917598"/>
            <a:ext cx="3390012" cy="2693532"/>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6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6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6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65" name="Shape 46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66" name="Shape 466"/>
          <p:cNvSpPr/>
          <p:nvPr/>
        </p:nvSpPr>
        <p:spPr>
          <a:xfrm>
            <a:off x="678871" y="1743756"/>
            <a:ext cx="8064139" cy="39777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To maximize equation 8, a function with constraints, we must use LaGrange multipliers. This will provide us a new function to maximize without needing to consider the constraints.</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First, we differentiate L with respect to w and find that the vector w is a linear linear sum of all or some of the samples.</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Differentiating L with respect to b gives:</a:t>
            </a:r>
          </a:p>
          <a:p>
            <a:pPr>
              <a:lnSpc>
                <a:spcPct val="81000"/>
              </a:lnSpc>
              <a:spcBef>
                <a:spcPts val="1000"/>
              </a:spcBef>
              <a:defRPr sz="1500"/>
            </a:pPr>
          </a:p>
        </p:txBody>
      </p:sp>
      <p:graphicFrame>
        <p:nvGraphicFramePr>
          <p:cNvPr id="467" name="Table 46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68" name="svm9.png"/>
          <p:cNvPicPr>
            <a:picLocks noChangeAspect="1"/>
          </p:cNvPicPr>
          <p:nvPr/>
        </p:nvPicPr>
        <p:blipFill>
          <a:blip r:embed="rId5">
            <a:extLst/>
          </a:blip>
          <a:stretch>
            <a:fillRect/>
          </a:stretch>
        </p:blipFill>
        <p:spPr>
          <a:xfrm>
            <a:off x="2197002" y="2374033"/>
            <a:ext cx="4675954" cy="909758"/>
          </a:xfrm>
          <a:prstGeom prst="rect">
            <a:avLst/>
          </a:prstGeom>
          <a:ln w="12700">
            <a:miter lim="400000"/>
          </a:ln>
        </p:spPr>
      </p:pic>
      <p:pic>
        <p:nvPicPr>
          <p:cNvPr id="469" name="svm10.png"/>
          <p:cNvPicPr>
            <a:picLocks noChangeAspect="1"/>
          </p:cNvPicPr>
          <p:nvPr/>
        </p:nvPicPr>
        <p:blipFill>
          <a:blip r:embed="rId6">
            <a:extLst/>
          </a:blip>
          <a:stretch>
            <a:fillRect/>
          </a:stretch>
        </p:blipFill>
        <p:spPr>
          <a:xfrm>
            <a:off x="3046182" y="4015526"/>
            <a:ext cx="3329518" cy="835092"/>
          </a:xfrm>
          <a:prstGeom prst="rect">
            <a:avLst/>
          </a:prstGeom>
          <a:ln w="12700">
            <a:miter lim="400000"/>
          </a:ln>
        </p:spPr>
      </p:pic>
      <p:pic>
        <p:nvPicPr>
          <p:cNvPr id="470" name="svm11.png"/>
          <p:cNvPicPr>
            <a:picLocks noChangeAspect="1"/>
          </p:cNvPicPr>
          <p:nvPr/>
        </p:nvPicPr>
        <p:blipFill>
          <a:blip r:embed="rId7">
            <a:extLst/>
          </a:blip>
          <a:stretch>
            <a:fillRect/>
          </a:stretch>
        </p:blipFill>
        <p:spPr>
          <a:xfrm>
            <a:off x="3014512" y="5460146"/>
            <a:ext cx="3392857" cy="909758"/>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7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7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7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75" name="Shape 47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76" name="Shape 476"/>
          <p:cNvSpPr/>
          <p:nvPr/>
        </p:nvSpPr>
        <p:spPr>
          <a:xfrm>
            <a:off x="678871" y="1743756"/>
            <a:ext cx="8064139" cy="392988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Plugging our value for w in equation 10 into equation 9, we end up with equation 12.</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Further reduction gives us</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r>
              <a:t>If the result for equation 14 is ≥ 0, our sample is in the + class.</a:t>
            </a:r>
          </a:p>
          <a:p>
            <a:pPr>
              <a:lnSpc>
                <a:spcPct val="81000"/>
              </a:lnSpc>
              <a:spcBef>
                <a:spcPts val="1000"/>
              </a:spcBef>
              <a:defRPr sz="1500"/>
            </a:pPr>
          </a:p>
        </p:txBody>
      </p:sp>
      <p:graphicFrame>
        <p:nvGraphicFramePr>
          <p:cNvPr id="477" name="Table 477"/>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78" name="svm12.png"/>
          <p:cNvPicPr>
            <a:picLocks noChangeAspect="1"/>
          </p:cNvPicPr>
          <p:nvPr/>
        </p:nvPicPr>
        <p:blipFill>
          <a:blip r:embed="rId5">
            <a:extLst/>
          </a:blip>
          <a:stretch>
            <a:fillRect/>
          </a:stretch>
        </p:blipFill>
        <p:spPr>
          <a:xfrm>
            <a:off x="872911" y="2066644"/>
            <a:ext cx="6945413" cy="977292"/>
          </a:xfrm>
          <a:prstGeom prst="rect">
            <a:avLst/>
          </a:prstGeom>
          <a:ln w="12700">
            <a:miter lim="400000"/>
          </a:ln>
        </p:spPr>
      </p:pic>
      <p:pic>
        <p:nvPicPr>
          <p:cNvPr id="479" name="svm13.png"/>
          <p:cNvPicPr>
            <a:picLocks noChangeAspect="1"/>
          </p:cNvPicPr>
          <p:nvPr/>
        </p:nvPicPr>
        <p:blipFill>
          <a:blip r:embed="rId6">
            <a:extLst/>
          </a:blip>
          <a:stretch>
            <a:fillRect/>
          </a:stretch>
        </p:blipFill>
        <p:spPr>
          <a:xfrm>
            <a:off x="2378461" y="3475716"/>
            <a:ext cx="4387078" cy="94161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3" name="Shape 14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4" name="Table 144"/>
          <p:cNvGraphicFramePr/>
          <p:nvPr/>
        </p:nvGraphicFramePr>
        <p:xfrm>
          <a:off x="753936" y="987602"/>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5" name="Shape 145"/>
          <p:cNvSpPr/>
          <p:nvPr/>
        </p:nvSpPr>
        <p:spPr>
          <a:xfrm>
            <a:off x="753936" y="1539066"/>
            <a:ext cx="8128001" cy="2034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Decision tree is a classification algorithm that tries to identify the outcome of the data by splitting it into every possible outcome</a:t>
            </a:r>
          </a:p>
          <a:p>
            <a:pPr>
              <a:defRPr sz="1500"/>
            </a:pPr>
            <a:r>
              <a:t>It works on the  if/then principle</a:t>
            </a:r>
          </a:p>
          <a:p>
            <a:pPr>
              <a:defRPr sz="1500"/>
            </a:pPr>
          </a:p>
          <a:p>
            <a:pPr>
              <a:defRPr sz="1500"/>
            </a:pPr>
            <a:r>
              <a:t>Below diagram illustrates how decision tree works in the backend</a:t>
            </a:r>
          </a:p>
          <a:p>
            <a:pPr>
              <a:defRPr sz="1500"/>
            </a:pPr>
          </a:p>
          <a:p>
            <a:pPr>
              <a:defRPr sz="1500"/>
            </a:pPr>
            <a:r>
              <a:t>We can see that each node represents an attribute or feature and the branch from each node represents the outcome of that node. Finally, its the leaves of the tree where the final decision is made.</a:t>
            </a:r>
          </a:p>
        </p:txBody>
      </p:sp>
      <p:pic>
        <p:nvPicPr>
          <p:cNvPr id="146" name="image8.png"/>
          <p:cNvPicPr>
            <a:picLocks noChangeAspect="1"/>
          </p:cNvPicPr>
          <p:nvPr/>
        </p:nvPicPr>
        <p:blipFill>
          <a:blip r:embed="rId5">
            <a:extLst/>
          </a:blip>
          <a:stretch>
            <a:fillRect/>
          </a:stretch>
        </p:blipFill>
        <p:spPr>
          <a:xfrm>
            <a:off x="1998589" y="3648418"/>
            <a:ext cx="4629015" cy="2873182"/>
          </a:xfrm>
          <a:prstGeom prst="rect">
            <a:avLst/>
          </a:prstGeom>
          <a:ln w="12700">
            <a:miter lim="400000"/>
          </a:ln>
        </p:spPr>
      </p:pic>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8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8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8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84" name="Shape 48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85" name="Shape 485"/>
          <p:cNvSpPr/>
          <p:nvPr/>
        </p:nvSpPr>
        <p:spPr>
          <a:xfrm>
            <a:off x="678871" y="1743756"/>
            <a:ext cx="8064139" cy="37237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b="1" sz="1500"/>
            </a:pPr>
            <a:r>
              <a:t>So far we’ve examined cases in which our classes of sample points are linearly separable.</a:t>
            </a:r>
          </a:p>
          <a:p>
            <a:pPr>
              <a:lnSpc>
                <a:spcPct val="81000"/>
              </a:lnSpc>
              <a:spcBef>
                <a:spcPts val="1000"/>
              </a:spcBef>
              <a:defRPr sz="1500"/>
            </a:pPr>
          </a:p>
          <a:p>
            <a:pPr>
              <a:lnSpc>
                <a:spcPct val="81000"/>
              </a:lnSpc>
              <a:spcBef>
                <a:spcPts val="1000"/>
              </a:spcBef>
              <a:defRPr sz="1500"/>
            </a:pPr>
            <a:r>
              <a:t>In the case that our sample points are not linearly separable, we must do a transformation into a new space. This is accomplished with the use of a kernel function.</a:t>
            </a:r>
          </a:p>
          <a:p>
            <a:pPr>
              <a:lnSpc>
                <a:spcPct val="81000"/>
              </a:lnSpc>
              <a:spcBef>
                <a:spcPts val="1000"/>
              </a:spcBef>
              <a:defRPr sz="1500"/>
            </a:pPr>
          </a:p>
          <a:p>
            <a:pPr>
              <a:lnSpc>
                <a:spcPct val="81000"/>
              </a:lnSpc>
              <a:spcBef>
                <a:spcPts val="1000"/>
              </a:spcBef>
              <a:defRPr sz="1500"/>
            </a:pPr>
            <a:r>
              <a:t>Kernel functions can provide us with the dot product of two vectors in a new space without us needing to know the transformation into that space. The most simple kernel function is the linear kernel, shown as equation 15.</a:t>
            </a: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a:p>
            <a:pPr>
              <a:lnSpc>
                <a:spcPct val="81000"/>
              </a:lnSpc>
              <a:spcBef>
                <a:spcPts val="1000"/>
              </a:spcBef>
              <a:defRPr sz="1500"/>
            </a:pPr>
          </a:p>
        </p:txBody>
      </p:sp>
      <p:graphicFrame>
        <p:nvGraphicFramePr>
          <p:cNvPr id="486" name="Table 486"/>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87" name="svm14.png"/>
          <p:cNvPicPr>
            <a:picLocks noChangeAspect="1"/>
          </p:cNvPicPr>
          <p:nvPr/>
        </p:nvPicPr>
        <p:blipFill>
          <a:blip r:embed="rId5">
            <a:extLst/>
          </a:blip>
          <a:stretch>
            <a:fillRect/>
          </a:stretch>
        </p:blipFill>
        <p:spPr>
          <a:xfrm>
            <a:off x="342956" y="4033188"/>
            <a:ext cx="3982618" cy="1070957"/>
          </a:xfrm>
          <a:prstGeom prst="rect">
            <a:avLst/>
          </a:prstGeom>
          <a:ln w="12700">
            <a:miter lim="400000"/>
          </a:ln>
        </p:spPr>
      </p:pic>
      <p:pic>
        <p:nvPicPr>
          <p:cNvPr id="488" name="svm15.png"/>
          <p:cNvPicPr>
            <a:picLocks noChangeAspect="1"/>
          </p:cNvPicPr>
          <p:nvPr/>
        </p:nvPicPr>
        <p:blipFill>
          <a:blip r:embed="rId6">
            <a:extLst/>
          </a:blip>
          <a:stretch>
            <a:fillRect/>
          </a:stretch>
        </p:blipFill>
        <p:spPr>
          <a:xfrm>
            <a:off x="4663898" y="3939633"/>
            <a:ext cx="4284293" cy="2510409"/>
          </a:xfrm>
          <a:prstGeom prst="rect">
            <a:avLst/>
          </a:prstGeom>
          <a:ln w="12700">
            <a:miter lim="400000"/>
          </a:ln>
        </p:spPr>
      </p:pic>
      <p:pic>
        <p:nvPicPr>
          <p:cNvPr id="489" name="svm16.png"/>
          <p:cNvPicPr>
            <a:picLocks noChangeAspect="1"/>
          </p:cNvPicPr>
          <p:nvPr/>
        </p:nvPicPr>
        <p:blipFill>
          <a:blip r:embed="rId7">
            <a:extLst/>
          </a:blip>
          <a:stretch>
            <a:fillRect/>
          </a:stretch>
        </p:blipFill>
        <p:spPr>
          <a:xfrm>
            <a:off x="940290" y="4827453"/>
            <a:ext cx="2787950" cy="2106067"/>
          </a:xfrm>
          <a:prstGeom prst="rect">
            <a:avLst/>
          </a:prstGeom>
          <a:ln w="12700">
            <a:miter lim="400000"/>
          </a:ln>
        </p:spPr>
      </p:pic>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1"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49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49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494" name="Shape 49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495" name="Shape 495"/>
          <p:cNvSpPr/>
          <p:nvPr/>
        </p:nvSpPr>
        <p:spPr>
          <a:xfrm>
            <a:off x="678871" y="1743756"/>
            <a:ext cx="8064139" cy="377164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Figure 4 shows an example of two classes of data that are non-linearly separable in two dimensions, but become separable once they are transformed to a three-dimensional space. </a:t>
            </a:r>
          </a:p>
          <a:p>
            <a:pPr>
              <a:lnSpc>
                <a:spcPct val="81000"/>
              </a:lnSpc>
              <a:spcBef>
                <a:spcPts val="1000"/>
              </a:spcBef>
              <a:defRPr sz="1500"/>
            </a:pPr>
            <a:r>
              <a:t>Figure 5 shows a hyperplane separating two classes of data in three dimensions.</a:t>
            </a:r>
          </a:p>
          <a:p>
            <a:pPr>
              <a:lnSpc>
                <a:spcPct val="81000"/>
              </a:lnSpc>
              <a:spcBef>
                <a:spcPts val="1000"/>
              </a:spcBef>
              <a:defRPr sz="1500"/>
            </a:pPr>
            <a:r>
              <a:t>Current machine learning libraries such as Scikit-Learn or TensorFlow allow us implement SVMs while obscuring much of the complex math. </a:t>
            </a:r>
          </a:p>
          <a:p>
            <a:pPr>
              <a:lnSpc>
                <a:spcPct val="81000"/>
              </a:lnSpc>
              <a:spcBef>
                <a:spcPts val="1000"/>
              </a:spcBef>
              <a:defRPr sz="1500"/>
            </a:pPr>
            <a:r>
              <a:t>Figure 6 shows a slightly modified example of a SVM implemented in Python with ScikitLearn. Figure 7 displays the result using the Matplotlib library.</a:t>
            </a:r>
          </a:p>
          <a:p>
            <a:pPr>
              <a:lnSpc>
                <a:spcPct val="81000"/>
              </a:lnSpc>
              <a:spcBef>
                <a:spcPts val="1000"/>
              </a:spcBef>
              <a:defRPr sz="1500"/>
            </a:pPr>
          </a:p>
          <a:p>
            <a:pPr>
              <a:lnSpc>
                <a:spcPct val="81000"/>
              </a:lnSpc>
              <a:spcBef>
                <a:spcPts val="1000"/>
              </a:spcBef>
              <a:defRPr sz="1500"/>
            </a:pPr>
            <a:r>
              <a:t>Much of the code shown in figure 6 is housekeeping to correctly plot our result, but some areas of interest exist in lines 11 and 26. Line 11 invokes Scikit-learn’s SVM tool, which takes a kernel type and penalty parameter C of the error term as parameters. Line 26 feeds our sample data to the SVM decision function.</a:t>
            </a:r>
          </a:p>
          <a:p>
            <a:pPr>
              <a:lnSpc>
                <a:spcPct val="81000"/>
              </a:lnSpc>
              <a:spcBef>
                <a:spcPts val="1000"/>
              </a:spcBef>
              <a:defRPr sz="1500"/>
            </a:pPr>
          </a:p>
          <a:p>
            <a:pPr>
              <a:lnSpc>
                <a:spcPct val="81000"/>
              </a:lnSpc>
              <a:spcBef>
                <a:spcPts val="1000"/>
              </a:spcBef>
              <a:defRPr sz="1500"/>
            </a:pPr>
          </a:p>
        </p:txBody>
      </p:sp>
      <p:graphicFrame>
        <p:nvGraphicFramePr>
          <p:cNvPr id="496" name="Table 496"/>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pic>
        <p:nvPicPr>
          <p:cNvPr id="497" name="svm17.png"/>
          <p:cNvPicPr>
            <a:picLocks noChangeAspect="1"/>
          </p:cNvPicPr>
          <p:nvPr/>
        </p:nvPicPr>
        <p:blipFill>
          <a:blip r:embed="rId5">
            <a:extLst/>
          </a:blip>
          <a:stretch>
            <a:fillRect/>
          </a:stretch>
        </p:blipFill>
        <p:spPr>
          <a:xfrm>
            <a:off x="710722" y="4544915"/>
            <a:ext cx="2358262" cy="1942098"/>
          </a:xfrm>
          <a:prstGeom prst="rect">
            <a:avLst/>
          </a:prstGeom>
          <a:ln w="12700">
            <a:miter lim="400000"/>
          </a:ln>
        </p:spPr>
      </p:pic>
      <p:pic>
        <p:nvPicPr>
          <p:cNvPr id="498" name="svm18.png"/>
          <p:cNvPicPr>
            <a:picLocks noChangeAspect="1"/>
          </p:cNvPicPr>
          <p:nvPr/>
        </p:nvPicPr>
        <p:blipFill>
          <a:blip r:embed="rId6">
            <a:extLst/>
          </a:blip>
          <a:stretch>
            <a:fillRect/>
          </a:stretch>
        </p:blipFill>
        <p:spPr>
          <a:xfrm>
            <a:off x="5892413" y="4417959"/>
            <a:ext cx="2736963" cy="2196010"/>
          </a:xfrm>
          <a:prstGeom prst="rect">
            <a:avLst/>
          </a:prstGeom>
          <a:ln w="12700">
            <a:miter lim="400000"/>
          </a:ln>
        </p:spPr>
      </p:pic>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50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50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503" name="Shape 50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504" name="Shape 504"/>
          <p:cNvSpPr/>
          <p:nvPr/>
        </p:nvSpPr>
        <p:spPr>
          <a:xfrm>
            <a:off x="678871" y="1743756"/>
            <a:ext cx="8064139" cy="32157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81000"/>
              </a:lnSpc>
              <a:spcBef>
                <a:spcPts val="1000"/>
              </a:spcBef>
              <a:defRPr sz="1500"/>
            </a:pPr>
            <a:r>
              <a:t>Figure 8 shows the result of running the code with the radial basis function as the kernel. The radial basis function separates the two classes of data by setting the samples that represent the outer bounds of each class as the support vectors.</a:t>
            </a:r>
          </a:p>
          <a:p>
            <a:pPr>
              <a:lnSpc>
                <a:spcPct val="81000"/>
              </a:lnSpc>
              <a:spcBef>
                <a:spcPts val="1000"/>
              </a:spcBef>
              <a:defRPr sz="1500"/>
            </a:pPr>
            <a:r>
              <a:t>Vladimir Vapnik’s research demonstrated the groundbreaking ability to classify data in infinite dimensions using SVMs, and they remain one of the most powerful classification tools for a variety of machine learning tasks.</a:t>
            </a:r>
          </a:p>
          <a:p>
            <a:pPr>
              <a:lnSpc>
                <a:spcPct val="81000"/>
              </a:lnSpc>
              <a:spcBef>
                <a:spcPts val="1000"/>
              </a:spcBef>
              <a:defRPr sz="1500"/>
            </a:pPr>
          </a:p>
          <a:p>
            <a:pPr>
              <a:lnSpc>
                <a:spcPct val="81000"/>
              </a:lnSpc>
              <a:spcBef>
                <a:spcPts val="1000"/>
              </a:spcBef>
              <a:defRPr sz="1500"/>
            </a:pPr>
            <a:r>
              <a:t>Though his original concepts were conceived in the early 1960’s, it took the advent of modern computers to allow his concepts to be thoroughly tested and implemented. In the early 1990’s Vapnik was able to prove his prediction that SVMs provided a better classifier than neural networks, particularly for tasks involving images, such as handwriting recognition.</a:t>
            </a:r>
          </a:p>
          <a:p>
            <a:pPr>
              <a:lnSpc>
                <a:spcPct val="81000"/>
              </a:lnSpc>
              <a:spcBef>
                <a:spcPts val="1000"/>
              </a:spcBef>
              <a:defRPr sz="1500"/>
            </a:pPr>
          </a:p>
          <a:p>
            <a:pPr>
              <a:lnSpc>
                <a:spcPct val="90000"/>
              </a:lnSpc>
              <a:spcBef>
                <a:spcPts val="1000"/>
              </a:spcBef>
              <a:defRPr b="1" i="1" sz="1500"/>
            </a:pPr>
            <a:r>
              <a:t>Check python notebook svm.ipynb for python implementation </a:t>
            </a:r>
          </a:p>
        </p:txBody>
      </p:sp>
      <p:graphicFrame>
        <p:nvGraphicFramePr>
          <p:cNvPr id="505" name="Table 505"/>
          <p:cNvGraphicFramePr/>
          <p:nvPr/>
        </p:nvGraphicFramePr>
        <p:xfrm>
          <a:off x="740080" y="881380"/>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Support vector machine</a:t>
                      </a:r>
                    </a:p>
                  </a:txBody>
                  <a:tcPr marL="45720" marR="45720" marT="45720" marB="45720" anchor="t" anchorCtr="0" horzOverflow="overflow">
                    <a:lnB w="38100">
                      <a:solidFill>
                        <a:srgbClr val="FFFFFF"/>
                      </a:solidFill>
                    </a:lnB>
                    <a:solidFill>
                      <a:schemeClr val="accent1"/>
                    </a:solidFill>
                  </a:tcPr>
                </a:tc>
              </a:tr>
            </a:tbl>
          </a:graphicData>
        </a:graphic>
      </p:graphicFrame>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0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50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50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510" name="Shape 51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511" name="Shape 511"/>
          <p:cNvSpPr/>
          <p:nvPr/>
        </p:nvSpPr>
        <p:spPr>
          <a:xfrm>
            <a:off x="498763" y="1370856"/>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vl1pPr>
          </a:lstStyle>
          <a:p>
            <a:pPr/>
            <a:r>
              <a:t>Supervised learning</a:t>
            </a:r>
          </a:p>
        </p:txBody>
      </p:sp>
      <p:sp>
        <p:nvSpPr>
          <p:cNvPr id="512" name="Shape 512"/>
          <p:cNvSpPr/>
          <p:nvPr/>
        </p:nvSpPr>
        <p:spPr>
          <a:xfrm>
            <a:off x="498763" y="2701452"/>
            <a:ext cx="9144001" cy="33934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pPr>
            <a:r>
              <a:t>Trivia</a:t>
            </a:r>
          </a:p>
          <a:p>
            <a:pPr algn="ctr">
              <a:lnSpc>
                <a:spcPct val="90000"/>
              </a:lnSpc>
              <a:spcBef>
                <a:spcPts val="1000"/>
              </a:spcBef>
              <a:defRPr sz="1400"/>
            </a:pPr>
            <a:r>
              <a:t>Please solve the following questions </a:t>
            </a:r>
            <a:endParaRPr sz="2400"/>
          </a:p>
          <a:p>
            <a:pPr>
              <a:lnSpc>
                <a:spcPct val="90000"/>
              </a:lnSpc>
              <a:spcBef>
                <a:spcPts val="1000"/>
              </a:spcBef>
              <a:defRPr sz="1400"/>
            </a:pPr>
            <a:r>
              <a:t>Q1) What is a decision tree</a:t>
            </a:r>
            <a:endParaRPr sz="2400"/>
          </a:p>
          <a:p>
            <a:pPr>
              <a:lnSpc>
                <a:spcPct val="90000"/>
              </a:lnSpc>
              <a:spcBef>
                <a:spcPts val="1000"/>
              </a:spcBef>
              <a:defRPr sz="1400"/>
            </a:pPr>
            <a:r>
              <a:t>Q2) What is entropy</a:t>
            </a:r>
            <a:endParaRPr sz="2400"/>
          </a:p>
          <a:p>
            <a:pPr>
              <a:lnSpc>
                <a:spcPct val="90000"/>
              </a:lnSpc>
              <a:spcBef>
                <a:spcPts val="1000"/>
              </a:spcBef>
              <a:defRPr sz="1400"/>
            </a:pPr>
            <a:r>
              <a:t>Q3) What is Gini index and what does it say</a:t>
            </a:r>
            <a:endParaRPr sz="2400"/>
          </a:p>
          <a:p>
            <a:pPr>
              <a:lnSpc>
                <a:spcPct val="90000"/>
              </a:lnSpc>
              <a:spcBef>
                <a:spcPts val="1000"/>
              </a:spcBef>
              <a:defRPr sz="1400"/>
            </a:pPr>
            <a:r>
              <a:t>Q4) What is Random forest and how different is it from decision tree</a:t>
            </a:r>
            <a:endParaRPr sz="2400"/>
          </a:p>
          <a:p>
            <a:pPr>
              <a:lnSpc>
                <a:spcPct val="90000"/>
              </a:lnSpc>
              <a:spcBef>
                <a:spcPts val="1000"/>
              </a:spcBef>
              <a:defRPr sz="1400"/>
            </a:pPr>
            <a:r>
              <a:t>Q5) How does KNN work</a:t>
            </a:r>
            <a:endParaRPr sz="2400"/>
          </a:p>
          <a:p>
            <a:pPr>
              <a:lnSpc>
                <a:spcPct val="90000"/>
              </a:lnSpc>
              <a:spcBef>
                <a:spcPts val="1000"/>
              </a:spcBef>
              <a:defRPr sz="1400"/>
            </a:pPr>
            <a:r>
              <a:t>Q6) What is logistic regression and how is it different from linear regression</a:t>
            </a:r>
            <a:endParaRPr sz="2400"/>
          </a:p>
          <a:p>
            <a:pPr>
              <a:lnSpc>
                <a:spcPct val="90000"/>
              </a:lnSpc>
              <a:spcBef>
                <a:spcPts val="1000"/>
              </a:spcBef>
              <a:defRPr sz="1400"/>
            </a:pPr>
            <a:r>
              <a:t>Q7) What is a sigmoid function, mention the equation</a:t>
            </a:r>
            <a:endParaRPr sz="2400"/>
          </a:p>
          <a:p>
            <a:pPr>
              <a:lnSpc>
                <a:spcPct val="90000"/>
              </a:lnSpc>
              <a:spcBef>
                <a:spcPts val="1000"/>
              </a:spcBef>
              <a:defRPr sz="1400"/>
            </a:pPr>
            <a:r>
              <a:t>Q10) What is the Naïve bayes algorithm and define the equation</a:t>
            </a:r>
            <a:endParaRPr sz="2400"/>
          </a:p>
          <a:p>
            <a:pPr>
              <a:lnSpc>
                <a:spcPct val="90000"/>
              </a:lnSpc>
              <a:spcBef>
                <a:spcPts val="1000"/>
              </a:spcBef>
              <a:defRPr sz="1400"/>
            </a:pPr>
            <a:r>
              <a:t>Q11) What are the four kernels of support vector machines, define any 2</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14" name="image15.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515" name="image16.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516" name="Shape 516"/>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517"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518" name="Shape 51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8"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1" name="Shape 15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2" name="Table 152"/>
          <p:cNvGraphicFramePr/>
          <p:nvPr/>
        </p:nvGraphicFramePr>
        <p:xfrm>
          <a:off x="573828" y="1266334"/>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53" name="Shape 153"/>
          <p:cNvSpPr/>
          <p:nvPr/>
        </p:nvSpPr>
        <p:spPr>
          <a:xfrm>
            <a:off x="573828" y="2091626"/>
            <a:ext cx="8128001" cy="484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A general algorithm for a decision tree can be described as follows:</a:t>
            </a:r>
          </a:p>
          <a:p>
            <a:pPr>
              <a:defRPr sz="1500"/>
            </a:pPr>
          </a:p>
          <a:p>
            <a:pPr>
              <a:defRPr sz="1500"/>
            </a:pPr>
            <a:r>
              <a:t>1. Pick the best attribute/feature. The best attribute is one which best splits or separates the data</a:t>
            </a:r>
          </a:p>
          <a:p>
            <a:pPr>
              <a:defRPr sz="1500"/>
            </a:pPr>
            <a:r>
              <a:t>2.    Ask the relevant question</a:t>
            </a:r>
          </a:p>
          <a:p>
            <a:pPr>
              <a:defRPr sz="1500"/>
            </a:pPr>
            <a:r>
              <a:t>3. Follow the answer path</a:t>
            </a:r>
          </a:p>
          <a:p>
            <a:pPr>
              <a:defRPr sz="1500"/>
            </a:pPr>
            <a:r>
              <a:t>4. Go to step 1 until you arrive to the answer</a:t>
            </a:r>
          </a:p>
          <a:p>
            <a:pPr>
              <a:defRPr sz="1500"/>
            </a:pPr>
          </a:p>
          <a:p>
            <a:pPr>
              <a:defRPr sz="1500"/>
            </a:pPr>
            <a:r>
              <a:t>Below are attributes used to test the decision tree model</a:t>
            </a:r>
          </a:p>
          <a:p>
            <a:pPr>
              <a:defRPr sz="1500"/>
            </a:pPr>
          </a:p>
          <a:p>
            <a:pPr>
              <a:defRPr b="1" sz="1500"/>
            </a:pPr>
            <a:r>
              <a:t>Entropy –</a:t>
            </a:r>
          </a:p>
          <a:p>
            <a:pPr>
              <a:defRPr sz="1500"/>
            </a:pPr>
            <a:r>
              <a:t>The randomness of the data is called entropy, the higher the entropy the more generalized the model will be.</a:t>
            </a:r>
          </a:p>
          <a:p>
            <a:pPr>
              <a:defRPr sz="1500"/>
            </a:pPr>
            <a:r>
              <a:t>Entropy controls how decision tree splits the data</a:t>
            </a:r>
          </a:p>
          <a:p>
            <a:pPr>
              <a:defRPr sz="1500"/>
            </a:pPr>
          </a:p>
          <a:p>
            <a:pPr>
              <a:defRPr b="1" sz="1500"/>
            </a:pPr>
            <a:r>
              <a:t>Gini -</a:t>
            </a:r>
          </a:p>
          <a:p>
            <a:pPr>
              <a:defRPr sz="1500"/>
            </a:pPr>
            <a:r>
              <a:t>Gini measures how often a randomly chosen sample will be incorrectly classified, hence lower the gini the better</a:t>
            </a:r>
          </a:p>
          <a:p>
            <a:pPr>
              <a:defRPr sz="1500"/>
            </a:pPr>
          </a:p>
          <a:p>
            <a:pPr>
              <a:defRPr sz="1500"/>
            </a:pPr>
          </a:p>
          <a:p>
            <a:pPr>
              <a:defRPr sz="15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8" name="Shape 15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9" name="Table 159"/>
          <p:cNvGraphicFramePr/>
          <p:nvPr/>
        </p:nvGraphicFramePr>
        <p:xfrm>
          <a:off x="823208" y="1080913"/>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0" name="Shape 160"/>
          <p:cNvSpPr/>
          <p:nvPr/>
        </p:nvSpPr>
        <p:spPr>
          <a:xfrm>
            <a:off x="823208" y="1906207"/>
            <a:ext cx="8128001" cy="289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500"/>
            </a:pPr>
            <a:r>
              <a:t>Feature Importance – </a:t>
            </a:r>
          </a:p>
          <a:p>
            <a:pPr>
              <a:defRPr sz="1500"/>
            </a:pPr>
            <a:r>
              <a:t>Feature importance gives a score for every variables in the dataset, the variables with highest score has the highest importance in decision making</a:t>
            </a:r>
          </a:p>
          <a:p>
            <a:pPr>
              <a:defRPr sz="1500"/>
            </a:pPr>
            <a:r>
              <a:t>Hence this technique helps in dropping variables with low importance that does not add value to model’s learning process</a:t>
            </a:r>
          </a:p>
          <a:p>
            <a:pPr>
              <a:defRPr sz="1500"/>
            </a:pPr>
          </a:p>
          <a:p>
            <a:pPr>
              <a:defRPr b="1" sz="1500"/>
            </a:pPr>
            <a:r>
              <a:t>Parent and Leaf node –</a:t>
            </a:r>
          </a:p>
          <a:p>
            <a:pPr>
              <a:defRPr sz="1500"/>
            </a:pPr>
            <a:r>
              <a:t>Parent nodes are the ones that expand further into various branches while a leaf node is the final outcome and does not expand further, refer to the diagram on the next page</a:t>
            </a:r>
          </a:p>
          <a:p>
            <a:pPr>
              <a:defRPr sz="1500"/>
            </a:pPr>
          </a:p>
          <a:p>
            <a:pPr>
              <a:defRPr b="1" sz="1500"/>
            </a:pPr>
            <a:r>
              <a:t>Pruning – </a:t>
            </a:r>
          </a:p>
          <a:p>
            <a:pPr>
              <a:defRPr sz="1500"/>
            </a:pPr>
            <a:r>
              <a:t>Pruning in decision tree is a technique where we remove the branches that add very less information to the model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5" name="Shape 16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66" name="Table 166"/>
          <p:cNvGraphicFramePr/>
          <p:nvPr/>
        </p:nvGraphicFramePr>
        <p:xfrm>
          <a:off x="864772" y="1004450"/>
          <a:ext cx="8128001" cy="3708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a:t>
                      </a:r>
                    </a:p>
                  </a:txBody>
                  <a:tcPr marL="45720" marR="45720" marT="45720" marB="45720" anchor="t" anchorCtr="0" horzOverflow="overflow">
                    <a:lnB w="38100">
                      <a:solidFill>
                        <a:srgbClr val="FFFFFF"/>
                      </a:solidFill>
                    </a:lnB>
                    <a:solidFill>
                      <a:schemeClr val="accent1"/>
                    </a:solidFill>
                  </a:tcPr>
                </a:tc>
              </a:tr>
            </a:tbl>
          </a:graphicData>
        </a:graphic>
      </p:graphicFrame>
      <p:graphicFrame>
        <p:nvGraphicFramePr>
          <p:cNvPr id="167" name="Table 167"/>
          <p:cNvGraphicFramePr/>
          <p:nvPr/>
        </p:nvGraphicFramePr>
        <p:xfrm>
          <a:off x="864772" y="1004450"/>
          <a:ext cx="8128001" cy="37084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a:solidFill>
                            <a:srgbClr val="FFFFFF"/>
                          </a:solidFill>
                        </a:rPr>
                        <a:t>Decision Tree</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8" name="Shape 168"/>
          <p:cNvSpPr/>
          <p:nvPr/>
        </p:nvSpPr>
        <p:spPr>
          <a:xfrm>
            <a:off x="864772" y="1829743"/>
            <a:ext cx="8128001" cy="95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pPr>
            <a:r>
              <a:t>We can see that each node represents an attribute or feature and the branch from each node represents the outcome of that node. Finally, its the leaves of the tree where the final decision is made.</a:t>
            </a:r>
          </a:p>
          <a:p>
            <a:pPr>
              <a:defRPr b="1" i="1" sz="1500"/>
            </a:pPr>
            <a:r>
              <a:t>Refer to python notebook decision_tree.ipynb for python implementation</a:t>
            </a:r>
          </a:p>
        </p:txBody>
      </p:sp>
      <p:pic>
        <p:nvPicPr>
          <p:cNvPr id="169" name="image9.png"/>
          <p:cNvPicPr>
            <a:picLocks noChangeAspect="1"/>
          </p:cNvPicPr>
          <p:nvPr/>
        </p:nvPicPr>
        <p:blipFill>
          <a:blip r:embed="rId5">
            <a:extLst/>
          </a:blip>
          <a:stretch>
            <a:fillRect/>
          </a:stretch>
        </p:blipFill>
        <p:spPr>
          <a:xfrm>
            <a:off x="803563" y="2814302"/>
            <a:ext cx="7114903" cy="400213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1" name="image5.png" descr="D:\Freelance\mcta\PPT\PPT-assets_M.png"/>
          <p:cNvPicPr>
            <a:picLocks noChangeAspect="1"/>
          </p:cNvPicPr>
          <p:nvPr/>
        </p:nvPicPr>
        <p:blipFill>
          <a:blip r:embed="rId2">
            <a:extLst/>
          </a:blip>
          <a:stretch>
            <a:fillRect/>
          </a:stretch>
        </p:blipFill>
        <p:spPr>
          <a:xfrm>
            <a:off x="0" y="-114300"/>
            <a:ext cx="9144000" cy="6858000"/>
          </a:xfrm>
          <a:prstGeom prst="rect">
            <a:avLst/>
          </a:prstGeom>
          <a:ln w="12700">
            <a:miter lim="400000"/>
          </a:ln>
        </p:spPr>
      </p:pic>
      <p:pic>
        <p:nvPicPr>
          <p:cNvPr id="17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4" name="Shape 17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75" name="Shape 175"/>
          <p:cNvSpPr/>
          <p:nvPr/>
        </p:nvSpPr>
        <p:spPr>
          <a:xfrm>
            <a:off x="-37023" y="1276300"/>
            <a:ext cx="9144001" cy="265176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Solved example with Decision tree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