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Shape 11"/>
          <p:cNvSpPr/>
          <p:nvPr>
            <p:ph type="title"/>
          </p:nvPr>
        </p:nvSpPr>
        <p:spPr>
          <a:xfrm>
            <a:off x="685800" y="2130425"/>
            <a:ext cx="7772400" cy="1470025"/>
          </a:xfrm>
          <a:prstGeom prst="rect">
            <a:avLst/>
          </a:prstGeom>
        </p:spPr>
        <p:txBody>
          <a:bodyPr/>
          <a:lstStyle/>
          <a:p>
            <a:pPr/>
            <a:r>
              <a:t>Title Text</a:t>
            </a:r>
          </a:p>
        </p:txBody>
      </p:sp>
      <p:sp>
        <p:nvSpPr>
          <p:cNvPr id="12" name="Shape 12"/>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Title Text</a:t>
            </a:r>
          </a:p>
        </p:txBody>
      </p:sp>
      <p:sp>
        <p:nvSpPr>
          <p:cNvPr id="93" name="Shape 93"/>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Shape 101"/>
          <p:cNvSpPr/>
          <p:nvPr>
            <p:ph type="title"/>
          </p:nvPr>
        </p:nvSpPr>
        <p:spPr>
          <a:xfrm>
            <a:off x="6629400" y="274638"/>
            <a:ext cx="2057400" cy="5851526"/>
          </a:xfrm>
          <a:prstGeom prst="rect">
            <a:avLst/>
          </a:prstGeom>
        </p:spPr>
        <p:txBody>
          <a:bodyPr/>
          <a:lstStyle/>
          <a:p>
            <a:pPr/>
            <a:r>
              <a:t>Title Text</a:t>
            </a:r>
          </a:p>
        </p:txBody>
      </p:sp>
      <p:sp>
        <p:nvSpPr>
          <p:cNvPr id="102" name="Shape 102"/>
          <p:cNvSpPr/>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Title Text</a:t>
            </a:r>
          </a:p>
        </p:txBody>
      </p:sp>
      <p:sp>
        <p:nvSpPr>
          <p:cNvPr id="21" name="Shape 21"/>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Shape 29"/>
          <p:cNvSpPr/>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Shape 30"/>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Title Text</a:t>
            </a:r>
          </a:p>
        </p:txBody>
      </p:sp>
      <p:sp>
        <p:nvSpPr>
          <p:cNvPr id="39" name="Shape 39"/>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a:r>
              <a:t>Title Text</a:t>
            </a:r>
          </a:p>
        </p:txBody>
      </p:sp>
      <p:sp>
        <p:nvSpPr>
          <p:cNvPr id="48" name="Shape 48"/>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Title Text</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Shape 72"/>
          <p:cNvSpPr/>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Shape 73"/>
          <p:cNvSpPr/>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Shape 82"/>
          <p:cNvSpPr/>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Shape 83"/>
          <p:cNvSpPr/>
          <p:nvPr>
            <p:ph type="pic" sz="half" idx="13"/>
          </p:nvPr>
        </p:nvSpPr>
        <p:spPr>
          <a:xfrm>
            <a:off x="1792288" y="612775"/>
            <a:ext cx="5486401" cy="4114800"/>
          </a:xfrm>
          <a:prstGeom prst="rect">
            <a:avLst/>
          </a:prstGeom>
        </p:spPr>
        <p:txBody>
          <a:bodyPr lIns="91439" rIns="91439">
            <a:noAutofit/>
          </a:bodyPr>
          <a:lstStyle/>
          <a:p>
            <a:pPr/>
          </a:p>
        </p:txBody>
      </p:sp>
      <p:sp>
        <p:nvSpPr>
          <p:cNvPr id="84" name="Shape 84"/>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www.kaggle.com/shrutimechlearn/step-by-step-pca-with-iris-dataset#Step-1:-Normalize-the-data"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www.kaggle.com/shrutimechlearn/step-by-step-pca-with-iris-dataset#Step-2:-Calculate-the-covariance-matrix" TargetMode="External"/><Relationship Id="rId6" Type="http://schemas.openxmlformats.org/officeDocument/2006/relationships/hyperlink" Target="https://www.kaggle.com/shrutimechlearn/step-by-step-pca-with-iris-dataset#Step-3:-Calculate-the-eigenvalues-and-eigenvectors" TargetMode="External"/><Relationship Id="rId7" Type="http://schemas.openxmlformats.org/officeDocument/2006/relationships/image" Target="../media/image4.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s://www.kaggle.com/shrutimechlearn/step-by-step-pca-with-iris-dataset#Step-4:-Choosing-components-and-forming-a-feature-vector:" TargetMode="Externa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2" name="image1.png" descr="D:\Freelance\mcta\PPT\PPT-assets_2.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13" name="image2.png" descr="D:\Freelance\mcta\PPT\PPT-assets_1.png"/>
          <p:cNvPicPr>
            <a:picLocks noChangeAspect="1"/>
          </p:cNvPicPr>
          <p:nvPr/>
        </p:nvPicPr>
        <p:blipFill>
          <a:blip r:embed="rId3">
            <a:extLst/>
          </a:blip>
          <a:stretch>
            <a:fillRect/>
          </a:stretch>
        </p:blipFill>
        <p:spPr>
          <a:xfrm>
            <a:off x="0" y="0"/>
            <a:ext cx="9143696" cy="6858000"/>
          </a:xfrm>
          <a:prstGeom prst="rect">
            <a:avLst/>
          </a:prstGeom>
          <a:ln w="12700">
            <a:miter lim="400000"/>
          </a:ln>
        </p:spPr>
      </p:pic>
      <p:pic>
        <p:nvPicPr>
          <p:cNvPr id="114" name="image3.png" descr="D:\Freelance\mcta\PPT\logo.png"/>
          <p:cNvPicPr>
            <a:picLocks noChangeAspect="1"/>
          </p:cNvPicPr>
          <p:nvPr/>
        </p:nvPicPr>
        <p:blipFill>
          <a:blip r:embed="rId4">
            <a:extLst/>
          </a:blip>
          <a:stretch>
            <a:fillRect/>
          </a:stretch>
        </p:blipFill>
        <p:spPr>
          <a:xfrm>
            <a:off x="609600" y="4724400"/>
            <a:ext cx="1644950" cy="1499807"/>
          </a:xfrm>
          <a:prstGeom prst="rect">
            <a:avLst/>
          </a:prstGeom>
          <a:ln w="12700">
            <a:miter lim="400000"/>
          </a:ln>
        </p:spPr>
      </p:pic>
      <p:sp>
        <p:nvSpPr>
          <p:cNvPr id="115" name="Shape 115"/>
          <p:cNvSpPr/>
          <p:nvPr>
            <p:ph type="ctrTitle"/>
          </p:nvPr>
        </p:nvSpPr>
        <p:spPr>
          <a:xfrm>
            <a:off x="533400" y="457200"/>
            <a:ext cx="3810000" cy="1470025"/>
          </a:xfrm>
          <a:prstGeom prst="rect">
            <a:avLst/>
          </a:prstGeom>
        </p:spPr>
        <p:txBody>
          <a:bodyPr/>
          <a:lstStyle>
            <a:lvl1pPr algn="l">
              <a:defRPr sz="2400">
                <a:solidFill>
                  <a:srgbClr val="FFFFFF"/>
                </a:solidFill>
                <a:latin typeface="ArmWrestler Bold"/>
                <a:ea typeface="ArmWrestler Bold"/>
                <a:cs typeface="ArmWrestler Bold"/>
                <a:sym typeface="ArmWrestler Bold"/>
              </a:defRPr>
            </a:lvl1pPr>
          </a:lstStyle>
          <a:p>
            <a:pPr/>
            <a:r>
              <a:t>MASTER PROGRAM IN </a:t>
            </a:r>
          </a:p>
        </p:txBody>
      </p:sp>
      <p:sp>
        <p:nvSpPr>
          <p:cNvPr id="116" name="Shape 116"/>
          <p:cNvSpPr/>
          <p:nvPr/>
        </p:nvSpPr>
        <p:spPr>
          <a:xfrm>
            <a:off x="533400" y="1451292"/>
            <a:ext cx="3810000" cy="1920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sz="4000">
                <a:solidFill>
                  <a:srgbClr val="FFFFFF"/>
                </a:solidFill>
                <a:latin typeface="ArmWrestler Bold"/>
                <a:ea typeface="ArmWrestler Bold"/>
                <a:cs typeface="ArmWrestler Bold"/>
                <a:sym typeface="ArmWrestler Bold"/>
              </a:defRPr>
            </a:pPr>
            <a:r>
              <a:t>DATA SCIENC</a:t>
            </a:r>
            <a:r>
              <a:t>E</a:t>
            </a:r>
            <a:br/>
            <a:r>
              <a:t>AI &amp; MACHINE</a:t>
            </a:r>
            <a:br/>
            <a:r>
              <a:t>LEARNING</a:t>
            </a:r>
          </a:p>
        </p:txBody>
      </p:sp>
      <p:sp>
        <p:nvSpPr>
          <p:cNvPr id="117" name="Shape 11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pic>
        <p:nvPicPr>
          <p:cNvPr id="118" name="image4.png" descr="D:\Freelance\mcta\PPT\PPT-assets_34.png"/>
          <p:cNvPicPr>
            <a:picLocks noChangeAspect="1"/>
          </p:cNvPicPr>
          <p:nvPr/>
        </p:nvPicPr>
        <p:blipFill>
          <a:blip r:embed="rId5">
            <a:extLst/>
          </a:blip>
          <a:stretch>
            <a:fillRect/>
          </a:stretch>
        </p:blipFill>
        <p:spPr>
          <a:xfrm>
            <a:off x="3943350" y="4724400"/>
            <a:ext cx="5124450" cy="15240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3" name="image5.png" descr="D:\Freelance\mcta\PPT\PPT-assets_M.png"/>
          <p:cNvPicPr>
            <a:picLocks noChangeAspect="1"/>
          </p:cNvPicPr>
          <p:nvPr/>
        </p:nvPicPr>
        <p:blipFill>
          <a:blip r:embed="rId2">
            <a:extLst/>
          </a:blip>
          <a:stretch>
            <a:fillRect/>
          </a:stretch>
        </p:blipFill>
        <p:spPr>
          <a:xfrm>
            <a:off x="0" y="-13854"/>
            <a:ext cx="9144000" cy="6858001"/>
          </a:xfrm>
          <a:prstGeom prst="rect">
            <a:avLst/>
          </a:prstGeom>
          <a:ln w="12700">
            <a:miter lim="400000"/>
          </a:ln>
        </p:spPr>
      </p:pic>
      <p:pic>
        <p:nvPicPr>
          <p:cNvPr id="18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8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86" name="Shape 18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87" name="Table 187"/>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LDA Linear Discriminant analysis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88" name="Shape 188"/>
          <p:cNvSpPr/>
          <p:nvPr/>
        </p:nvSpPr>
        <p:spPr>
          <a:xfrm>
            <a:off x="470977" y="1822593"/>
            <a:ext cx="8128001" cy="249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Example:</a:t>
            </a:r>
            <a:br/>
            <a:r>
              <a:rPr b="0"/>
              <a:t>Suppose we have two sets of data points belonging to two different classes that we want to classify. As shown in the given 2D graph, when the data points are plotted on the 2D plane, there’s no straight line that can separate the two classes of the data points completely. Hence, in this case, LDA (Linear Discriminant Analysis) is used which reduces the 2D graph into a 1D graph in order to maximize the separability between the two classes.</a:t>
            </a:r>
            <a:endParaRPr b="0"/>
          </a:p>
          <a:p>
            <a:pPr/>
          </a:p>
        </p:txBody>
      </p:sp>
      <p:pic>
        <p:nvPicPr>
          <p:cNvPr id="189" name="image10.jpeg"/>
          <p:cNvPicPr>
            <a:picLocks noChangeAspect="1"/>
          </p:cNvPicPr>
          <p:nvPr/>
        </p:nvPicPr>
        <p:blipFill>
          <a:blip r:embed="rId5">
            <a:extLst/>
          </a:blip>
          <a:stretch>
            <a:fillRect/>
          </a:stretch>
        </p:blipFill>
        <p:spPr>
          <a:xfrm>
            <a:off x="766244" y="4002302"/>
            <a:ext cx="2582312" cy="242478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image5.png" descr="D:\Freelance\mcta\PPT\PPT-assets_M.png"/>
          <p:cNvPicPr>
            <a:picLocks noChangeAspect="1"/>
          </p:cNvPicPr>
          <p:nvPr/>
        </p:nvPicPr>
        <p:blipFill>
          <a:blip r:embed="rId2">
            <a:extLst/>
          </a:blip>
          <a:stretch>
            <a:fillRect/>
          </a:stretch>
        </p:blipFill>
        <p:spPr>
          <a:xfrm>
            <a:off x="0" y="-13854"/>
            <a:ext cx="9144000" cy="6858001"/>
          </a:xfrm>
          <a:prstGeom prst="rect">
            <a:avLst/>
          </a:prstGeom>
          <a:ln w="12700">
            <a:miter lim="400000"/>
          </a:ln>
        </p:spPr>
      </p:pic>
      <p:pic>
        <p:nvPicPr>
          <p:cNvPr id="19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9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94" name="Shape 19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95" name="Table 195"/>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LDA Linear Discriminant analysis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96" name="Shape 196"/>
          <p:cNvSpPr/>
          <p:nvPr/>
        </p:nvSpPr>
        <p:spPr>
          <a:xfrm>
            <a:off x="470977" y="1822593"/>
            <a:ext cx="8128001" cy="249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Here, Linear Discriminant Analysis uses both the axes (X and Y) to create a new axis and projects data onto a new axis in a way to maximize the separation of the two categories and hence, reducing the 2D graph into a 1D graph.</a:t>
            </a:r>
          </a:p>
          <a:p>
            <a:pPr/>
          </a:p>
          <a:p>
            <a:pPr/>
            <a:r>
              <a:t>Two criteria are used by LDA to create a new axis:</a:t>
            </a:r>
          </a:p>
          <a:p>
            <a:pPr/>
            <a:r>
              <a:t>Maximize the distance between means of the two classes.</a:t>
            </a:r>
          </a:p>
          <a:p>
            <a:pPr/>
            <a:r>
              <a:t>Minimize the variation within each class.</a:t>
            </a:r>
          </a:p>
        </p:txBody>
      </p:sp>
      <p:pic>
        <p:nvPicPr>
          <p:cNvPr id="197" name="image11.jpeg"/>
          <p:cNvPicPr>
            <a:picLocks noChangeAspect="1"/>
          </p:cNvPicPr>
          <p:nvPr/>
        </p:nvPicPr>
        <p:blipFill>
          <a:blip r:embed="rId5">
            <a:extLst/>
          </a:blip>
          <a:stretch>
            <a:fillRect/>
          </a:stretch>
        </p:blipFill>
        <p:spPr>
          <a:xfrm>
            <a:off x="4977777" y="3552673"/>
            <a:ext cx="3299652" cy="299325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9" name="image5.png" descr="D:\Freelance\mcta\PPT\PPT-assets_M.png"/>
          <p:cNvPicPr>
            <a:picLocks noChangeAspect="1"/>
          </p:cNvPicPr>
          <p:nvPr/>
        </p:nvPicPr>
        <p:blipFill>
          <a:blip r:embed="rId2">
            <a:extLst/>
          </a:blip>
          <a:stretch>
            <a:fillRect/>
          </a:stretch>
        </p:blipFill>
        <p:spPr>
          <a:xfrm>
            <a:off x="0" y="-13854"/>
            <a:ext cx="9144000" cy="6858001"/>
          </a:xfrm>
          <a:prstGeom prst="rect">
            <a:avLst/>
          </a:prstGeom>
          <a:ln w="12700">
            <a:miter lim="400000"/>
          </a:ln>
        </p:spPr>
      </p:pic>
      <p:pic>
        <p:nvPicPr>
          <p:cNvPr id="200"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01"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02" name="Shape 202"/>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03" name="Table 203"/>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LDA Linear Discriminant analysis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04" name="Shape 204"/>
          <p:cNvSpPr/>
          <p:nvPr/>
        </p:nvSpPr>
        <p:spPr>
          <a:xfrm>
            <a:off x="470977" y="1822593"/>
            <a:ext cx="8128001" cy="329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In the above graph, it can be seen that a new axis (in red) is generated and plotted in the 2D graph such that it maximizes the distance between the means of the two classes and minimizes the variation within each class. In simple terms, this newly generated axis increases the separation between the dtla points of the two classes. After generating this new axis using the above-mentioned criteria, all the data points of the classes are plotted on this new axis and are shown in the figure given below.</a:t>
            </a:r>
            <a:br/>
          </a:p>
          <a:p>
            <a:pPr/>
          </a:p>
          <a:p>
            <a:pPr/>
          </a:p>
          <a:p>
            <a:pPr/>
          </a:p>
        </p:txBody>
      </p:sp>
      <p:pic>
        <p:nvPicPr>
          <p:cNvPr id="205" name="image12.png"/>
          <p:cNvPicPr>
            <a:picLocks noChangeAspect="1"/>
          </p:cNvPicPr>
          <p:nvPr/>
        </p:nvPicPr>
        <p:blipFill>
          <a:blip r:embed="rId5">
            <a:extLst/>
          </a:blip>
          <a:stretch>
            <a:fillRect/>
          </a:stretch>
        </p:blipFill>
        <p:spPr>
          <a:xfrm>
            <a:off x="1518411" y="3689651"/>
            <a:ext cx="6106377" cy="88595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7" name="image5.png" descr="D:\Freelance\mcta\PPT\PPT-assets_M.png"/>
          <p:cNvPicPr>
            <a:picLocks noChangeAspect="1"/>
          </p:cNvPicPr>
          <p:nvPr/>
        </p:nvPicPr>
        <p:blipFill>
          <a:blip r:embed="rId2">
            <a:extLst/>
          </a:blip>
          <a:stretch>
            <a:fillRect/>
          </a:stretch>
        </p:blipFill>
        <p:spPr>
          <a:xfrm>
            <a:off x="0" y="-13854"/>
            <a:ext cx="9144000" cy="6858001"/>
          </a:xfrm>
          <a:prstGeom prst="rect">
            <a:avLst/>
          </a:prstGeom>
          <a:ln w="12700">
            <a:miter lim="400000"/>
          </a:ln>
        </p:spPr>
      </p:pic>
      <p:pic>
        <p:nvPicPr>
          <p:cNvPr id="20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0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10" name="Shape 21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11" name="Table 211"/>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Latent Dirichlet Allocation</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12" name="Shape 212"/>
          <p:cNvSpPr/>
          <p:nvPr/>
        </p:nvSpPr>
        <p:spPr>
          <a:xfrm>
            <a:off x="470977" y="1822594"/>
            <a:ext cx="8128001" cy="489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Latent Dirichlet Allocation</a:t>
            </a:r>
            <a:r>
              <a:rPr b="0"/>
              <a:t> : is primarily an unsupervised technique used for finding topic distribution. It is based on Dirichlet Allocation and works on based of iteration to find best topic underlying solving using “Joint probabilities”. It is generally used on text data.</a:t>
            </a:r>
            <a:endParaRPr b="0"/>
          </a:p>
          <a:p>
            <a:pPr/>
            <a:r>
              <a:t>Now imagine this DA on documents(text data): Now each document has randomly distributed words, which document picks is </a:t>
            </a:r>
            <a:r>
              <a:rPr b="1"/>
              <a:t>(1)</a:t>
            </a:r>
            <a:r>
              <a:t> like picking dice, getting a “word A” from that document is like getting ‘1’ from dice in </a:t>
            </a:r>
            <a:r>
              <a:rPr b="1"/>
              <a:t>(2)</a:t>
            </a:r>
            <a:r>
              <a:t>. So Dirichlet allocation can be used to represent document and words as well.</a:t>
            </a:r>
          </a:p>
          <a:p>
            <a:pPr/>
            <a:r>
              <a:t>Coming to LDA now: The basic idea of LDA is to take D X W matrix; D: #documents; W: #words and give D X T and W X T as two output matrices. Where T is #topics.</a:t>
            </a:r>
          </a:p>
          <a:p>
            <a:pPr/>
            <a:r>
              <a:t>Choosing T is based on domain or plain finding right T by elbow method.</a:t>
            </a:r>
          </a:p>
          <a:p>
            <a:pPr/>
            <a:r>
              <a:t>In many applications you can use D X T matrix, like D X T matrix you can feed to some supervised algorithm like SVM or random forest to classify documents. Whereas W X T matrix you can use to find theme of document.</a:t>
            </a:r>
          </a:p>
          <a:p>
            <a:pPr/>
          </a:p>
          <a:p>
            <a:pPr/>
            <a:r>
              <a:t>Refer to ‘lda.html’ for python implementation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4" name="image5.png" descr="D:\Freelance\mcta\PPT\PPT-assets_M.png"/>
          <p:cNvPicPr>
            <a:picLocks noChangeAspect="1"/>
          </p:cNvPicPr>
          <p:nvPr/>
        </p:nvPicPr>
        <p:blipFill>
          <a:blip r:embed="rId2">
            <a:extLst/>
          </a:blip>
          <a:stretch>
            <a:fillRect/>
          </a:stretch>
        </p:blipFill>
        <p:spPr>
          <a:xfrm>
            <a:off x="0" y="-13854"/>
            <a:ext cx="9144000" cy="6858001"/>
          </a:xfrm>
          <a:prstGeom prst="rect">
            <a:avLst/>
          </a:prstGeom>
          <a:ln w="12700">
            <a:miter lim="400000"/>
          </a:ln>
        </p:spPr>
      </p:pic>
      <p:pic>
        <p:nvPicPr>
          <p:cNvPr id="21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1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17" name="Shape 21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18" name="Table 218"/>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PCA Principle component analysis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19" name="Shape 219"/>
          <p:cNvSpPr/>
          <p:nvPr/>
        </p:nvSpPr>
        <p:spPr>
          <a:xfrm>
            <a:off x="470977" y="1822593"/>
            <a:ext cx="8128001" cy="329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PCA finds the principal components of data.</a:t>
            </a:r>
          </a:p>
          <a:p>
            <a:pPr/>
            <a:r>
              <a:t>It is often useful to measure data in terms of its principal components rather than on a normal x-y axis. So what are principal components then? They’re the underlying structure in the data. They are the directions where there is the most variance, the directions where the data is most spread out.</a:t>
            </a:r>
          </a:p>
          <a:p>
            <a:pPr/>
            <a:r>
              <a:t>PCA finds a new set of dimensions (or a set of basis of views) such that all the dimensions are orthogonal (and hence linearly independent) and ranked according to the variance of data along them. It means more important principle axis occurs first. (more important = more variance/more spread out data)</a:t>
            </a:r>
          </a:p>
          <a:p>
            <a:pPr/>
            <a:b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1" name="image5.png" descr="D:\Freelance\mcta\PPT\PPT-assets_M.png"/>
          <p:cNvPicPr>
            <a:picLocks noChangeAspect="1"/>
          </p:cNvPicPr>
          <p:nvPr/>
        </p:nvPicPr>
        <p:blipFill>
          <a:blip r:embed="rId2">
            <a:extLst/>
          </a:blip>
          <a:stretch>
            <a:fillRect/>
          </a:stretch>
        </p:blipFill>
        <p:spPr>
          <a:xfrm>
            <a:off x="0" y="-13854"/>
            <a:ext cx="9144000" cy="6858001"/>
          </a:xfrm>
          <a:prstGeom prst="rect">
            <a:avLst/>
          </a:prstGeom>
          <a:ln w="12700">
            <a:miter lim="400000"/>
          </a:ln>
        </p:spPr>
      </p:pic>
      <p:pic>
        <p:nvPicPr>
          <p:cNvPr id="222"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23"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24" name="Shape 224"/>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25" name="Table 225"/>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PCA Principle component analysis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26" name="Shape 226"/>
          <p:cNvSpPr/>
          <p:nvPr/>
        </p:nvSpPr>
        <p:spPr>
          <a:xfrm>
            <a:off x="507599" y="1715434"/>
            <a:ext cx="8128001" cy="384198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How does PCA work -</a:t>
            </a:r>
          </a:p>
          <a:p>
            <a:pPr marL="285750" indent="-285750">
              <a:buSzPct val="100000"/>
              <a:buFont typeface="Arial"/>
              <a:buChar char="•"/>
            </a:pPr>
            <a:r>
              <a:t>Calculate the covariance matrix X of data points.</a:t>
            </a:r>
          </a:p>
          <a:p>
            <a:pPr marL="285750" indent="-285750">
              <a:buSzPct val="100000"/>
              <a:buFont typeface="Arial"/>
              <a:buChar char="•"/>
            </a:pPr>
            <a:r>
              <a:t>Calculate eigen vectors and corresponding eigen values.</a:t>
            </a:r>
          </a:p>
          <a:p>
            <a:pPr marL="285750" indent="-285750">
              <a:buSzPct val="100000"/>
              <a:buFont typeface="Arial"/>
              <a:buChar char="•"/>
            </a:pPr>
            <a:r>
              <a:t>Sort the eigen vectors according to their eigen values in decreasing order.</a:t>
            </a:r>
          </a:p>
          <a:p>
            <a:pPr marL="285750" indent="-285750">
              <a:buSzPct val="100000"/>
              <a:buFont typeface="Arial"/>
              <a:buChar char="•"/>
            </a:pPr>
            <a:r>
              <a:t>Choose first k eigen vectors and that will be the new k dimensions.</a:t>
            </a:r>
          </a:p>
          <a:p>
            <a:pPr marL="285750" indent="-285750">
              <a:buSzPct val="100000"/>
              <a:buFont typeface="Arial"/>
              <a:buChar char="•"/>
            </a:pPr>
            <a:r>
              <a:t>Transform the original n dimensional data points into k dimensions.</a:t>
            </a:r>
          </a:p>
          <a:p>
            <a:pPr marL="285750" indent="-285750">
              <a:buSzPct val="100000"/>
              <a:buFont typeface="Arial"/>
              <a:buChar char="•"/>
            </a:pPr>
          </a:p>
          <a:p>
            <a:pPr/>
            <a:r>
              <a:t>Step 1: Normalize the data</a:t>
            </a:r>
            <a:r>
              <a:rPr u="sng">
                <a:solidFill>
                  <a:srgbClr val="0000FF"/>
                </a:solidFill>
                <a:uFill>
                  <a:solidFill>
                    <a:srgbClr val="0000FF"/>
                  </a:solidFill>
                </a:uFill>
                <a:hlinkClick r:id="rId5" invalidUrl="" action="" tgtFrame="" tooltip="" history="1" highlightClick="0" endSnd="0"/>
              </a:rPr>
              <a:t>¶</a:t>
            </a:r>
          </a:p>
          <a:p>
            <a:pPr/>
            <a:r>
              <a:t/>
            </a:r>
            <a:r>
              <a:t/>
            </a:r>
            <a:r>
              <a:t/>
            </a:r>
            <a:r>
              <a:t/>
            </a:r>
            <a:r>
              <a:t>-. This produces a dataset whose mean is zero.</a:t>
            </a:r>
          </a:p>
          <a:p>
            <a:pPr/>
            <a:b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8" name="image5.png" descr="D:\Freelance\mcta\PPT\PPT-assets_M.png"/>
          <p:cNvPicPr>
            <a:picLocks noChangeAspect="1"/>
          </p:cNvPicPr>
          <p:nvPr/>
        </p:nvPicPr>
        <p:blipFill>
          <a:blip r:embed="rId2">
            <a:extLst/>
          </a:blip>
          <a:stretch>
            <a:fillRect/>
          </a:stretch>
        </p:blipFill>
        <p:spPr>
          <a:xfrm>
            <a:off x="0" y="-13854"/>
            <a:ext cx="9144000" cy="6858001"/>
          </a:xfrm>
          <a:prstGeom prst="rect">
            <a:avLst/>
          </a:prstGeom>
          <a:ln w="12700">
            <a:miter lim="400000"/>
          </a:ln>
        </p:spPr>
      </p:pic>
      <p:pic>
        <p:nvPicPr>
          <p:cNvPr id="229"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30"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31" name="Shape 23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32" name="Table 232"/>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PCA Principle component analysis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33" name="Shape 233"/>
          <p:cNvSpPr/>
          <p:nvPr/>
        </p:nvSpPr>
        <p:spPr>
          <a:xfrm>
            <a:off x="507599" y="1715434"/>
            <a:ext cx="8128001" cy="59639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pPr>
            <a:r>
              <a:t>Step 2: Calculate the covariance matrix</a:t>
            </a:r>
            <a:r>
              <a:rPr u="sng">
                <a:solidFill>
                  <a:srgbClr val="0000FF"/>
                </a:solidFill>
                <a:uFill>
                  <a:solidFill>
                    <a:srgbClr val="0000FF"/>
                  </a:solidFill>
                </a:uFill>
                <a:hlinkClick r:id="rId5" invalidUrl="" action="" tgtFrame="" tooltip="" history="1" highlightClick="0" endSnd="0"/>
              </a:rPr>
              <a:t>¶</a:t>
            </a:r>
          </a:p>
          <a:p>
            <a:pPr/>
          </a:p>
          <a:p>
            <a:pPr/>
            <a:r>
              <a:t>Since the dataset we took is 2-dimensional, this will result in a 2x2 Covariance matrix.</a:t>
            </a:r>
          </a:p>
          <a:p>
            <a:pPr/>
          </a:p>
          <a:p>
            <a:pPr/>
          </a:p>
          <a:p>
            <a:pPr/>
          </a:p>
          <a:p>
            <a:pPr/>
            <a:r>
              <a:t>Please note that Var[X1] = Cov[X1,X1] and Var[X2] = Cov[X2,X2].</a:t>
            </a:r>
          </a:p>
          <a:p>
            <a:pPr/>
          </a:p>
          <a:p>
            <a:pPr>
              <a:defRPr b="1"/>
            </a:pPr>
            <a:r>
              <a:t>Step 3: Calculate the eigenvalues and eigenvectors</a:t>
            </a:r>
            <a:r>
              <a:rPr u="sng">
                <a:solidFill>
                  <a:srgbClr val="0000FF"/>
                </a:solidFill>
                <a:uFill>
                  <a:solidFill>
                    <a:srgbClr val="0000FF"/>
                  </a:solidFill>
                </a:uFill>
                <a:hlinkClick r:id="rId6" invalidUrl="" action="" tgtFrame="" tooltip="" history="1" highlightClick="0" endSnd="0"/>
              </a:rPr>
              <a:t>¶</a:t>
            </a:r>
          </a:p>
          <a:p>
            <a:pPr>
              <a:defRPr b="1"/>
            </a:pPr>
          </a:p>
          <a:p>
            <a:pPr/>
            <a:r>
              <a:t>Next step is to calculate the eigenvalues and eigenvectors for the covariance matrix. The same is possible because it is a square matrix. ƛ is an eigenvalue for a matrix A if it is a solution of the characteristic equation:</a:t>
            </a:r>
          </a:p>
          <a:p>
            <a:pPr/>
            <a:r>
              <a:t>det( ƛI - A ) = 0</a:t>
            </a:r>
          </a:p>
          <a:p>
            <a:pPr/>
            <a:br/>
          </a:p>
          <a:p>
            <a:pPr/>
          </a:p>
          <a:p>
            <a:pPr/>
          </a:p>
          <a:p>
            <a:pPr/>
            <a:br/>
            <a:br/>
          </a:p>
        </p:txBody>
      </p:sp>
      <p:pic>
        <p:nvPicPr>
          <p:cNvPr id="234" name="image13.jpeg"/>
          <p:cNvPicPr>
            <a:picLocks noChangeAspect="1"/>
          </p:cNvPicPr>
          <p:nvPr/>
        </p:nvPicPr>
        <p:blipFill>
          <a:blip r:embed="rId7">
            <a:extLst/>
          </a:blip>
          <a:stretch>
            <a:fillRect/>
          </a:stretch>
        </p:blipFill>
        <p:spPr>
          <a:xfrm>
            <a:off x="2501389" y="2694589"/>
            <a:ext cx="4067176" cy="56197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6" name="image5.png" descr="D:\Freelance\mcta\PPT\PPT-assets_M.png"/>
          <p:cNvPicPr>
            <a:picLocks noChangeAspect="1"/>
          </p:cNvPicPr>
          <p:nvPr/>
        </p:nvPicPr>
        <p:blipFill>
          <a:blip r:embed="rId2">
            <a:extLst/>
          </a:blip>
          <a:stretch>
            <a:fillRect/>
          </a:stretch>
        </p:blipFill>
        <p:spPr>
          <a:xfrm>
            <a:off x="0" y="-13854"/>
            <a:ext cx="9144000" cy="6858001"/>
          </a:xfrm>
          <a:prstGeom prst="rect">
            <a:avLst/>
          </a:prstGeom>
          <a:ln w="12700">
            <a:miter lim="400000"/>
          </a:ln>
        </p:spPr>
      </p:pic>
      <p:pic>
        <p:nvPicPr>
          <p:cNvPr id="237"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38"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39" name="Shape 239"/>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40" name="Table 240"/>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PCA Principle component analysis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41" name="Shape 241"/>
          <p:cNvSpPr/>
          <p:nvPr/>
        </p:nvSpPr>
        <p:spPr>
          <a:xfrm>
            <a:off x="507599" y="1715434"/>
            <a:ext cx="8128001" cy="543057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Where, I is the identity matrix of the same dimension as A which is a required condition for the matrix subtraction as well in this case and ‘det’ is the determinant of the matrix. For each eigenvalue ƛ, a corresponding eigen-vector v, can be found by solving:</a:t>
            </a:r>
          </a:p>
          <a:p>
            <a:pPr/>
            <a:r>
              <a:t>( ƛI - A )v = 0</a:t>
            </a:r>
          </a:p>
          <a:p>
            <a:pPr>
              <a:defRPr b="1"/>
            </a:pPr>
          </a:p>
          <a:p>
            <a:pPr>
              <a:defRPr b="1"/>
            </a:pPr>
          </a:p>
          <a:p>
            <a:pPr>
              <a:defRPr b="1"/>
            </a:pPr>
            <a:r>
              <a:t>Step 4: Choosing components and forming a feature vector:</a:t>
            </a:r>
            <a:r>
              <a:rPr u="sng">
                <a:solidFill>
                  <a:srgbClr val="0000FF"/>
                </a:solidFill>
                <a:uFill>
                  <a:solidFill>
                    <a:srgbClr val="0000FF"/>
                  </a:solidFill>
                </a:uFill>
                <a:hlinkClick r:id="rId5" invalidUrl="" action="" tgtFrame="" tooltip="" history="1" highlightClick="0" endSnd="0"/>
              </a:rPr>
              <a:t>¶</a:t>
            </a:r>
          </a:p>
          <a:p>
            <a:pPr/>
          </a:p>
          <a:p>
            <a:pPr/>
            <a:r>
              <a:t>We order the eigenvalues from largest to smallest so that it gives us the components in order or significance. Here comes the dimensionality reduction part. If we have a dataset with n variables, then we have the corresponding n eigenvalues and eigenvectors. It turns out that the eigenvector corresponding to the highest eigenvalue is the principal component of the dataset and it is our call as to how many eigenvalues we choose to proceed our analysis with. To reduce the dimensions, we choose the first p eigenvalues and ignore the rest. We do lose out some information in the process, but if the eigenvalues are small, we do not lose much.</a:t>
            </a:r>
          </a:p>
          <a:p>
            <a:pPr/>
            <a:b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3" name="image5.png" descr="D:\Freelance\mcta\PPT\PPT-assets_M.png"/>
          <p:cNvPicPr>
            <a:picLocks noChangeAspect="1"/>
          </p:cNvPicPr>
          <p:nvPr/>
        </p:nvPicPr>
        <p:blipFill>
          <a:blip r:embed="rId2">
            <a:extLst/>
          </a:blip>
          <a:stretch>
            <a:fillRect/>
          </a:stretch>
        </p:blipFill>
        <p:spPr>
          <a:xfrm>
            <a:off x="0" y="-13854"/>
            <a:ext cx="9144000" cy="6858001"/>
          </a:xfrm>
          <a:prstGeom prst="rect">
            <a:avLst/>
          </a:prstGeom>
          <a:ln w="12700">
            <a:miter lim="400000"/>
          </a:ln>
        </p:spPr>
      </p:pic>
      <p:pic>
        <p:nvPicPr>
          <p:cNvPr id="244"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45"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46" name="Shape 246"/>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247" name="Table 247"/>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PCA Principle component analysis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248" name="Shape 248"/>
          <p:cNvSpPr/>
          <p:nvPr/>
        </p:nvSpPr>
        <p:spPr>
          <a:xfrm>
            <a:off x="507599" y="1715435"/>
            <a:ext cx="812800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Refer to PCA.ipynb for python implementation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25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25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253" name="Shape 25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254" name="Shape 254"/>
          <p:cNvSpPr/>
          <p:nvPr/>
        </p:nvSpPr>
        <p:spPr>
          <a:xfrm>
            <a:off x="498763" y="1370855"/>
            <a:ext cx="9144001" cy="6121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81000"/>
              </a:lnSpc>
              <a:defRPr sz="3500"/>
            </a:lvl1pPr>
          </a:lstStyle>
          <a:p>
            <a:pPr/>
            <a:r>
              <a:t>Unsupervised learning</a:t>
            </a:r>
          </a:p>
        </p:txBody>
      </p:sp>
      <p:sp>
        <p:nvSpPr>
          <p:cNvPr id="255" name="Shape 255"/>
          <p:cNvSpPr/>
          <p:nvPr/>
        </p:nvSpPr>
        <p:spPr>
          <a:xfrm>
            <a:off x="152400" y="2115802"/>
            <a:ext cx="9144000" cy="323596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90000"/>
              </a:lnSpc>
              <a:spcBef>
                <a:spcPts val="1000"/>
              </a:spcBef>
              <a:defRPr sz="1400"/>
            </a:pPr>
            <a:r>
              <a:t>Trivia</a:t>
            </a:r>
          </a:p>
          <a:p>
            <a:pPr algn="ctr">
              <a:lnSpc>
                <a:spcPct val="90000"/>
              </a:lnSpc>
              <a:spcBef>
                <a:spcPts val="1000"/>
              </a:spcBef>
              <a:defRPr sz="1400"/>
            </a:pPr>
            <a:r>
              <a:t>Please solve the following questions </a:t>
            </a:r>
            <a:endParaRPr sz="2400"/>
          </a:p>
          <a:p>
            <a:pPr>
              <a:lnSpc>
                <a:spcPct val="90000"/>
              </a:lnSpc>
              <a:spcBef>
                <a:spcPts val="1000"/>
              </a:spcBef>
              <a:defRPr sz="1400"/>
            </a:pPr>
            <a:r>
              <a:t>Q1) What is k-means </a:t>
            </a:r>
            <a:endParaRPr sz="2400"/>
          </a:p>
          <a:p>
            <a:pPr>
              <a:lnSpc>
                <a:spcPct val="90000"/>
              </a:lnSpc>
              <a:spcBef>
                <a:spcPts val="1000"/>
              </a:spcBef>
              <a:defRPr sz="1400"/>
            </a:pPr>
            <a:r>
              <a:t>Q2) What is Euclidean distance, write the equation and find the distance between the following points </a:t>
            </a:r>
            <a:endParaRPr sz="2400"/>
          </a:p>
          <a:p>
            <a:pPr>
              <a:lnSpc>
                <a:spcPct val="90000"/>
              </a:lnSpc>
              <a:spcBef>
                <a:spcPts val="1000"/>
              </a:spcBef>
              <a:defRPr sz="1400"/>
            </a:pPr>
            <a:r>
              <a:t>(3,2) (8,0)</a:t>
            </a:r>
            <a:endParaRPr sz="2400"/>
          </a:p>
          <a:p>
            <a:pPr>
              <a:lnSpc>
                <a:spcPct val="90000"/>
              </a:lnSpc>
              <a:spcBef>
                <a:spcPts val="1000"/>
              </a:spcBef>
              <a:defRPr sz="1400"/>
            </a:pPr>
            <a:r>
              <a:t>Q3) How is k-means different from KNN</a:t>
            </a:r>
            <a:endParaRPr sz="2400"/>
          </a:p>
          <a:p>
            <a:pPr>
              <a:lnSpc>
                <a:spcPct val="90000"/>
              </a:lnSpc>
              <a:spcBef>
                <a:spcPts val="1000"/>
              </a:spcBef>
              <a:defRPr sz="1400"/>
            </a:pPr>
            <a:r>
              <a:t>Q4) What is Latent dirichlet analysis</a:t>
            </a:r>
            <a:endParaRPr sz="2400"/>
          </a:p>
          <a:p>
            <a:pPr>
              <a:lnSpc>
                <a:spcPct val="90000"/>
              </a:lnSpc>
              <a:spcBef>
                <a:spcPts val="1000"/>
              </a:spcBef>
              <a:defRPr sz="1400"/>
            </a:pPr>
            <a:r>
              <a:t>Q5) What is PCA</a:t>
            </a:r>
            <a:endParaRPr sz="2400"/>
          </a:p>
          <a:p>
            <a:pPr>
              <a:lnSpc>
                <a:spcPct val="90000"/>
              </a:lnSpc>
              <a:spcBef>
                <a:spcPts val="1000"/>
              </a:spcBef>
              <a:defRPr sz="1400"/>
            </a:pPr>
            <a:r>
              <a:t>Q6) List out 4 steps in PCA</a:t>
            </a:r>
            <a:endParaRPr sz="2400"/>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3" name="Shape 12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pic>
        <p:nvPicPr>
          <p:cNvPr id="12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2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2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27" name="Shape 12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
        <p:nvSpPr>
          <p:cNvPr id="128" name="Shape 128"/>
          <p:cNvSpPr/>
          <p:nvPr/>
        </p:nvSpPr>
        <p:spPr>
          <a:xfrm>
            <a:off x="0" y="2647103"/>
            <a:ext cx="9144000" cy="100584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a:lnSpc>
                <a:spcPct val="90000"/>
              </a:lnSpc>
              <a:defRPr sz="6000">
                <a:solidFill>
                  <a:schemeClr val="accent1"/>
                </a:solidFill>
                <a:latin typeface="Bernard MT Condensed"/>
                <a:ea typeface="Bernard MT Condensed"/>
                <a:cs typeface="Bernard MT Condensed"/>
                <a:sym typeface="Bernard MT Condensed"/>
              </a:defRPr>
            </a:lvl1pPr>
          </a:lstStyle>
          <a:p>
            <a:pPr/>
            <a:r>
              <a:t>Clustering Techniques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7" name="image14.png" descr="D:\Freelance\mcta\PPT\PPT-assets_last2.png"/>
          <p:cNvPicPr>
            <a:picLocks noChangeAspect="1"/>
          </p:cNvPicPr>
          <p:nvPr/>
        </p:nvPicPr>
        <p:blipFill>
          <a:blip r:embed="rId2">
            <a:extLst/>
          </a:blip>
          <a:stretch>
            <a:fillRect/>
          </a:stretch>
        </p:blipFill>
        <p:spPr>
          <a:xfrm>
            <a:off x="152400" y="490617"/>
            <a:ext cx="9010650" cy="6367384"/>
          </a:xfrm>
          <a:prstGeom prst="rect">
            <a:avLst/>
          </a:prstGeom>
          <a:ln w="12700">
            <a:miter lim="400000"/>
          </a:ln>
        </p:spPr>
      </p:pic>
      <p:pic>
        <p:nvPicPr>
          <p:cNvPr id="258" name="image15.png" descr="D:\Freelance\mcta\PPT\PPT-assets_last.png"/>
          <p:cNvPicPr>
            <a:picLocks noChangeAspect="1"/>
          </p:cNvPicPr>
          <p:nvPr/>
        </p:nvPicPr>
        <p:blipFill>
          <a:blip r:embed="rId3">
            <a:extLst/>
          </a:blip>
          <a:stretch>
            <a:fillRect/>
          </a:stretch>
        </p:blipFill>
        <p:spPr>
          <a:xfrm>
            <a:off x="-2" y="0"/>
            <a:ext cx="9165772" cy="6858001"/>
          </a:xfrm>
          <a:prstGeom prst="rect">
            <a:avLst/>
          </a:prstGeom>
          <a:ln w="12700">
            <a:miter lim="400000"/>
          </a:ln>
        </p:spPr>
      </p:pic>
      <p:sp>
        <p:nvSpPr>
          <p:cNvPr id="259" name="Shape 259"/>
          <p:cNvSpPr/>
          <p:nvPr>
            <p:ph type="title"/>
          </p:nvPr>
        </p:nvSpPr>
        <p:spPr>
          <a:xfrm>
            <a:off x="381000" y="152400"/>
            <a:ext cx="4876800" cy="1143000"/>
          </a:xfrm>
          <a:prstGeom prst="rect">
            <a:avLst/>
          </a:prstGeom>
        </p:spPr>
        <p:txBody>
          <a:bodyPr/>
          <a:lstStyle/>
          <a:p>
            <a:pPr algn="l">
              <a:defRPr sz="2800">
                <a:solidFill>
                  <a:srgbClr val="595959"/>
                </a:solidFill>
                <a:latin typeface="ArmWrestler Bold"/>
                <a:ea typeface="ArmWrestler Bold"/>
                <a:cs typeface="ArmWrestler Bold"/>
                <a:sym typeface="ArmWrestler Bold"/>
              </a:defRPr>
            </a:pPr>
            <a:r>
              <a:t>BE AN EXPERT</a:t>
            </a:r>
            <a:br/>
            <a:r>
              <a:t>DATA SCIENTIST!</a:t>
            </a:r>
          </a:p>
        </p:txBody>
      </p:sp>
      <p:pic>
        <p:nvPicPr>
          <p:cNvPr id="260" name="image3.png" descr="D:\Freelance\mcta\PPT\logo.png"/>
          <p:cNvPicPr>
            <a:picLocks noChangeAspect="1"/>
          </p:cNvPicPr>
          <p:nvPr/>
        </p:nvPicPr>
        <p:blipFill>
          <a:blip r:embed="rId4">
            <a:extLst/>
          </a:blip>
          <a:stretch>
            <a:fillRect/>
          </a:stretch>
        </p:blipFill>
        <p:spPr>
          <a:xfrm>
            <a:off x="533400" y="4907372"/>
            <a:ext cx="1470805" cy="1341028"/>
          </a:xfrm>
          <a:prstGeom prst="rect">
            <a:avLst/>
          </a:prstGeom>
          <a:ln w="12700">
            <a:miter lim="400000"/>
          </a:ln>
        </p:spPr>
      </p:pic>
      <p:sp>
        <p:nvSpPr>
          <p:cNvPr id="261" name="Shape 261"/>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3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3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33" name="Shape 13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34" name="Table 134"/>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Contents covered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35" name="Shape 135"/>
          <p:cNvSpPr/>
          <p:nvPr/>
        </p:nvSpPr>
        <p:spPr>
          <a:xfrm>
            <a:off x="507599" y="2162896"/>
            <a:ext cx="8128001" cy="3025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AutoNum type="arabicPeriod" startAt="1"/>
            </a:pPr>
            <a:r>
              <a:t>K-Means</a:t>
            </a:r>
          </a:p>
          <a:p>
            <a:pPr/>
            <a:r>
              <a:t>- Clustering algorithm using Euclidean distance formula	</a:t>
            </a:r>
          </a:p>
          <a:p>
            <a:pPr/>
          </a:p>
          <a:p>
            <a:pPr/>
            <a:r>
              <a:t>2. LDA and PCA</a:t>
            </a:r>
          </a:p>
          <a:p>
            <a:pPr/>
            <a:r>
              <a:t>- Linear Discriminant analysis</a:t>
            </a:r>
          </a:p>
          <a:p>
            <a:pPr marL="285750" indent="-285750">
              <a:buSzPct val="100000"/>
              <a:buChar char="-"/>
            </a:pPr>
            <a:r>
              <a:t>Identify highly significant variable(s) using Principal component analysis and Latent Dirichlet allocation</a:t>
            </a:r>
          </a:p>
          <a:p>
            <a:pPr marL="285750" indent="-285750">
              <a:buSzPct val="100000"/>
              <a:buChar char="-"/>
            </a:pPr>
            <a:r>
              <a:t> 	</a:t>
            </a:r>
          </a:p>
          <a:p>
            <a:pPr/>
          </a:p>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3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3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40" name="Shape 14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41" name="Table 141"/>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Kmeans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42" name="Shape 142"/>
          <p:cNvSpPr/>
          <p:nvPr/>
        </p:nvSpPr>
        <p:spPr>
          <a:xfrm>
            <a:off x="507599" y="2162896"/>
            <a:ext cx="8128001" cy="3825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K-means is a form of unsupervised learning algorithm which works in the principle of centroids</a:t>
            </a:r>
          </a:p>
          <a:p>
            <a:pPr/>
            <a:r>
              <a:t>It calculates the mean distance between every datapoint using Euclidean distance</a:t>
            </a:r>
          </a:p>
          <a:p>
            <a:pPr/>
          </a:p>
          <a:p>
            <a:pPr/>
            <a:r>
              <a:t>In other words, the K-means algorithm identifies </a:t>
            </a:r>
            <a:r>
              <a:rPr i="1"/>
              <a:t>k</a:t>
            </a:r>
            <a:r>
              <a:t> number of centroids, and then allocates every data point to the nearest cluster, while keeping the centroids as small as possible</a:t>
            </a:r>
          </a:p>
          <a:p>
            <a:pPr/>
          </a:p>
          <a:p>
            <a:pPr/>
            <a:r>
              <a:t>The </a:t>
            </a:r>
            <a:r>
              <a:rPr i="1"/>
              <a:t>‘means’</a:t>
            </a:r>
            <a:r>
              <a:t> in the K-means refers to averaging of the data; that is, finding the centroid.</a:t>
            </a:r>
          </a:p>
          <a:p>
            <a:pPr/>
          </a:p>
          <a:p>
            <a:pPr/>
            <a:b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45"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46"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47" name="Shape 147"/>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48" name="Table 148"/>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Kmeans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49" name="Shape 149"/>
          <p:cNvSpPr/>
          <p:nvPr/>
        </p:nvSpPr>
        <p:spPr>
          <a:xfrm>
            <a:off x="470977" y="2107477"/>
            <a:ext cx="8128001" cy="409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Below is the illustration of Euclidean distance </a:t>
            </a:r>
          </a:p>
          <a:p>
            <a:pPr/>
          </a:p>
          <a:p>
            <a:pPr/>
            <a:r>
              <a:t>The distance between 2 point (x,y) and (a,b) is given by </a:t>
            </a:r>
          </a:p>
          <a:p>
            <a:pPr/>
          </a:p>
          <a:p>
            <a:pPr>
              <a:defRPr i="1"/>
            </a:pPr>
            <a:r>
              <a:t>dist((x, y), (a, b)) = √(x - a)² + (y - b)²</a:t>
            </a:r>
          </a:p>
          <a:p>
            <a:pPr>
              <a:defRPr i="1"/>
            </a:pPr>
          </a:p>
          <a:p>
            <a:pPr>
              <a:defRPr i="1"/>
            </a:pPr>
          </a:p>
          <a:p>
            <a:pPr>
              <a:defRPr i="1"/>
            </a:pPr>
          </a:p>
          <a:p>
            <a:pPr>
              <a:defRPr i="1"/>
            </a:pPr>
          </a:p>
          <a:p>
            <a:pPr>
              <a:defRPr i="1"/>
            </a:pPr>
          </a:p>
          <a:p>
            <a:pPr>
              <a:defRPr i="1"/>
            </a:pPr>
          </a:p>
          <a:p>
            <a:pPr>
              <a:defRPr i="1"/>
            </a:pPr>
          </a:p>
          <a:p>
            <a:pPr>
              <a:defRPr i="1"/>
            </a:pPr>
            <a:r>
              <a:t>Refer to the notebook k-means.ipynb for Python implmentation</a:t>
            </a:r>
          </a:p>
          <a:p>
            <a:pPr>
              <a:defRPr i="1"/>
            </a:pPr>
          </a:p>
        </p:txBody>
      </p:sp>
      <p:pic>
        <p:nvPicPr>
          <p:cNvPr id="150" name="image8.png"/>
          <p:cNvPicPr>
            <a:picLocks noChangeAspect="1"/>
          </p:cNvPicPr>
          <p:nvPr/>
        </p:nvPicPr>
        <p:blipFill>
          <a:blip r:embed="rId5">
            <a:extLst/>
          </a:blip>
          <a:stretch>
            <a:fillRect/>
          </a:stretch>
        </p:blipFill>
        <p:spPr>
          <a:xfrm>
            <a:off x="434357" y="3603835"/>
            <a:ext cx="4957453" cy="179694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2"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53"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54"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55" name="Shape 155"/>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56" name="Table 156"/>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Elbow method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57" name="Shape 157"/>
          <p:cNvSpPr/>
          <p:nvPr/>
        </p:nvSpPr>
        <p:spPr>
          <a:xfrm>
            <a:off x="470977" y="2107477"/>
            <a:ext cx="8128001" cy="1805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pPr>
            <a:r>
              <a:t>We would be looking at elbow method of K-means clustering algorithm. The elbow method helps to choose the optimum value of ‘k’ (number of clusters) by fitting the model with a range of values of ‘k’. Here we would be using a 2-dimensional data set but the elbow method holds for any multivariate data set.</a:t>
            </a:r>
          </a:p>
          <a:p>
            <a:pPr>
              <a:defRPr sz="1300"/>
            </a:pPr>
          </a:p>
          <a:p>
            <a:pPr>
              <a:defRPr sz="1300"/>
            </a:pPr>
            <a:r>
              <a:t>Let us start by understanding the cost function of K-means clustering. We define cost function of K-means clustering as ‘Epsilon’ which is sum of squares of distance between data points and respective centroid of cluster to which the data point belongs. We expect the cost function to decrease with number of iterations. Let us verify this by plotting square root of Epsilon vs Iteration number.</a:t>
            </a:r>
          </a:p>
        </p:txBody>
      </p:sp>
      <p:pic>
        <p:nvPicPr>
          <p:cNvPr id="158" name="e1.png"/>
          <p:cNvPicPr>
            <a:picLocks noChangeAspect="1"/>
          </p:cNvPicPr>
          <p:nvPr/>
        </p:nvPicPr>
        <p:blipFill>
          <a:blip r:embed="rId5">
            <a:extLst/>
          </a:blip>
          <a:stretch>
            <a:fillRect/>
          </a:stretch>
        </p:blipFill>
        <p:spPr>
          <a:xfrm>
            <a:off x="460466" y="3779010"/>
            <a:ext cx="5270896" cy="268799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0"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61"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62"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63" name="Shape 163"/>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64" name="Table 164"/>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Elbow method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65" name="Shape 165"/>
          <p:cNvSpPr/>
          <p:nvPr/>
        </p:nvSpPr>
        <p:spPr>
          <a:xfrm>
            <a:off x="470977" y="2107477"/>
            <a:ext cx="8128001" cy="352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pPr>
            <a:r>
              <a:t>As expected value of ‘Epsilon’ decreases with iteration number. We also observe that value of epsilon decreases by small amounts after iteration no. 8 suggesting that the algorithm has almost converged and we can stop with 8 iterations to save computational power and time. The number of iterations the algorithm takes to converge depends on dimensionality of data set and value of ‘k’. Higher the dimensionality of data set and higher the value of ‘k’, more is the number of iterations the algorithm takes to converge.</a:t>
            </a:r>
          </a:p>
          <a:p>
            <a:pPr>
              <a:defRPr sz="1300"/>
            </a:pPr>
          </a:p>
          <a:p>
            <a:pPr>
              <a:defRPr sz="1300"/>
            </a:pPr>
            <a:r>
              <a:t>Now let us fit the model with a range of values of ‘k’ starting from 2 to 5. For each value of ‘k’ the algorithm runs for 15 iterations and cost function ‘Epsilon’ at the end of 15th iteration is calculated.</a:t>
            </a:r>
          </a:p>
          <a:p>
            <a:pPr>
              <a:defRPr sz="1300"/>
            </a:pPr>
          </a:p>
          <a:p>
            <a:pPr>
              <a:defRPr sz="1300"/>
            </a:pPr>
            <a:r>
              <a:t>When we plot the graph of ‘value of k’ on x-axis and ‘value of Epsilon’ on y-axis, there is an elbow formation at the optimum value of ‘k’. Let us check this by plotting the graph of ‘value of k’ vs ‘value of Epsilon’</a:t>
            </a:r>
          </a:p>
          <a:p>
            <a:pPr>
              <a:defRPr sz="1300"/>
            </a:pPr>
          </a:p>
          <a:p>
            <a:pPr>
              <a:defRPr sz="1300"/>
            </a:pPr>
          </a:p>
          <a:p>
            <a:pPr>
              <a:defRPr sz="1300"/>
            </a:pPr>
          </a:p>
          <a:p>
            <a:pPr>
              <a:defRPr sz="1300"/>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7"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68"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69"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70" name="Shape 170"/>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71" name="Table 171"/>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Elbow method</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72" name="Shape 172"/>
          <p:cNvSpPr/>
          <p:nvPr/>
        </p:nvSpPr>
        <p:spPr>
          <a:xfrm>
            <a:off x="470977" y="2107477"/>
            <a:ext cx="8128001"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300"/>
            </a:pPr>
            <a:r>
              <a:t>From the above graph we observe that there is an elbow formation at k = 3. Hence the optimum value of k is 3. Therefor we cluster the data set into 3 clusters.</a:t>
            </a:r>
          </a:p>
          <a:p>
            <a:pPr>
              <a:defRPr sz="1300"/>
            </a:pPr>
          </a:p>
        </p:txBody>
      </p:sp>
      <p:pic>
        <p:nvPicPr>
          <p:cNvPr id="173" name="e2.png"/>
          <p:cNvPicPr>
            <a:picLocks noChangeAspect="1"/>
          </p:cNvPicPr>
          <p:nvPr/>
        </p:nvPicPr>
        <p:blipFill>
          <a:blip r:embed="rId5">
            <a:extLst/>
          </a:blip>
          <a:stretch>
            <a:fillRect/>
          </a:stretch>
        </p:blipFill>
        <p:spPr>
          <a:xfrm>
            <a:off x="1343975" y="2713293"/>
            <a:ext cx="6382007" cy="312605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75" name="image5.png" descr="D:\Freelance\mcta\PPT\PPT-assets_M.png"/>
          <p:cNvPicPr>
            <a:picLocks noChangeAspect="1"/>
          </p:cNvPicPr>
          <p:nvPr/>
        </p:nvPicPr>
        <p:blipFill>
          <a:blip r:embed="rId2">
            <a:extLst/>
          </a:blip>
          <a:stretch>
            <a:fillRect/>
          </a:stretch>
        </p:blipFill>
        <p:spPr>
          <a:xfrm>
            <a:off x="0" y="0"/>
            <a:ext cx="9144000" cy="6858000"/>
          </a:xfrm>
          <a:prstGeom prst="rect">
            <a:avLst/>
          </a:prstGeom>
          <a:ln w="12700">
            <a:miter lim="400000"/>
          </a:ln>
        </p:spPr>
      </p:pic>
      <p:pic>
        <p:nvPicPr>
          <p:cNvPr id="176" name="image6.png" descr="D:\Freelance\mcta\PPT\MCTA_Logo_With_Tagline_1.png"/>
          <p:cNvPicPr>
            <a:picLocks noChangeAspect="1"/>
          </p:cNvPicPr>
          <p:nvPr/>
        </p:nvPicPr>
        <p:blipFill>
          <a:blip r:embed="rId3">
            <a:extLst/>
          </a:blip>
          <a:stretch>
            <a:fillRect/>
          </a:stretch>
        </p:blipFill>
        <p:spPr>
          <a:xfrm>
            <a:off x="2442354" y="1451754"/>
            <a:ext cx="4185250" cy="4185250"/>
          </a:xfrm>
          <a:prstGeom prst="rect">
            <a:avLst/>
          </a:prstGeom>
          <a:ln w="12700">
            <a:miter lim="400000"/>
          </a:ln>
        </p:spPr>
      </p:pic>
      <p:pic>
        <p:nvPicPr>
          <p:cNvPr id="177" name="image7.png" descr="D:\Freelance\mcta\PPT\PPT-assets_logo.png"/>
          <p:cNvPicPr>
            <a:picLocks noChangeAspect="1"/>
          </p:cNvPicPr>
          <p:nvPr/>
        </p:nvPicPr>
        <p:blipFill>
          <a:blip r:embed="rId4">
            <a:extLst/>
          </a:blip>
          <a:stretch>
            <a:fillRect/>
          </a:stretch>
        </p:blipFill>
        <p:spPr>
          <a:xfrm>
            <a:off x="7162800" y="-4157"/>
            <a:ext cx="1111370" cy="1070958"/>
          </a:xfrm>
          <a:prstGeom prst="rect">
            <a:avLst/>
          </a:prstGeom>
          <a:ln w="12700">
            <a:miter lim="400000"/>
          </a:ln>
        </p:spPr>
      </p:pic>
      <p:sp>
        <p:nvSpPr>
          <p:cNvPr id="178" name="Shape 178"/>
          <p:cNvSpPr/>
          <p:nvPr/>
        </p:nvSpPr>
        <p:spPr>
          <a:xfrm>
            <a:off x="152400" y="6609080"/>
            <a:ext cx="3810000"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FFFFFF"/>
                </a:solidFill>
              </a:defRPr>
            </a:lvl1pPr>
          </a:lstStyle>
          <a:p>
            <a:pPr/>
            <a:r>
              <a:t>www.mcta.co.in</a:t>
            </a:r>
          </a:p>
        </p:txBody>
      </p:sp>
      <p:graphicFrame>
        <p:nvGraphicFramePr>
          <p:cNvPr id="179" name="Table 179"/>
          <p:cNvGraphicFramePr/>
          <p:nvPr/>
        </p:nvGraphicFramePr>
        <p:xfrm>
          <a:off x="507599" y="1171328"/>
          <a:ext cx="8128001" cy="37084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8128000"/>
              </a:tblGrid>
              <a:tr h="370840">
                <a:tc>
                  <a:txBody>
                    <a:bodyPr/>
                    <a:lstStyle/>
                    <a:p>
                      <a:pPr algn="ctr">
                        <a:defRPr sz="1800"/>
                      </a:pPr>
                      <a:r>
                        <a:rPr b="1">
                          <a:solidFill>
                            <a:srgbClr val="FFFFFF"/>
                          </a:solidFill>
                        </a:rPr>
                        <a:t>LDA Linear Discriminant analysis</a:t>
                      </a:r>
                    </a:p>
                  </a:txBody>
                  <a:tcPr marL="45720" marR="45720" marT="45720" marB="45720" anchor="t" anchorCtr="0" horzOverflow="overflow">
                    <a:lnB w="38100">
                      <a:solidFill>
                        <a:srgbClr val="FFFFFF"/>
                      </a:solidFill>
                    </a:lnB>
                    <a:solidFill>
                      <a:schemeClr val="accent1"/>
                    </a:solidFill>
                  </a:tcPr>
                </a:tc>
              </a:tr>
            </a:tbl>
          </a:graphicData>
        </a:graphic>
      </p:graphicFrame>
      <p:sp>
        <p:nvSpPr>
          <p:cNvPr id="180" name="Shape 180"/>
          <p:cNvSpPr/>
          <p:nvPr/>
        </p:nvSpPr>
        <p:spPr>
          <a:xfrm>
            <a:off x="470977" y="2107477"/>
            <a:ext cx="8128001" cy="329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LDA or Linear discriminant analysis is a dimensionality reduction algorithm used to decrease the number of columns of a given dataset while solving a classification problem</a:t>
            </a:r>
          </a:p>
          <a:p>
            <a:pPr/>
          </a:p>
          <a:p>
            <a:pPr/>
            <a:r>
              <a:t>It is mainly used to identify the difference between 2 classes and separate them efficiently while projecting the data in higher dimension space into lower dimension space</a:t>
            </a:r>
          </a:p>
          <a:p>
            <a:pPr/>
          </a:p>
          <a:p>
            <a:pPr/>
            <a:r>
              <a:t>For example, we have two classes and we need to separate them efficiently. Classes can have multiple features. Using only a single feature to classify them may result in some overlapping as shown in the below figure. So, we will keep on increasing the number of features for proper classification.</a:t>
            </a:r>
          </a:p>
        </p:txBody>
      </p:sp>
      <p:pic>
        <p:nvPicPr>
          <p:cNvPr id="181" name="image9.jpeg"/>
          <p:cNvPicPr>
            <a:picLocks noChangeAspect="1"/>
          </p:cNvPicPr>
          <p:nvPr/>
        </p:nvPicPr>
        <p:blipFill>
          <a:blip r:embed="rId5">
            <a:extLst/>
          </a:blip>
          <a:stretch>
            <a:fillRect/>
          </a:stretch>
        </p:blipFill>
        <p:spPr>
          <a:xfrm>
            <a:off x="2009375" y="5656951"/>
            <a:ext cx="5124451" cy="59055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