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9"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190" name="Shape 19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91" name="Table 19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92" name="Shape 192"/>
          <p:cNvSpPr/>
          <p:nvPr/>
        </p:nvSpPr>
        <p:spPr>
          <a:xfrm>
            <a:off x="508000" y="1864531"/>
            <a:ext cx="8128000"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Once we have the output we can compare it to a known label and adjust the weights accordingly (the weights usually start off with random initialization values). We keep repeating this process until we have reached a maximum number of allowed iterations, or an acceptable error rate.</a:t>
            </a:r>
          </a:p>
          <a:p>
            <a:pPr>
              <a:defRPr sz="1400"/>
            </a:pPr>
          </a:p>
          <a:p>
            <a:pPr>
              <a:defRPr sz="1400"/>
            </a:pPr>
            <a:r>
              <a:t>To create a neural network, we simply begin to add layers of perceptrons together, creating a multi-layer perceptron model of a neural network. You'll have an input layer which directly takes in your feature inputs and an output layer which will create the resulting outputs. Any layers in between are known as hidden layers because they don't directly "see" the feature inputs or outputs</a:t>
            </a:r>
          </a:p>
          <a:p>
            <a:pPr>
              <a:defRPr sz="1400"/>
            </a:pPr>
          </a:p>
          <a:p>
            <a:pPr>
              <a:defRPr sz="1400"/>
            </a:pPr>
          </a:p>
        </p:txBody>
      </p:sp>
      <p:pic>
        <p:nvPicPr>
          <p:cNvPr id="193" name="multi layer perceptron.jpg"/>
          <p:cNvPicPr>
            <a:picLocks noChangeAspect="1"/>
          </p:cNvPicPr>
          <p:nvPr/>
        </p:nvPicPr>
        <p:blipFill>
          <a:blip r:embed="rId4">
            <a:extLst/>
          </a:blip>
          <a:stretch>
            <a:fillRect/>
          </a:stretch>
        </p:blipFill>
        <p:spPr>
          <a:xfrm>
            <a:off x="424634" y="3617207"/>
            <a:ext cx="2546301" cy="3060654"/>
          </a:xfrm>
          <a:prstGeom prst="rect">
            <a:avLst/>
          </a:prstGeom>
          <a:ln w="12700">
            <a:miter lim="400000"/>
          </a:ln>
        </p:spPr>
      </p:pic>
      <p:sp>
        <p:nvSpPr>
          <p:cNvPr id="194" name="Shape 194"/>
          <p:cNvSpPr/>
          <p:nvPr/>
        </p:nvSpPr>
        <p:spPr>
          <a:xfrm>
            <a:off x="3894581" y="4649367"/>
            <a:ext cx="5481580"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u="sng"/>
            </a:pPr>
            <a:r>
              <a:t>Check mlp_classifier.ipynb for python implodention for </a:t>
            </a:r>
          </a:p>
          <a:p>
            <a:pPr>
              <a:defRPr sz="1300" u="sng"/>
            </a:pPr>
            <a:r>
              <a:t>Classification example and mlp_regressor.ipynb for Regression example </a:t>
            </a:r>
          </a:p>
          <a:p>
            <a:pPr>
              <a:defRPr sz="1300" u="sng"/>
            </a:pPr>
          </a:p>
        </p:txBody>
      </p:sp>
      <p:graphicFrame>
        <p:nvGraphicFramePr>
          <p:cNvPr id="195" name="Table 195"/>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98"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199" name="Shape 19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0" name="Table 20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1" name="Shape 201"/>
          <p:cNvSpPr/>
          <p:nvPr/>
        </p:nvSpPr>
        <p:spPr>
          <a:xfrm>
            <a:off x="508000" y="1864531"/>
            <a:ext cx="8128000"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u="sng"/>
            </a:pPr>
            <a:r>
              <a:t>Data Preprocessing</a:t>
            </a:r>
          </a:p>
          <a:p>
            <a:pPr>
              <a:defRPr sz="1400"/>
            </a:pPr>
            <a:r>
              <a:t> </a:t>
            </a:r>
          </a:p>
          <a:p>
            <a:pPr>
              <a:defRPr sz="1200"/>
            </a:pPr>
            <a:r>
              <a:t>The neural network may have difficulty converging before the maximum number of iterations allowed if the data is not normalized. Multi-layer Perceptron is sensitive to feature scaling, so it is highly recommended to scale your data. Note that you must apply the same scaling to the test set for meaningful results. There are a lot of different methods for normalization of data, we will use the built-in StandardScaler for standardization.</a:t>
            </a:r>
          </a:p>
          <a:p>
            <a:pPr>
              <a:defRPr sz="1400"/>
            </a:pPr>
          </a:p>
          <a:p>
            <a:pPr>
              <a:defRPr sz="1400" u="sng"/>
            </a:pPr>
            <a:r>
              <a:t>Training the model</a:t>
            </a:r>
          </a:p>
          <a:p>
            <a:pPr>
              <a:defRPr sz="1400"/>
            </a:pPr>
            <a:r>
              <a:t> </a:t>
            </a:r>
          </a:p>
          <a:p>
            <a:pPr>
              <a:defRPr sz="1200"/>
            </a:pPr>
            <a:r>
              <a:t>SciKit Learn makes this incredibly easy, by using estimator objects. In this case we will import our estimator (the Multi-Layer Perceptron Classifier model for classification problems and Multi-Layer Perceptron Regressor model for regression problems)  from the neural_network library of SciKit-Learn!</a:t>
            </a:r>
          </a:p>
          <a:p>
            <a:pPr>
              <a:defRPr sz="1400"/>
            </a:pPr>
          </a:p>
          <a:p>
            <a:pPr>
              <a:defRPr sz="1400"/>
            </a:pPr>
            <a:r>
              <a:t>However in practice there are various advanced libraries like tensorflow, keras, pythorch etc that are widely used</a:t>
            </a:r>
          </a:p>
          <a:p>
            <a:pPr>
              <a:defRPr sz="1400"/>
            </a:pPr>
            <a:r>
              <a:t>To begin with lets solve some classical problems with sklearns MLP classifier, post that we shall deep dive into keras and tensorflow</a:t>
            </a:r>
          </a:p>
          <a:p>
            <a:pPr>
              <a:defRPr sz="1400"/>
            </a:pPr>
          </a:p>
          <a:p>
            <a:pPr>
              <a:defRPr sz="1400"/>
            </a:pPr>
          </a:p>
        </p:txBody>
      </p:sp>
      <p:graphicFrame>
        <p:nvGraphicFramePr>
          <p:cNvPr id="202" name="Table 202"/>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5"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06" name="Shape 20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7" name="Table 20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8" name="Shape 208"/>
          <p:cNvSpPr/>
          <p:nvPr/>
        </p:nvSpPr>
        <p:spPr>
          <a:xfrm>
            <a:off x="508000" y="1864531"/>
            <a:ext cx="8128000" cy="476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u="sng"/>
            </a:pPr>
            <a:r>
              <a:t>Forward propagation and backward propagation</a:t>
            </a:r>
          </a:p>
          <a:p>
            <a:pPr>
              <a:defRPr sz="1400"/>
            </a:pPr>
            <a:r>
              <a:t> </a:t>
            </a:r>
          </a:p>
          <a:p>
            <a:pPr>
              <a:defRPr b="1" sz="1400" u="sng"/>
            </a:pPr>
            <a:r>
              <a:t>What is Forward propagation :- </a:t>
            </a:r>
          </a:p>
          <a:p>
            <a:pPr>
              <a:defRPr sz="1400"/>
            </a:pPr>
          </a:p>
          <a:p>
            <a:pPr>
              <a:defRPr sz="1400"/>
            </a:pPr>
            <a:r>
              <a:t>As we saw in the multi layer perceptron model about how values are passed from input layer to the hidden layer(layers) then to the output layer, this process is known as forward propagation</a:t>
            </a:r>
          </a:p>
          <a:p>
            <a:pPr>
              <a:defRPr sz="1400"/>
            </a:pPr>
          </a:p>
          <a:p>
            <a:pPr>
              <a:defRPr sz="1400"/>
            </a:pPr>
            <a:r>
              <a:t>Its the process where data is received from input layer, multiplied with its respective weights, added with bias and passed to the next layers that repeats the same procedure until it reaches the output layer</a:t>
            </a:r>
          </a:p>
          <a:p>
            <a:pPr>
              <a:defRPr sz="1400"/>
            </a:pPr>
          </a:p>
          <a:p>
            <a:pPr>
              <a:defRPr b="1" sz="1400" u="sng"/>
            </a:pPr>
            <a:r>
              <a:t>What is Back propagation :-</a:t>
            </a:r>
          </a:p>
          <a:p>
            <a:pPr>
              <a:defRPr sz="1400"/>
            </a:pPr>
          </a:p>
          <a:p>
            <a:pPr>
              <a:defRPr sz="1400"/>
            </a:pPr>
            <a:r>
              <a:t>Back propagation is done as a step to optimise the models accuracy, hence this step comes after the forward propagation.</a:t>
            </a:r>
          </a:p>
          <a:p>
            <a:pPr>
              <a:defRPr sz="1400"/>
            </a:pPr>
            <a:r>
              <a:t>Step 1 - calculate the error (actual - predicted)</a:t>
            </a:r>
          </a:p>
          <a:p>
            <a:pPr>
              <a:defRPr sz="1400"/>
            </a:pPr>
            <a:r>
              <a:t>Step 2 - adjust the weights in small steps </a:t>
            </a:r>
          </a:p>
          <a:p>
            <a:pPr>
              <a:defRPr sz="1400"/>
            </a:pPr>
            <a:r>
              <a:t>(determined by the learning rate)</a:t>
            </a:r>
          </a:p>
          <a:p>
            <a:pPr>
              <a:defRPr sz="1400"/>
            </a:pPr>
            <a:r>
              <a:t>Step 3 - Rerun forward propagation </a:t>
            </a:r>
          </a:p>
          <a:p>
            <a:pPr>
              <a:defRPr sz="1400"/>
            </a:pPr>
            <a:r>
              <a:t>Step4 - repeat from Step 1 to Step 3 until an optimal accuracy is </a:t>
            </a:r>
          </a:p>
          <a:p>
            <a:pPr>
              <a:defRPr sz="1400"/>
            </a:pPr>
            <a:r>
              <a:t>reached </a:t>
            </a:r>
          </a:p>
          <a:p>
            <a:pPr>
              <a:defRPr sz="1400"/>
            </a:pPr>
          </a:p>
        </p:txBody>
      </p:sp>
      <p:graphicFrame>
        <p:nvGraphicFramePr>
          <p:cNvPr id="209" name="Table 209"/>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10" name="Table 21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(Forward and back propagation)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11" name="back prop.png"/>
          <p:cNvPicPr>
            <a:picLocks noChangeAspect="1"/>
          </p:cNvPicPr>
          <p:nvPr/>
        </p:nvPicPr>
        <p:blipFill>
          <a:blip r:embed="rId4">
            <a:extLst/>
          </a:blip>
          <a:stretch>
            <a:fillRect/>
          </a:stretch>
        </p:blipFill>
        <p:spPr>
          <a:xfrm>
            <a:off x="5901692" y="4881181"/>
            <a:ext cx="3160182" cy="125239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14"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15" name="Shape 21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6" name="Table 216"/>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7" name="Shape 217"/>
          <p:cNvSpPr/>
          <p:nvPr/>
        </p:nvSpPr>
        <p:spPr>
          <a:xfrm>
            <a:off x="444500" y="1864531"/>
            <a:ext cx="8128000" cy="171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What are activation function :-</a:t>
            </a:r>
          </a:p>
          <a:p>
            <a:pPr>
              <a:defRPr sz="1400"/>
            </a:pPr>
          </a:p>
          <a:p>
            <a:pPr>
              <a:defRPr sz="1400"/>
            </a:pPr>
            <a:r>
              <a:t>Activation functions are mathematical formulas that are applied to the values in each neuron before its passed to the next neutron </a:t>
            </a:r>
          </a:p>
          <a:p>
            <a:pPr>
              <a:defRPr sz="1400"/>
            </a:pPr>
          </a:p>
          <a:p>
            <a:pPr>
              <a:defRPr sz="1400"/>
            </a:pPr>
            <a:r>
              <a:t>Below is the representation of each of those activation functions</a:t>
            </a:r>
          </a:p>
          <a:p>
            <a:pPr>
              <a:defRPr sz="1400"/>
            </a:pPr>
            <a:r>
              <a:t> </a:t>
            </a:r>
          </a:p>
        </p:txBody>
      </p:sp>
      <p:graphicFrame>
        <p:nvGraphicFramePr>
          <p:cNvPr id="218" name="Table 218"/>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19" name="Table 219"/>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(Activation functions)</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20" name="activation.png"/>
          <p:cNvPicPr>
            <a:picLocks noChangeAspect="1"/>
          </p:cNvPicPr>
          <p:nvPr/>
        </p:nvPicPr>
        <p:blipFill>
          <a:blip r:embed="rId4">
            <a:extLst/>
          </a:blip>
          <a:stretch>
            <a:fillRect/>
          </a:stretch>
        </p:blipFill>
        <p:spPr>
          <a:xfrm>
            <a:off x="291768" y="3377436"/>
            <a:ext cx="6309429" cy="2704798"/>
          </a:xfrm>
          <a:prstGeom prst="rect">
            <a:avLst/>
          </a:prstGeom>
          <a:ln w="12700">
            <a:miter lim="400000"/>
          </a:ln>
        </p:spPr>
      </p:pic>
      <p:sp>
        <p:nvSpPr>
          <p:cNvPr id="221" name="Shape 221"/>
          <p:cNvSpPr/>
          <p:nvPr/>
        </p:nvSpPr>
        <p:spPr>
          <a:xfrm>
            <a:off x="6865308" y="3249929"/>
            <a:ext cx="201950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However, </a:t>
            </a:r>
            <a:r>
              <a:rPr sz="1200"/>
              <a:t>in practice we widely use RELU</a:t>
            </a:r>
            <a:endParaRPr sz="1200"/>
          </a:p>
          <a:p>
            <a:pPr/>
            <a:endParaRPr sz="1200"/>
          </a:p>
          <a:p>
            <a:pPr/>
            <a:r>
              <a:rPr sz="1200"/>
              <a:t>And - Sigmoid if its a binary classifier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24"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25" name="Shape 22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26" name="Table 226"/>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7" name="Shape 227"/>
          <p:cNvSpPr/>
          <p:nvPr/>
        </p:nvSpPr>
        <p:spPr>
          <a:xfrm>
            <a:off x="444500" y="1864531"/>
            <a:ext cx="8128000" cy="5133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u="sng"/>
            </a:pPr>
            <a:r>
              <a:t>Tensorflow -</a:t>
            </a:r>
          </a:p>
          <a:p>
            <a:pPr>
              <a:defRPr sz="1200"/>
            </a:pPr>
          </a:p>
          <a:p>
            <a:pPr>
              <a:defRPr sz="1200"/>
            </a:pPr>
            <a:r>
              <a:t>A couple of years ago, deep learning started to outperform all other machine learning algorithms when giving a massive amount of data. Google saw it could use these deep neural networks to improve its services:</a:t>
            </a:r>
          </a:p>
          <a:p>
            <a:pPr>
              <a:defRPr sz="1200"/>
            </a:pPr>
            <a:r>
              <a:t>Gmail</a:t>
            </a:r>
          </a:p>
          <a:p>
            <a:pPr>
              <a:defRPr sz="1200"/>
            </a:pPr>
            <a:r>
              <a:t>Photo</a:t>
            </a:r>
          </a:p>
          <a:p>
            <a:pPr>
              <a:defRPr sz="1200"/>
            </a:pPr>
            <a:r>
              <a:t>Google search engine</a:t>
            </a:r>
          </a:p>
          <a:p>
            <a:pPr>
              <a:defRPr sz="1200"/>
            </a:pPr>
            <a:r>
              <a:t>They build a framework called Tensorflow to let researchers and developers work together on an AI model. Once developed and scaled, it allows lots of people to use it.</a:t>
            </a:r>
          </a:p>
          <a:p>
            <a:pPr>
              <a:defRPr sz="1200"/>
            </a:pPr>
          </a:p>
          <a:p>
            <a:pPr>
              <a:defRPr sz="1200"/>
            </a:pPr>
            <a:r>
              <a:t>It was first made public in late 2015, while the first stable version appeared in 2017. It is open source under Apache Open Source license. You can use it, modify it and redistribute the modified version for a fee without paying anything to Google.</a:t>
            </a:r>
          </a:p>
          <a:p>
            <a:pPr>
              <a:defRPr sz="1200"/>
            </a:pPr>
          </a:p>
          <a:p>
            <a:pPr>
              <a:defRPr sz="1200"/>
            </a:pPr>
            <a:r>
              <a:t>TensorFlow Architecture - Tensorflow architecture works in three parts:</a:t>
            </a:r>
          </a:p>
          <a:p>
            <a:pPr>
              <a:defRPr sz="1200"/>
            </a:pPr>
          </a:p>
          <a:p>
            <a:pPr>
              <a:defRPr sz="1200"/>
            </a:pPr>
            <a:r>
              <a:t>1- Preprocessing the data</a:t>
            </a:r>
          </a:p>
          <a:p>
            <a:pPr>
              <a:defRPr sz="1200"/>
            </a:pPr>
            <a:r>
              <a:t>2- Build the model</a:t>
            </a:r>
          </a:p>
          <a:p>
            <a:pPr>
              <a:defRPr sz="1200"/>
            </a:pPr>
            <a:r>
              <a:t>3 -Train and estimate the model</a:t>
            </a:r>
          </a:p>
          <a:p>
            <a:pPr>
              <a:defRPr sz="1200"/>
            </a:pPr>
          </a:p>
          <a:p>
            <a:pPr>
              <a:defRPr sz="1200"/>
            </a:pPr>
            <a:r>
              <a:t>It is called Tensorflow because it takes input as a multi-dimensional array, also known as tensors. You can construct a sort of flowchart of operations (called a Graph) that you want to perform on that input. The input goes in at one end, and then it flows through this system of multiple operations and comes out the other end as output.</a:t>
            </a:r>
          </a:p>
          <a:p>
            <a:pPr>
              <a:defRPr sz="1200"/>
            </a:pPr>
          </a:p>
          <a:p>
            <a:pPr>
              <a:defRPr sz="1200"/>
            </a:pPr>
            <a:r>
              <a:t>This is why it is called TensorFlow because the tensor goes in it flows through a list of operations, and then it comes out the other side.</a:t>
            </a:r>
          </a:p>
          <a:p>
            <a:pPr>
              <a:defRPr sz="1200"/>
            </a:pPr>
          </a:p>
        </p:txBody>
      </p:sp>
      <p:graphicFrame>
        <p:nvGraphicFramePr>
          <p:cNvPr id="228" name="Table 228"/>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29" name="Table 229"/>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(Keras and Tensorflow)</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32"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33" name="Shape 23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34" name="Table 23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35" name="Shape 235"/>
          <p:cNvSpPr/>
          <p:nvPr/>
        </p:nvSpPr>
        <p:spPr>
          <a:xfrm>
            <a:off x="444500" y="1864531"/>
            <a:ext cx="8128000"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u="sng"/>
            </a:pPr>
          </a:p>
          <a:p>
            <a:pPr>
              <a:defRPr b="1" sz="1400" u="sng"/>
            </a:pPr>
          </a:p>
          <a:p>
            <a:pPr>
              <a:defRPr b="1" sz="1400" u="sng"/>
            </a:pPr>
            <a:r>
              <a:t>Keras Library -</a:t>
            </a:r>
          </a:p>
          <a:p>
            <a:pPr>
              <a:defRPr b="1" sz="1400" u="sng"/>
            </a:pPr>
          </a:p>
          <a:p>
            <a:pPr>
              <a:defRPr sz="1400"/>
            </a:pPr>
            <a:r>
              <a:t>Keras is one of the leading high-level neural networks APIs. It is written in Python and supports multiple back-end neural network computation engines.</a:t>
            </a:r>
          </a:p>
          <a:p>
            <a:pPr>
              <a:defRPr sz="1400"/>
            </a:pPr>
            <a:r>
              <a:t>It uses tensorflow as its backend  but is also capable of running on other libraries like theano </a:t>
            </a:r>
          </a:p>
          <a:p>
            <a:pPr>
              <a:defRPr sz="1400"/>
            </a:pPr>
          </a:p>
          <a:p>
            <a:pPr>
              <a:defRPr sz="1400"/>
            </a:pPr>
            <a:r>
              <a:t>Keras does not do its own low-level operations, such as tensor products and convolutions; it relies on a back-end engine for that. Even though Keras supports multiple back-end engines, its primary (and default) back end is TensorFlow, and its primary supporter is Google. The Keras API comes packaged in TensorFlow as tf.keras, which as mentioned earlier will become the primary TensorFlow API as of TensorFlow </a:t>
            </a:r>
          </a:p>
          <a:p>
            <a:pPr>
              <a:defRPr sz="1400"/>
            </a:pPr>
          </a:p>
          <a:p>
            <a:pPr>
              <a:defRPr sz="1400"/>
            </a:pPr>
            <a:r>
              <a:t>check keras.ipynb for implementation</a:t>
            </a:r>
          </a:p>
          <a:p>
            <a:pPr>
              <a:defRPr sz="1400"/>
            </a:pPr>
            <a:r>
              <a:t>check tesorflow.ipynb for implementation</a:t>
            </a:r>
          </a:p>
          <a:p>
            <a:pPr>
              <a:defRPr sz="1400"/>
            </a:pPr>
          </a:p>
          <a:p>
            <a:pPr>
              <a:defRPr sz="1400"/>
            </a:pPr>
          </a:p>
        </p:txBody>
      </p:sp>
      <p:graphicFrame>
        <p:nvGraphicFramePr>
          <p:cNvPr id="236" name="Table 236"/>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37" name="Table 237"/>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(Keras and Tensorflow)</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9"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40"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41" name="Shape 24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2" name="Table 24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3" name="Shape 243"/>
          <p:cNvSpPr/>
          <p:nvPr/>
        </p:nvSpPr>
        <p:spPr>
          <a:xfrm>
            <a:off x="444500" y="1864531"/>
            <a:ext cx="8128000" cy="487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u="sng"/>
            </a:pPr>
            <a:r>
              <a:t>CNN - Convolutional Neural Network </a:t>
            </a:r>
          </a:p>
          <a:p>
            <a:pPr>
              <a:defRPr b="1" sz="1400" u="sng"/>
            </a:pPr>
          </a:p>
          <a:p>
            <a:pPr>
              <a:defRPr sz="1300"/>
            </a:pPr>
            <a:r>
              <a:t>CNNs have wide applications in image and video recognition, recommender systems and natural language processing. In this article, the example that I will take is related to Computer Vision. However, the basic concept remains the same and can be applied to any other use-case!</a:t>
            </a:r>
          </a:p>
          <a:p>
            <a:pPr>
              <a:defRPr sz="1300"/>
            </a:pPr>
          </a:p>
          <a:p>
            <a:pPr>
              <a:defRPr sz="1300"/>
            </a:pPr>
            <a:r>
              <a:t>CNNs, like neural networks, are made up of neurons with learnable weights and biases. Each neuron receives several inputs, takes a weighted sum over them, pass it through an activation function and responds with an output. The whole network has a loss function and all the tips and tricks that we developed for neural networks still apply on CNNs</a:t>
            </a:r>
          </a:p>
          <a:p>
            <a:pPr>
              <a:defRPr sz="1300"/>
            </a:pPr>
          </a:p>
          <a:p>
            <a:pPr>
              <a:defRPr sz="1300"/>
            </a:pPr>
            <a:r>
              <a:t>So, how are Convolutional Neural Networks different than Neural Networks?</a:t>
            </a:r>
          </a:p>
          <a:p>
            <a:pPr>
              <a:defRPr sz="1300"/>
            </a:pPr>
          </a:p>
          <a:p>
            <a:pPr>
              <a:defRPr b="1" sz="1300"/>
            </a:pPr>
            <a:r>
              <a:t>CNNs operate over Volumes !</a:t>
            </a:r>
          </a:p>
          <a:p>
            <a:pPr>
              <a:defRPr sz="1300"/>
            </a:pPr>
            <a:r>
              <a:t>What do we mean by this?</a:t>
            </a:r>
          </a:p>
          <a:p>
            <a:pPr>
              <a:defRPr sz="1300"/>
            </a:pPr>
          </a:p>
          <a:p>
            <a:pPr>
              <a:defRPr sz="1300"/>
            </a:pPr>
            <a:r>
              <a:t>Unlike neural networks, where the input is a vector, here the input is a multi-channeled image (3 channeled in this case).</a:t>
            </a:r>
          </a:p>
          <a:p>
            <a:pPr>
              <a:defRPr sz="1300"/>
            </a:pPr>
            <a:r>
              <a:t>There are other differences that we will talk about in a while.</a:t>
            </a:r>
          </a:p>
          <a:p>
            <a:pPr>
              <a:defRPr sz="1300"/>
            </a:pPr>
            <a:r>
              <a:t>Before we go any deeper, let us first understand what convolution means.</a:t>
            </a:r>
          </a:p>
          <a:p>
            <a:pPr>
              <a:defRPr sz="1300"/>
            </a:pPr>
          </a:p>
          <a:p>
            <a:pPr>
              <a:defRPr sz="1300"/>
            </a:pPr>
          </a:p>
          <a:p>
            <a:pPr>
              <a:defRPr sz="1300"/>
            </a:pPr>
          </a:p>
          <a:p>
            <a:pPr>
              <a:defRPr sz="1300"/>
            </a:pPr>
          </a:p>
        </p:txBody>
      </p:sp>
      <p:graphicFrame>
        <p:nvGraphicFramePr>
          <p:cNvPr id="244" name="Table 24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45" name="Table 245"/>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46" name="cnn1.png"/>
          <p:cNvPicPr>
            <a:picLocks noChangeAspect="1"/>
          </p:cNvPicPr>
          <p:nvPr/>
        </p:nvPicPr>
        <p:blipFill>
          <a:blip r:embed="rId4">
            <a:extLst/>
          </a:blip>
          <a:stretch>
            <a:fillRect/>
          </a:stretch>
        </p:blipFill>
        <p:spPr>
          <a:xfrm>
            <a:off x="6703633" y="3696650"/>
            <a:ext cx="2029705" cy="279959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49"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50" name="Shape 25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51" name="Table 251"/>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52" name="Shape 252"/>
          <p:cNvSpPr/>
          <p:nvPr/>
        </p:nvSpPr>
        <p:spPr>
          <a:xfrm>
            <a:off x="444500" y="1864531"/>
            <a:ext cx="8128000"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sz="1500"/>
            </a:pPr>
            <a:r>
              <a:t>Convolution </a:t>
            </a:r>
          </a:p>
          <a:p>
            <a:pPr lvl="1" indent="228600">
              <a:defRPr b="1" sz="1500"/>
            </a:pPr>
          </a:p>
          <a:p>
            <a:pPr lvl="1" indent="228600">
              <a:defRPr sz="1100"/>
            </a:pPr>
            <a:r>
              <a:t>We take the 5*5*3 filter and slide it over the complete image and </a:t>
            </a:r>
          </a:p>
          <a:p>
            <a:pPr lvl="1" indent="228600">
              <a:defRPr sz="1100"/>
            </a:pPr>
            <a:r>
              <a:t>along the way take the dot product between the filter and chunks of the input image.</a:t>
            </a:r>
          </a:p>
          <a:p>
            <a:pPr lvl="1" indent="228600">
              <a:defRPr b="1" sz="1500"/>
            </a:pPr>
          </a:p>
        </p:txBody>
      </p:sp>
      <p:graphicFrame>
        <p:nvGraphicFramePr>
          <p:cNvPr id="253" name="Table 25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54" name="Table 25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55" name="cnn2.png"/>
          <p:cNvPicPr>
            <a:picLocks noChangeAspect="1"/>
          </p:cNvPicPr>
          <p:nvPr/>
        </p:nvPicPr>
        <p:blipFill>
          <a:blip r:embed="rId4">
            <a:extLst/>
          </a:blip>
          <a:stretch>
            <a:fillRect/>
          </a:stretch>
        </p:blipFill>
        <p:spPr>
          <a:xfrm>
            <a:off x="6298931" y="2042591"/>
            <a:ext cx="2297671" cy="2067904"/>
          </a:xfrm>
          <a:prstGeom prst="rect">
            <a:avLst/>
          </a:prstGeom>
          <a:ln w="12700">
            <a:miter lim="400000"/>
          </a:ln>
        </p:spPr>
      </p:pic>
      <p:pic>
        <p:nvPicPr>
          <p:cNvPr id="256" name="cnn3.png"/>
          <p:cNvPicPr>
            <a:picLocks noChangeAspect="1"/>
          </p:cNvPicPr>
          <p:nvPr/>
        </p:nvPicPr>
        <p:blipFill>
          <a:blip r:embed="rId5">
            <a:extLst/>
          </a:blip>
          <a:stretch>
            <a:fillRect/>
          </a:stretch>
        </p:blipFill>
        <p:spPr>
          <a:xfrm>
            <a:off x="436013" y="2874916"/>
            <a:ext cx="5206590" cy="2433167"/>
          </a:xfrm>
          <a:prstGeom prst="rect">
            <a:avLst/>
          </a:prstGeom>
          <a:ln w="12700">
            <a:miter lim="400000"/>
          </a:ln>
        </p:spPr>
      </p:pic>
      <p:sp>
        <p:nvSpPr>
          <p:cNvPr id="257" name="Shape 257"/>
          <p:cNvSpPr/>
          <p:nvPr/>
        </p:nvSpPr>
        <p:spPr>
          <a:xfrm>
            <a:off x="599650" y="5540317"/>
            <a:ext cx="5969197"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For every dot product taken, the result is a scalar.</a:t>
            </a:r>
          </a:p>
          <a:p>
            <a:pPr>
              <a:defRPr sz="1400"/>
            </a:pPr>
            <a:r>
              <a:t>So, what happens when we convolve the complete image with the filter?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9"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60"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61" name="Shape 26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62" name="Table 26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63" name="Shape 263"/>
          <p:cNvSpPr/>
          <p:nvPr/>
        </p:nvSpPr>
        <p:spPr>
          <a:xfrm>
            <a:off x="444500" y="1864531"/>
            <a:ext cx="8128000"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For every dot product taken, the result is a scalar.</a:t>
            </a:r>
          </a:p>
          <a:p>
            <a:pPr>
              <a:defRPr sz="1400"/>
            </a:pPr>
            <a:r>
              <a:t>So, what happens when we convolve the complete image with the filter?</a:t>
            </a:r>
          </a:p>
          <a:p>
            <a:pPr>
              <a:defRPr sz="1400"/>
            </a:pPr>
          </a:p>
        </p:txBody>
      </p:sp>
      <p:graphicFrame>
        <p:nvGraphicFramePr>
          <p:cNvPr id="264" name="Table 26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65" name="Table 265"/>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66" name="Shape 266"/>
          <p:cNvSpPr/>
          <p:nvPr/>
        </p:nvSpPr>
        <p:spPr>
          <a:xfrm>
            <a:off x="406591" y="4768079"/>
            <a:ext cx="3514115"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The convolution layer is the main building</a:t>
            </a:r>
          </a:p>
          <a:p>
            <a:pPr>
              <a:defRPr sz="1400"/>
            </a:pPr>
            <a:r>
              <a:t> block of a convolutional neural network.</a:t>
            </a:r>
          </a:p>
        </p:txBody>
      </p:sp>
      <p:pic>
        <p:nvPicPr>
          <p:cNvPr id="267" name="cnn4.png"/>
          <p:cNvPicPr>
            <a:picLocks noChangeAspect="1"/>
          </p:cNvPicPr>
          <p:nvPr/>
        </p:nvPicPr>
        <p:blipFill>
          <a:blip r:embed="rId4">
            <a:extLst/>
          </a:blip>
          <a:stretch>
            <a:fillRect/>
          </a:stretch>
        </p:blipFill>
        <p:spPr>
          <a:xfrm>
            <a:off x="411948" y="2409487"/>
            <a:ext cx="4388214" cy="2039026"/>
          </a:xfrm>
          <a:prstGeom prst="rect">
            <a:avLst/>
          </a:prstGeom>
          <a:ln w="12700">
            <a:miter lim="400000"/>
          </a:ln>
        </p:spPr>
      </p:pic>
      <p:pic>
        <p:nvPicPr>
          <p:cNvPr id="268" name="cnn6.png"/>
          <p:cNvPicPr>
            <a:picLocks noChangeAspect="1"/>
          </p:cNvPicPr>
          <p:nvPr/>
        </p:nvPicPr>
        <p:blipFill>
          <a:blip r:embed="rId5">
            <a:extLst/>
          </a:blip>
          <a:stretch>
            <a:fillRect/>
          </a:stretch>
        </p:blipFill>
        <p:spPr>
          <a:xfrm>
            <a:off x="4794808" y="4516563"/>
            <a:ext cx="3989400" cy="203902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0"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71"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72" name="Shape 27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73" name="Table 27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4" name="Shape 274"/>
          <p:cNvSpPr/>
          <p:nvPr/>
        </p:nvSpPr>
        <p:spPr>
          <a:xfrm>
            <a:off x="444500" y="1864531"/>
            <a:ext cx="8128000"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The convolution layer comprises of a set of independent filters (6 in the example shown). Each filter is independently convolved with the image and we end up with 6 feature maps of shape 28*28*1.</a:t>
            </a:r>
          </a:p>
          <a:p>
            <a:pPr>
              <a:defRPr sz="1400"/>
            </a:pPr>
            <a:r>
              <a:t>Suppose we have a number of convolution layers in sequence. What happens then?</a:t>
            </a:r>
          </a:p>
          <a:p>
            <a:pPr>
              <a:defRPr sz="1400"/>
            </a:pPr>
          </a:p>
        </p:txBody>
      </p:sp>
      <p:graphicFrame>
        <p:nvGraphicFramePr>
          <p:cNvPr id="275" name="Table 275"/>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76" name="Table 276"/>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77" name="cnn7.png"/>
          <p:cNvPicPr>
            <a:picLocks noChangeAspect="1"/>
          </p:cNvPicPr>
          <p:nvPr/>
        </p:nvPicPr>
        <p:blipFill>
          <a:blip r:embed="rId4">
            <a:extLst/>
          </a:blip>
          <a:stretch>
            <a:fillRect/>
          </a:stretch>
        </p:blipFill>
        <p:spPr>
          <a:xfrm>
            <a:off x="377982" y="3009457"/>
            <a:ext cx="5247070" cy="2164085"/>
          </a:xfrm>
          <a:prstGeom prst="rect">
            <a:avLst/>
          </a:prstGeom>
          <a:ln w="12700">
            <a:miter lim="400000"/>
          </a:ln>
        </p:spPr>
      </p:pic>
      <p:sp>
        <p:nvSpPr>
          <p:cNvPr id="278" name="Shape 278"/>
          <p:cNvSpPr/>
          <p:nvPr/>
        </p:nvSpPr>
        <p:spPr>
          <a:xfrm>
            <a:off x="432917" y="5522766"/>
            <a:ext cx="8651303" cy="89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All these filters are initialized randomly and become our parameters which will be learned by the network subsequently.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3" name="Shape 1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2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7" name="Shape 12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8" name="Shape 128"/>
          <p:cNvSpPr/>
          <p:nvPr/>
        </p:nvSpPr>
        <p:spPr>
          <a:xfrm>
            <a:off x="0" y="2685202"/>
            <a:ext cx="9144000" cy="96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lvl1pPr>
          </a:lstStyle>
          <a:p>
            <a:pPr/>
            <a:r>
              <a:t>Artificial Neural Networks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81"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82" name="Shape 28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83" name="Table 28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84" name="Shape 284"/>
          <p:cNvSpPr/>
          <p:nvPr/>
        </p:nvSpPr>
        <p:spPr>
          <a:xfrm>
            <a:off x="444500" y="1864531"/>
            <a:ext cx="812800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Lets see an example of a trained CNN </a:t>
            </a:r>
          </a:p>
          <a:p>
            <a:pPr>
              <a:defRPr sz="1400"/>
            </a:pPr>
          </a:p>
        </p:txBody>
      </p:sp>
      <p:graphicFrame>
        <p:nvGraphicFramePr>
          <p:cNvPr id="285" name="Table 285"/>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86" name="Table 286"/>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87" name="cnn8.png"/>
          <p:cNvPicPr>
            <a:picLocks noChangeAspect="1"/>
          </p:cNvPicPr>
          <p:nvPr/>
        </p:nvPicPr>
        <p:blipFill>
          <a:blip r:embed="rId4">
            <a:extLst/>
          </a:blip>
          <a:stretch>
            <a:fillRect/>
          </a:stretch>
        </p:blipFill>
        <p:spPr>
          <a:xfrm>
            <a:off x="303789" y="2296136"/>
            <a:ext cx="4358937" cy="2265728"/>
          </a:xfrm>
          <a:prstGeom prst="rect">
            <a:avLst/>
          </a:prstGeom>
          <a:ln w="12700">
            <a:miter lim="400000"/>
          </a:ln>
        </p:spPr>
      </p:pic>
      <p:sp>
        <p:nvSpPr>
          <p:cNvPr id="288" name="Shape 288"/>
          <p:cNvSpPr/>
          <p:nvPr/>
        </p:nvSpPr>
        <p:spPr>
          <a:xfrm>
            <a:off x="250004" y="4573424"/>
            <a:ext cx="8815357" cy="180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Take a look at the filters in the very first layer (these are our 5*5*3 filters). Through back propagation, they have tuned themselves to become blobs of coloured pieces and edges. As we go deeper to other convolution layers, the filters are doing dot products to the input of the previous convolution layers. So, they are taking the smaller coloured pieces or edges and making larger pieces out of them.</a:t>
            </a:r>
          </a:p>
          <a:p>
            <a:pPr>
              <a:defRPr sz="1300"/>
            </a:pPr>
            <a:r>
              <a:t>Take a look at image 4 and imagine the 28*28*1 grid as a grid of 28*28 neurons. For a particular feature map (the output received on convolving the image with a particular filter is called a feature map), each neuron is connected only to a small chunk of the input image and all the neurons have the same connection weights. So again coming back to the differences between CNN and a neural network.</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0"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291"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292" name="Shape 29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93" name="Table 29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94" name="Table 29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295" name="Table 295"/>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96" name="Shape 296"/>
          <p:cNvSpPr/>
          <p:nvPr/>
        </p:nvSpPr>
        <p:spPr>
          <a:xfrm>
            <a:off x="381636" y="1853040"/>
            <a:ext cx="8815356"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300"/>
            </a:pPr>
            <a:r>
              <a:t>CNNs have a couple of concepts called parameter sharing and local connectivity</a:t>
            </a:r>
          </a:p>
          <a:p>
            <a:pPr>
              <a:defRPr b="1" sz="1300"/>
            </a:pPr>
          </a:p>
          <a:p>
            <a:pPr>
              <a:defRPr sz="1300"/>
            </a:pPr>
            <a:r>
              <a:t>Parameter sharing is sharing of weights by all neurons in a particular feature map.</a:t>
            </a:r>
          </a:p>
          <a:p>
            <a:pPr>
              <a:defRPr sz="1300"/>
            </a:pPr>
          </a:p>
          <a:p>
            <a:pPr>
              <a:defRPr sz="1300"/>
            </a:pPr>
            <a:r>
              <a:t>Local connectivity is the concept of each neural connected only to a subset of the input image (unlike a neural network where all the neurons are fully connected)</a:t>
            </a:r>
          </a:p>
          <a:p>
            <a:pPr>
              <a:defRPr sz="1300"/>
            </a:pPr>
            <a:r>
              <a:t>This helps to reduce the number of parameters in the whole system and makes the computation more efficient.</a:t>
            </a:r>
          </a:p>
          <a:p>
            <a:pPr>
              <a:defRPr sz="1300"/>
            </a:pPr>
            <a:r>
              <a:t>I will not be talking about the concept of zero padding here as the idea is to keep it simple. Interested people can read about it separately!</a:t>
            </a:r>
          </a:p>
          <a:p>
            <a:pPr>
              <a:defRPr sz="1300"/>
            </a:pPr>
          </a:p>
          <a:p>
            <a:pPr>
              <a:defRPr sz="1300"/>
            </a:pPr>
            <a:r>
              <a:t>Pooling Layers</a:t>
            </a:r>
          </a:p>
          <a:p>
            <a:pPr>
              <a:defRPr sz="1300"/>
            </a:pPr>
            <a:r>
              <a:t>A pooling layer is another building block of a CNN.</a:t>
            </a:r>
          </a:p>
          <a:p>
            <a:pPr>
              <a:defRPr sz="1300"/>
            </a:pPr>
          </a:p>
          <a:p>
            <a:pPr>
              <a:defRPr sz="1300"/>
            </a:pPr>
          </a:p>
          <a:p>
            <a:pPr>
              <a:defRPr sz="1300"/>
            </a:pPr>
          </a:p>
          <a:p>
            <a:pPr>
              <a:defRPr sz="1300"/>
            </a:pPr>
            <a:r>
              <a:t>Pooling</a:t>
            </a:r>
          </a:p>
          <a:p>
            <a:pPr>
              <a:defRPr sz="1300"/>
            </a:pPr>
            <a:r>
              <a:t>Its function is to progressively reduce the spatial size of the representation to reduce the amount of parameters and computation in the network. Pooling layer operates on each feature map independently.</a:t>
            </a:r>
          </a:p>
          <a:p>
            <a:pPr>
              <a:defRPr sz="1300"/>
            </a:pPr>
          </a:p>
        </p:txBody>
      </p:sp>
      <p:pic>
        <p:nvPicPr>
          <p:cNvPr id="297" name="cnn9.png"/>
          <p:cNvPicPr>
            <a:picLocks noChangeAspect="1"/>
          </p:cNvPicPr>
          <p:nvPr/>
        </p:nvPicPr>
        <p:blipFill>
          <a:blip r:embed="rId4">
            <a:extLst/>
          </a:blip>
          <a:stretch>
            <a:fillRect/>
          </a:stretch>
        </p:blipFill>
        <p:spPr>
          <a:xfrm>
            <a:off x="4354186" y="3464552"/>
            <a:ext cx="4199473" cy="145332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9"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300"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01" name="Shape 30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02" name="Table 30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03" name="Table 30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04" name="Table 30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05" name="Shape 305"/>
          <p:cNvSpPr/>
          <p:nvPr/>
        </p:nvSpPr>
        <p:spPr>
          <a:xfrm>
            <a:off x="381636" y="1853040"/>
            <a:ext cx="8815356"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Pooling layers are the function is to progressively reduce the spatial size of the representation to reduce the amount of parameters and computation in the network. Pooling layer operates on each feature map independently.</a:t>
            </a:r>
          </a:p>
          <a:p>
            <a:pPr>
              <a:defRPr sz="1300"/>
            </a:pPr>
            <a:r>
              <a:t>The most common approach used in pooling is max pooling.</a:t>
            </a:r>
          </a:p>
        </p:txBody>
      </p:sp>
      <p:pic>
        <p:nvPicPr>
          <p:cNvPr id="306" name="cnn10.png"/>
          <p:cNvPicPr>
            <a:picLocks noChangeAspect="1"/>
          </p:cNvPicPr>
          <p:nvPr/>
        </p:nvPicPr>
        <p:blipFill>
          <a:blip r:embed="rId4">
            <a:extLst/>
          </a:blip>
          <a:stretch>
            <a:fillRect/>
          </a:stretch>
        </p:blipFill>
        <p:spPr>
          <a:xfrm>
            <a:off x="519522" y="2703502"/>
            <a:ext cx="6938601" cy="376546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8"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309"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10" name="Shape 31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11" name="Table 311"/>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12" name="Table 31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13" name="Table 31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(CNN)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14" name="Shape 314"/>
          <p:cNvSpPr/>
          <p:nvPr/>
        </p:nvSpPr>
        <p:spPr>
          <a:xfrm>
            <a:off x="381636" y="1853040"/>
            <a:ext cx="8815356"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 typical architecture of a CNN</a:t>
            </a:r>
          </a:p>
        </p:txBody>
      </p:sp>
      <p:pic>
        <p:nvPicPr>
          <p:cNvPr id="315" name="cnn11.jpeg"/>
          <p:cNvPicPr>
            <a:picLocks noChangeAspect="1"/>
          </p:cNvPicPr>
          <p:nvPr/>
        </p:nvPicPr>
        <p:blipFill>
          <a:blip r:embed="rId4">
            <a:extLst/>
          </a:blip>
          <a:stretch>
            <a:fillRect/>
          </a:stretch>
        </p:blipFill>
        <p:spPr>
          <a:xfrm>
            <a:off x="322579" y="2235220"/>
            <a:ext cx="5822412" cy="2788263"/>
          </a:xfrm>
          <a:prstGeom prst="rect">
            <a:avLst/>
          </a:prstGeom>
          <a:ln w="12700">
            <a:miter lim="400000"/>
          </a:ln>
        </p:spPr>
      </p:pic>
      <p:sp>
        <p:nvSpPr>
          <p:cNvPr id="316" name="Shape 316"/>
          <p:cNvSpPr/>
          <p:nvPr/>
        </p:nvSpPr>
        <p:spPr>
          <a:xfrm>
            <a:off x="389040" y="5241952"/>
            <a:ext cx="8970390"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pPr>
            <a:r>
              <a:t>We have already discussed about convolution layers (denoted by CONV) and pooling layers (denoted by POOL).</a:t>
            </a:r>
          </a:p>
          <a:p>
            <a:pPr>
              <a:defRPr sz="1500"/>
            </a:pPr>
            <a:r>
              <a:t>RELU is just a non linearity which is applied similar to neural networks.</a:t>
            </a:r>
          </a:p>
          <a:p>
            <a:pPr>
              <a:defRPr sz="1500"/>
            </a:pPr>
            <a:r>
              <a:t>The FC is the fully connected layer of neurons at the end of CNN. Neurons in a fully connected layer have full connections to all activations in the previous layer, as seen in regular Neural Networks and work in a similar way.</a:t>
            </a:r>
          </a:p>
        </p:txBody>
      </p:sp>
      <p:sp>
        <p:nvSpPr>
          <p:cNvPr id="317" name="Shape 317"/>
          <p:cNvSpPr/>
          <p:nvPr/>
        </p:nvSpPr>
        <p:spPr>
          <a:xfrm>
            <a:off x="6234964" y="2235220"/>
            <a:ext cx="2308149" cy="131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Check, </a:t>
            </a:r>
          </a:p>
          <a:p>
            <a:pPr>
              <a:defRPr b="1" i="1" sz="1400"/>
            </a:pPr>
            <a:r>
              <a:t>“hand written digit </a:t>
            </a:r>
          </a:p>
          <a:p>
            <a:pPr>
              <a:defRPr sz="1400"/>
            </a:pPr>
            <a:r>
              <a:rPr b="1" i="1"/>
              <a:t>recogniser.ipynb"</a:t>
            </a:r>
            <a:r>
              <a:t> </a:t>
            </a:r>
          </a:p>
          <a:p>
            <a:pPr>
              <a:defRPr sz="1400"/>
            </a:pPr>
            <a:r>
              <a:t>for python implementation</a:t>
            </a:r>
          </a:p>
          <a:p>
            <a:pPr>
              <a:defRPr sz="1400"/>
            </a:pPr>
            <a:r>
              <a:t>of CNN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9"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320"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21" name="Shape 32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22" name="Table 32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23" name="Table 32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24" name="Table 32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(RNN)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25" name="Shape 325"/>
          <p:cNvSpPr/>
          <p:nvPr/>
        </p:nvSpPr>
        <p:spPr>
          <a:xfrm>
            <a:off x="397943" y="1672097"/>
            <a:ext cx="8140701"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RNN - Recurrent Neural Network</a:t>
            </a:r>
          </a:p>
          <a:p>
            <a:pPr>
              <a:defRPr b="1" sz="1200"/>
            </a:pPr>
          </a:p>
          <a:p>
            <a:pPr>
              <a:defRPr sz="1200"/>
            </a:pPr>
            <a:r>
              <a:t>Unlike feed-forward neural networks, recurrent neural networks have a backward connection between hidden layers. Therefore, they have some kind of memory in them. One can use RNN-s in different problems like: time series analysis, natural language processing and speech recognition. One of the most popular, modern RNN is called long short-term memory model (LSTM). One can construct a LSTM using Keras like we did to construct a eras model</a:t>
            </a:r>
          </a:p>
        </p:txBody>
      </p:sp>
      <p:pic>
        <p:nvPicPr>
          <p:cNvPr id="326" name="rnn.jpeg"/>
          <p:cNvPicPr>
            <a:picLocks noChangeAspect="1"/>
          </p:cNvPicPr>
          <p:nvPr/>
        </p:nvPicPr>
        <p:blipFill>
          <a:blip r:embed="rId4">
            <a:extLst/>
          </a:blip>
          <a:stretch>
            <a:fillRect/>
          </a:stretch>
        </p:blipFill>
        <p:spPr>
          <a:xfrm>
            <a:off x="384728" y="3110558"/>
            <a:ext cx="4254725" cy="2869161"/>
          </a:xfrm>
          <a:prstGeom prst="rect">
            <a:avLst/>
          </a:prstGeom>
          <a:ln w="12700">
            <a:miter lim="400000"/>
          </a:ln>
        </p:spPr>
      </p:pic>
      <p:sp>
        <p:nvSpPr>
          <p:cNvPr id="327" name="Shape 327"/>
          <p:cNvSpPr/>
          <p:nvPr/>
        </p:nvSpPr>
        <p:spPr>
          <a:xfrm>
            <a:off x="5122014" y="3071857"/>
            <a:ext cx="3803251" cy="275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Like we see in the Diagram,</a:t>
            </a:r>
          </a:p>
          <a:p>
            <a:pPr>
              <a:defRPr sz="1300"/>
            </a:pPr>
            <a:r>
              <a:t>Unlike CNN model, layers in RNN model</a:t>
            </a:r>
          </a:p>
          <a:p>
            <a:pPr>
              <a:defRPr sz="1300"/>
            </a:pPr>
            <a:r>
              <a:t>Receives input not only from its previous layers</a:t>
            </a:r>
          </a:p>
          <a:p>
            <a:pPr>
              <a:defRPr sz="1300"/>
            </a:pPr>
            <a:r>
              <a:t>but also from its next layer</a:t>
            </a:r>
          </a:p>
          <a:p>
            <a:pPr>
              <a:defRPr sz="1300"/>
            </a:pPr>
            <a:r>
              <a:t>This helps the model to understand patterns and</a:t>
            </a:r>
          </a:p>
          <a:p>
            <a:pPr>
              <a:defRPr sz="1300"/>
            </a:pPr>
            <a:r>
              <a:t>Relationship of a vector with each other</a:t>
            </a:r>
          </a:p>
          <a:p>
            <a:pPr>
              <a:defRPr sz="1300"/>
            </a:pPr>
          </a:p>
          <a:p>
            <a:pPr>
              <a:defRPr sz="1300"/>
            </a:pPr>
            <a:r>
              <a:t>Thus domains like stock predictions, NLP etc are </a:t>
            </a:r>
          </a:p>
          <a:p>
            <a:pPr>
              <a:defRPr sz="1300"/>
            </a:pPr>
            <a:r>
              <a:t>heavily dependent on LSTM over the regular feed</a:t>
            </a:r>
          </a:p>
          <a:p>
            <a:pPr>
              <a:defRPr sz="1300"/>
            </a:pPr>
            <a:r>
              <a:t>forward neural network</a:t>
            </a:r>
          </a:p>
          <a:p>
            <a:pPr>
              <a:defRPr sz="1300"/>
            </a:pPr>
          </a:p>
          <a:p>
            <a:pPr>
              <a:defRPr sz="1300"/>
            </a:pPr>
          </a:p>
          <a:p>
            <a:pPr>
              <a:defRPr sz="1300"/>
            </a:pPr>
            <a:r>
              <a:t>Check “lstm.ipynb” for python implementation </a:t>
            </a:r>
          </a:p>
          <a:p>
            <a:pPr>
              <a:defRPr sz="1300"/>
            </a:pPr>
            <a:r>
              <a:t>for LSTM</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9" name="image5.png" descr="D:\Freelance\mcta\PPT\PPT-assets_M.png"/>
          <p:cNvPicPr>
            <a:picLocks noChangeAspect="1"/>
          </p:cNvPicPr>
          <p:nvPr/>
        </p:nvPicPr>
        <p:blipFill>
          <a:blip r:embed="rId2">
            <a:extLst/>
          </a:blip>
          <a:stretch>
            <a:fillRect/>
          </a:stretch>
        </p:blipFill>
        <p:spPr>
          <a:xfrm>
            <a:off x="-63500" y="0"/>
            <a:ext cx="9144000" cy="6858001"/>
          </a:xfrm>
          <a:prstGeom prst="rect">
            <a:avLst/>
          </a:prstGeom>
          <a:ln w="12700">
            <a:miter lim="400000"/>
          </a:ln>
        </p:spPr>
      </p:pic>
      <p:pic>
        <p:nvPicPr>
          <p:cNvPr id="330"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31" name="Shape 33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32" name="Table 332"/>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33" name="Table 333"/>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334" name="Table 334"/>
          <p:cNvGraphicFramePr/>
          <p:nvPr/>
        </p:nvGraphicFramePr>
        <p:xfrm>
          <a:off x="4440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(RNN/ LSTM)</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35" name="Shape 335"/>
          <p:cNvSpPr/>
          <p:nvPr/>
        </p:nvSpPr>
        <p:spPr>
          <a:xfrm>
            <a:off x="397943" y="1672097"/>
            <a:ext cx="8140701"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There are various hyper parameters while training a LSTM model as listed below</a:t>
            </a:r>
          </a:p>
          <a:p>
            <a:pPr>
              <a:defRPr sz="1200"/>
            </a:pPr>
          </a:p>
          <a:p>
            <a:pPr>
              <a:defRPr sz="1200"/>
            </a:pPr>
          </a:p>
          <a:p>
            <a:pPr>
              <a:defRPr sz="1200"/>
            </a:pPr>
            <a:r>
              <a:rPr b="1"/>
              <a:t>Batch Size -</a:t>
            </a:r>
            <a:endParaRPr b="1"/>
          </a:p>
          <a:p>
            <a:pPr>
              <a:defRPr sz="1200"/>
            </a:pPr>
            <a:r>
              <a:t>It tells how many samples of input do you want your Neural Net to see before updating the weights. So let’s say you have 100 samples (input dataset) and you want to update weights every time your NN has seen an input. In that case batch size would be 1 and total number of batches would be 100. Like wise if you wanted your network to update weights after it has seen all the samples, batch size would be 100 and number of batches would be 1. As it turns out using very small batch size reduces the speed of training and on the other hand using too big batch size (like whole dataset) reduces the models ability to generalize to different data and it also consumes more memory. But it takes fewer steps to find the minima for your objective function. So you have to try out various values on your data and find the sweet spot. It’s quite a big topic. </a:t>
            </a:r>
          </a:p>
          <a:p>
            <a:pPr>
              <a:defRPr sz="1200"/>
            </a:pPr>
          </a:p>
          <a:p>
            <a:pPr>
              <a:defRPr b="1" sz="1200"/>
            </a:pPr>
            <a:r>
              <a:t>Time Steps -</a:t>
            </a:r>
          </a:p>
          <a:p>
            <a:pPr>
              <a:defRPr sz="1200"/>
            </a:pPr>
            <a:r>
              <a:t>Tells the model how many units back in time you want your network to see. For example if you were working on a character prediction problem where you have a text corpus to train on and you decide to feed your network 6 characters at a time. Then your time step is 6.</a:t>
            </a:r>
          </a:p>
          <a:p>
            <a:pPr>
              <a:defRPr sz="1200"/>
            </a:pPr>
          </a:p>
          <a:p>
            <a:pPr>
              <a:defRPr b="1" sz="1200"/>
            </a:pPr>
            <a:r>
              <a:t>Features -</a:t>
            </a:r>
          </a:p>
          <a:p>
            <a:pPr>
              <a:defRPr sz="1200"/>
            </a:pPr>
            <a:r>
              <a:t>The number of attributes used to represent each time step. Consider the character prediction example above, and assume that you use a one-hot encoded vector of size 100 to represent each character. Then feature size here is 100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3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3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40" name="Shape 34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41" name="Shape 341"/>
          <p:cNvSpPr/>
          <p:nvPr/>
        </p:nvSpPr>
        <p:spPr>
          <a:xfrm>
            <a:off x="498763" y="1370856"/>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vl1pPr>
          </a:lstStyle>
          <a:p>
            <a:pPr/>
            <a:r>
              <a:t>Artificial neural networks</a:t>
            </a:r>
          </a:p>
        </p:txBody>
      </p:sp>
      <p:sp>
        <p:nvSpPr>
          <p:cNvPr id="342" name="Shape 342"/>
          <p:cNvSpPr/>
          <p:nvPr/>
        </p:nvSpPr>
        <p:spPr>
          <a:xfrm>
            <a:off x="152400" y="2115802"/>
            <a:ext cx="9144000" cy="43230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pPr>
            <a:r>
              <a:t>Trivia</a:t>
            </a:r>
          </a:p>
          <a:p>
            <a:pPr algn="ctr">
              <a:lnSpc>
                <a:spcPct val="90000"/>
              </a:lnSpc>
              <a:spcBef>
                <a:spcPts val="1000"/>
              </a:spcBef>
              <a:defRPr sz="1400"/>
            </a:pPr>
            <a:r>
              <a:t>Please solve the following questions </a:t>
            </a:r>
            <a:endParaRPr sz="2400"/>
          </a:p>
          <a:p>
            <a:pPr>
              <a:lnSpc>
                <a:spcPct val="90000"/>
              </a:lnSpc>
              <a:spcBef>
                <a:spcPts val="1000"/>
              </a:spcBef>
              <a:defRPr sz="1400"/>
            </a:pPr>
            <a:r>
              <a:t>Q1) What is a perceptron model</a:t>
            </a:r>
          </a:p>
          <a:p>
            <a:pPr>
              <a:lnSpc>
                <a:spcPct val="90000"/>
              </a:lnSpc>
              <a:spcBef>
                <a:spcPts val="1000"/>
              </a:spcBef>
              <a:defRPr sz="1400"/>
            </a:pPr>
            <a:r>
              <a:t>Q2) What is the difference between MLP classifier and MLP regressor models</a:t>
            </a:r>
          </a:p>
          <a:p>
            <a:pPr>
              <a:lnSpc>
                <a:spcPct val="90000"/>
              </a:lnSpc>
              <a:spcBef>
                <a:spcPts val="1000"/>
              </a:spcBef>
              <a:defRPr sz="1400"/>
            </a:pPr>
            <a:r>
              <a:t>Q3) Why is scaling of the data important before fitting to the model</a:t>
            </a:r>
          </a:p>
          <a:p>
            <a:pPr>
              <a:lnSpc>
                <a:spcPct val="90000"/>
              </a:lnSpc>
              <a:spcBef>
                <a:spcPts val="1000"/>
              </a:spcBef>
              <a:defRPr sz="1400"/>
            </a:pPr>
            <a:r>
              <a:t>Q4) What are weights and biases</a:t>
            </a:r>
          </a:p>
          <a:p>
            <a:pPr>
              <a:lnSpc>
                <a:spcPct val="90000"/>
              </a:lnSpc>
              <a:spcBef>
                <a:spcPts val="1000"/>
              </a:spcBef>
              <a:defRPr sz="1400"/>
            </a:pPr>
            <a:r>
              <a:t>Q5) What are activation functions</a:t>
            </a:r>
          </a:p>
          <a:p>
            <a:pPr>
              <a:lnSpc>
                <a:spcPct val="90000"/>
              </a:lnSpc>
              <a:spcBef>
                <a:spcPts val="1000"/>
              </a:spcBef>
              <a:defRPr sz="1400"/>
            </a:pPr>
            <a:r>
              <a:t>Q6) What is forward propagation</a:t>
            </a:r>
          </a:p>
          <a:p>
            <a:pPr>
              <a:lnSpc>
                <a:spcPct val="90000"/>
              </a:lnSpc>
              <a:spcBef>
                <a:spcPts val="1000"/>
              </a:spcBef>
              <a:defRPr sz="1400"/>
            </a:pPr>
            <a:r>
              <a:t>Q7) What is backward propagation</a:t>
            </a:r>
          </a:p>
          <a:p>
            <a:pPr>
              <a:lnSpc>
                <a:spcPct val="90000"/>
              </a:lnSpc>
              <a:spcBef>
                <a:spcPts val="1000"/>
              </a:spcBef>
              <a:defRPr sz="1400"/>
            </a:pPr>
            <a:r>
              <a:t>Q8) Equate the following numbers with RELU activation function (100, 121, -90, -1768)</a:t>
            </a:r>
          </a:p>
          <a:p>
            <a:pPr>
              <a:lnSpc>
                <a:spcPct val="90000"/>
              </a:lnSpc>
              <a:spcBef>
                <a:spcPts val="1000"/>
              </a:spcBef>
              <a:defRPr sz="1400"/>
            </a:pPr>
            <a:r>
              <a:t>Q9) What is a CNN</a:t>
            </a:r>
          </a:p>
          <a:p>
            <a:pPr>
              <a:lnSpc>
                <a:spcPct val="90000"/>
              </a:lnSpc>
              <a:spcBef>
                <a:spcPts val="1000"/>
              </a:spcBef>
              <a:defRPr sz="1400"/>
            </a:pPr>
            <a:r>
              <a:t>Q10) What are pooling layers and types of pooling layers</a:t>
            </a:r>
          </a:p>
          <a:p>
            <a:pPr>
              <a:lnSpc>
                <a:spcPct val="90000"/>
              </a:lnSpc>
              <a:spcBef>
                <a:spcPts val="1000"/>
              </a:spcBef>
              <a:defRPr sz="1400"/>
            </a:pPr>
            <a:r>
              <a:t>Q11) What is RNN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4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4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47" name="Shape 34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48" name="Shape 348"/>
          <p:cNvSpPr/>
          <p:nvPr/>
        </p:nvSpPr>
        <p:spPr>
          <a:xfrm>
            <a:off x="498763" y="1370856"/>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vl1pPr>
          </a:lstStyle>
          <a:p>
            <a:pPr/>
            <a:r>
              <a:t>Artificial neural networks</a:t>
            </a:r>
          </a:p>
        </p:txBody>
      </p:sp>
      <p:sp>
        <p:nvSpPr>
          <p:cNvPr id="349" name="Shape 349"/>
          <p:cNvSpPr/>
          <p:nvPr/>
        </p:nvSpPr>
        <p:spPr>
          <a:xfrm>
            <a:off x="152400" y="2115802"/>
            <a:ext cx="9144000" cy="21539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pPr>
            <a:r>
              <a:t>Trivia</a:t>
            </a:r>
          </a:p>
          <a:p>
            <a:pPr algn="ctr">
              <a:lnSpc>
                <a:spcPct val="90000"/>
              </a:lnSpc>
              <a:spcBef>
                <a:spcPts val="1000"/>
              </a:spcBef>
              <a:defRPr sz="1400"/>
            </a:pPr>
            <a:r>
              <a:t>Please solve the following questions </a:t>
            </a:r>
            <a:endParaRPr sz="2400"/>
          </a:p>
          <a:p>
            <a:pPr>
              <a:lnSpc>
                <a:spcPct val="90000"/>
              </a:lnSpc>
              <a:spcBef>
                <a:spcPts val="1000"/>
              </a:spcBef>
              <a:defRPr sz="1400"/>
            </a:pPr>
            <a:r>
              <a:t>Q12) 3 key difference between RNN and CNN</a:t>
            </a:r>
          </a:p>
          <a:p>
            <a:pPr>
              <a:lnSpc>
                <a:spcPct val="90000"/>
              </a:lnSpc>
              <a:spcBef>
                <a:spcPts val="1000"/>
              </a:spcBef>
              <a:defRPr sz="1400"/>
            </a:pPr>
            <a:r>
              <a:t>Q13) What does “time step” parameter do in RNN</a:t>
            </a:r>
          </a:p>
          <a:p>
            <a:pPr>
              <a:lnSpc>
                <a:spcPct val="90000"/>
              </a:lnSpc>
              <a:spcBef>
                <a:spcPts val="1000"/>
              </a:spcBef>
              <a:defRPr sz="1400"/>
            </a:pPr>
            <a:r>
              <a:t>Q14) What is batch size</a:t>
            </a:r>
          </a:p>
          <a:p>
            <a:pPr>
              <a:lnSpc>
                <a:spcPct val="90000"/>
              </a:lnSpc>
              <a:spcBef>
                <a:spcPts val="1000"/>
              </a:spcBef>
              <a:defRPr sz="1400"/>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1" name="image17.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352" name="image18.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353" name="Shape 353"/>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354"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355" name="Shape 35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3" name="Shape 13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4" name="Table 13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5" name="Shape 135"/>
          <p:cNvSpPr/>
          <p:nvPr/>
        </p:nvSpPr>
        <p:spPr>
          <a:xfrm>
            <a:off x="507599" y="2162896"/>
            <a:ext cx="8128001" cy="371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arenR" startAt="1"/>
              <a:defRPr sz="1600"/>
            </a:pPr>
            <a:r>
              <a:t>Artificial neural network using sklearn packages </a:t>
            </a:r>
          </a:p>
          <a:p>
            <a:pPr marL="180473" indent="-180473">
              <a:buSzPct val="100000"/>
              <a:buChar char="-"/>
              <a:defRPr sz="1600"/>
            </a:pPr>
            <a:r>
              <a:t>MLP Regressor</a:t>
            </a:r>
          </a:p>
          <a:p>
            <a:pPr marL="180473" indent="-180473">
              <a:buSzPct val="100000"/>
              <a:buChar char="-"/>
              <a:defRPr sz="1600"/>
            </a:pPr>
            <a:r>
              <a:t>MLP Classifier	</a:t>
            </a:r>
          </a:p>
          <a:p>
            <a:pPr>
              <a:defRPr sz="1600"/>
            </a:pPr>
          </a:p>
          <a:p>
            <a:pPr>
              <a:defRPr sz="1600"/>
            </a:pPr>
            <a:r>
              <a:t>2) Artificial neural network using Tensorflow, Keras</a:t>
            </a:r>
          </a:p>
          <a:p>
            <a:pPr marL="180473" indent="-180473">
              <a:buSzPct val="100000"/>
              <a:buChar char="-"/>
              <a:defRPr sz="1600"/>
            </a:pPr>
            <a:r>
              <a:t>Concepts like Neurons, Weights, bias, Forward Propogation, Backward Propogation, Optimizers, Activation Functions</a:t>
            </a:r>
          </a:p>
          <a:p>
            <a:pPr marL="180473" indent="-180473">
              <a:buSzPct val="100000"/>
              <a:buChar char="-"/>
              <a:defRPr sz="1600"/>
            </a:pPr>
            <a:r>
              <a:t>Tensorflow :- Introduction to Tensorflow packages</a:t>
            </a:r>
          </a:p>
          <a:p>
            <a:pPr marL="180473" indent="-180473">
              <a:buSzPct val="100000"/>
              <a:buChar char="-"/>
              <a:defRPr sz="1600"/>
            </a:pPr>
            <a:r>
              <a:t>Keras :- Basics of Keras packages</a:t>
            </a:r>
          </a:p>
          <a:p>
            <a:pPr>
              <a:defRPr sz="1600"/>
            </a:pPr>
          </a:p>
          <a:p>
            <a:pPr>
              <a:defRPr sz="1600"/>
            </a:pPr>
            <a:r>
              <a:t>3) Convolutional neural networks</a:t>
            </a:r>
          </a:p>
          <a:p>
            <a:pPr marL="180473" indent="-180473">
              <a:buSzPct val="100000"/>
              <a:buChar char="-"/>
              <a:defRPr sz="1600"/>
            </a:pPr>
            <a:r>
              <a:t>CNN intro :- Terms and terminologies, technical aspects, maths behind the algo</a:t>
            </a:r>
          </a:p>
          <a:p>
            <a:pPr marL="180473" indent="-180473">
              <a:buSzPct val="100000"/>
              <a:buChar char="-"/>
              <a:defRPr sz="1600"/>
            </a:pPr>
            <a:r>
              <a:t>CNN using eras :- Handwritten Digit recognition - Deep NN</a:t>
            </a:r>
          </a:p>
          <a:p>
            <a:pPr>
              <a:defRPr sz="1600"/>
            </a:pPr>
          </a:p>
          <a:p>
            <a:pPr>
              <a:defRPr sz="1600"/>
            </a:pPr>
            <a:r>
              <a:t>4) Recurrent Neural networks and LSTM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0" name="Shape 14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1" name="Table 14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2" name="Shape 142"/>
          <p:cNvSpPr/>
          <p:nvPr/>
        </p:nvSpPr>
        <p:spPr>
          <a:xfrm>
            <a:off x="589966" y="1788576"/>
            <a:ext cx="789002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Recurrent Neural networks</a:t>
            </a:r>
          </a:p>
          <a:p>
            <a:pPr marL="180473" indent="-180473">
              <a:buSzPct val="100000"/>
              <a:buChar char="-"/>
            </a:pPr>
            <a:r>
              <a:t>RNN :- Introduction to RNN, Sequence prediction using RNN</a:t>
            </a:r>
          </a:p>
          <a:p>
            <a:pPr marL="180473" indent="-180473">
              <a:buSzPct val="100000"/>
              <a:buChar char="-"/>
            </a:pPr>
            <a:r>
              <a:t>LSTM :- Introduction to LSTM, Sequence prediction using LSTM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7" name="Shape 14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8" name="Table 148"/>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9" name="Shape 149"/>
          <p:cNvSpPr/>
          <p:nvPr/>
        </p:nvSpPr>
        <p:spPr>
          <a:xfrm>
            <a:off x="507599" y="2162896"/>
            <a:ext cx="8128001" cy="407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u="sng"/>
            </a:pPr>
            <a:r>
              <a:t>MLP - Multi Layer Perceptron</a:t>
            </a:r>
          </a:p>
          <a:p>
            <a:pPr/>
          </a:p>
          <a:p>
            <a:pPr>
              <a:defRPr sz="1600"/>
            </a:pPr>
            <a:r>
              <a:t>The most popular machine learning library for Python is SciKit Learn. We will learn how Neural Networks work and how to implement them with the Python programming language and latest version of SciKit-Learn</a:t>
            </a:r>
          </a:p>
          <a:p>
            <a:pPr/>
          </a:p>
          <a:p>
            <a:pPr>
              <a:defRPr u="sng"/>
            </a:pPr>
            <a:r>
              <a:t>Neural Networks</a:t>
            </a:r>
          </a:p>
          <a:p>
            <a:pPr/>
            <a:r>
              <a:t> </a:t>
            </a:r>
          </a:p>
          <a:p>
            <a:pPr>
              <a:defRPr sz="1600"/>
            </a:pPr>
            <a:r>
              <a:t>Neural Networks are a machine learning framework that attempts to mimic the learning pattern of natural biological neural networks. Biological neural networks have interconnected neurons with dendrites that receive inputs, then based on these inputs they produce an output signal through an axon to another neuron. We will try to mimic this process through the use of Artificial Neural Networks (ANN), which we will just refer to as neural networks from now on. The process of creating a neural network begins with the most basic form, a single perceptron.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4" name="Shape 15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5" name="Table 155"/>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56" name="Shape 156"/>
          <p:cNvSpPr/>
          <p:nvPr/>
        </p:nvSpPr>
        <p:spPr>
          <a:xfrm>
            <a:off x="507599" y="2162896"/>
            <a:ext cx="8128001" cy="256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u="sng"/>
            </a:pPr>
            <a:r>
              <a:t>The Perceptron</a:t>
            </a:r>
          </a:p>
          <a:p>
            <a:pPr>
              <a:defRPr sz="1600"/>
            </a:pPr>
            <a:r>
              <a:t> </a:t>
            </a:r>
          </a:p>
          <a:p>
            <a:pPr>
              <a:defRPr sz="1500"/>
            </a:pPr>
            <a:r>
              <a:t>A perceptron has one or more inputs, a bias, an activation function, and a single output. The perceptron receives inputs, multiplies them by some weight, and then passes them into an activation function to produce an output. There are many possible activation functions to choose from, such as the logistic function, a trigonometric function, a step function etc. We also make sure to add a bias to the perceptron, this avoids issues where all inputs could be equal to zero (meaning no multiplicative weight would have an effect). Check out the diagram below for a visualization of a perceptron:</a:t>
            </a:r>
          </a:p>
          <a:p>
            <a:pPr>
              <a:defRPr sz="1600"/>
            </a:pPr>
          </a:p>
        </p:txBody>
      </p:sp>
      <p:pic>
        <p:nvPicPr>
          <p:cNvPr id="157" name="perceptron.jpg"/>
          <p:cNvPicPr>
            <a:picLocks noChangeAspect="1"/>
          </p:cNvPicPr>
          <p:nvPr/>
        </p:nvPicPr>
        <p:blipFill>
          <a:blip r:embed="rId5">
            <a:extLst/>
          </a:blip>
          <a:stretch>
            <a:fillRect/>
          </a:stretch>
        </p:blipFill>
        <p:spPr>
          <a:xfrm>
            <a:off x="2190932" y="4504866"/>
            <a:ext cx="3899795" cy="1809505"/>
          </a:xfrm>
          <a:prstGeom prst="rect">
            <a:avLst/>
          </a:prstGeom>
          <a:ln w="12700">
            <a:miter lim="400000"/>
          </a:ln>
        </p:spPr>
      </p:pic>
      <p:graphicFrame>
        <p:nvGraphicFramePr>
          <p:cNvPr id="158" name="Table 158"/>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3" name="Shape 16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64" name="Table 16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5" name="Shape 165"/>
          <p:cNvSpPr/>
          <p:nvPr/>
        </p:nvSpPr>
        <p:spPr>
          <a:xfrm>
            <a:off x="507599" y="2162896"/>
            <a:ext cx="8128001" cy="425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u="sng"/>
            </a:pPr>
            <a:r>
              <a:t>The Perceptron - weights, bias</a:t>
            </a:r>
          </a:p>
          <a:p>
            <a:pPr>
              <a:defRPr sz="1600"/>
            </a:pPr>
            <a:r>
              <a:t> </a:t>
            </a:r>
          </a:p>
          <a:p>
            <a:pPr>
              <a:defRPr sz="1500"/>
            </a:pPr>
            <a:r>
              <a:t>What are weights and bias:- </a:t>
            </a:r>
          </a:p>
          <a:p>
            <a:pPr>
              <a:defRPr sz="1500"/>
            </a:pPr>
            <a:r>
              <a:t>In order to understand what does the ‘weight matrix’ mean in terms of neural networks, you need to first understand the working of a single neuron, or better still, a Perceptron.</a:t>
            </a:r>
          </a:p>
          <a:p>
            <a:pPr>
              <a:defRPr sz="1500"/>
            </a:pPr>
          </a:p>
          <a:p>
            <a:pPr>
              <a:defRPr sz="1300"/>
            </a:pPr>
            <a:r>
              <a:t>First of all, what is a Perceptron ? A Perceptron is a type of artificial neuron which takes in several binary inputs x1, x2, … , xn and produces a single binary output. In the example shown above, there are three inputs x1, x2 and x3.</a:t>
            </a:r>
          </a:p>
          <a:p>
            <a:pPr>
              <a:defRPr sz="1300"/>
            </a:pPr>
          </a:p>
          <a:p>
            <a:pPr>
              <a:defRPr sz="1300"/>
            </a:pPr>
            <a:r>
              <a:t>In order to compute an output, here’s what you could do (O = Output):</a:t>
            </a:r>
          </a:p>
          <a:p>
            <a:pPr>
              <a:defRPr sz="1300"/>
            </a:pPr>
          </a:p>
          <a:p>
            <a:pPr>
              <a:defRPr sz="1300"/>
            </a:pPr>
            <a:r>
              <a:t>a) Sum up the inputs. O = x1 + x2 + x3</a:t>
            </a:r>
          </a:p>
          <a:p>
            <a:pPr>
              <a:defRPr sz="1300"/>
            </a:pPr>
          </a:p>
          <a:p>
            <a:pPr>
              <a:defRPr sz="1300"/>
            </a:pPr>
            <a:r>
              <a:t>b) Apply a linear mathematical operation </a:t>
            </a:r>
          </a:p>
          <a:p>
            <a:pPr>
              <a:defRPr sz="1300"/>
            </a:pPr>
            <a:r>
              <a:t>to the inputs. O = (x1 * x2) + x3</a:t>
            </a:r>
          </a:p>
          <a:p>
            <a:pPr>
              <a:defRPr sz="1500"/>
            </a:pPr>
          </a:p>
          <a:p>
            <a:pPr>
              <a:defRPr sz="1500"/>
            </a:pPr>
          </a:p>
          <a:p>
            <a:pPr>
              <a:defRPr sz="1600"/>
            </a:pPr>
          </a:p>
        </p:txBody>
      </p:sp>
      <p:pic>
        <p:nvPicPr>
          <p:cNvPr id="166" name="perceptron.jpg"/>
          <p:cNvPicPr>
            <a:picLocks noChangeAspect="1"/>
          </p:cNvPicPr>
          <p:nvPr/>
        </p:nvPicPr>
        <p:blipFill>
          <a:blip r:embed="rId5">
            <a:extLst/>
          </a:blip>
          <a:stretch>
            <a:fillRect/>
          </a:stretch>
        </p:blipFill>
        <p:spPr>
          <a:xfrm>
            <a:off x="4560299" y="4689150"/>
            <a:ext cx="3899794" cy="1809506"/>
          </a:xfrm>
          <a:prstGeom prst="rect">
            <a:avLst/>
          </a:prstGeom>
          <a:ln w="12700">
            <a:miter lim="400000"/>
          </a:ln>
        </p:spPr>
      </p:pic>
      <p:graphicFrame>
        <p:nvGraphicFramePr>
          <p:cNvPr id="167" name="Table 16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2" name="Shape 17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3" name="Table 173"/>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74" name="Shape 174"/>
          <p:cNvSpPr/>
          <p:nvPr/>
        </p:nvSpPr>
        <p:spPr>
          <a:xfrm>
            <a:off x="507599" y="2162896"/>
            <a:ext cx="8128001" cy="481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pPr>
            <a:r>
              <a:t>To understand the best possible approach to this problem, we need to realize that since x1,x2 and x3 are binary inputs here, multiplying one or more inputs together can result in a 0 output if one of the inputs is 0. So, this tells us that approach (b) can have its output as O = x3, if x1 or x2 or both are equal to zero. If only one of them is equal to 0, this can lead to a loss of information as the input value gets multiplied by 0.</a:t>
            </a:r>
          </a:p>
          <a:p>
            <a:pPr>
              <a:defRPr sz="1100"/>
            </a:pPr>
          </a:p>
          <a:p>
            <a:pPr>
              <a:defRPr sz="1100"/>
            </a:pPr>
            <a:r>
              <a:t>Now, let us see the simple approach (a), understand why it’s partially correct and what we can do to make it fully correct. Approach (a) sure takes into account all the inputs without one being immediately affected by the other. However, it does not take in the relative importance of the inputs.</a:t>
            </a:r>
          </a:p>
          <a:p>
            <a:pPr>
              <a:defRPr sz="1100"/>
            </a:pPr>
          </a:p>
          <a:p>
            <a:pPr>
              <a:defRPr sz="1100"/>
            </a:pPr>
            <a:r>
              <a:t>Let me explain what that means.</a:t>
            </a:r>
          </a:p>
          <a:p>
            <a:pPr>
              <a:defRPr sz="1100"/>
            </a:pPr>
          </a:p>
          <a:p>
            <a:pPr>
              <a:defRPr sz="1100"/>
            </a:pPr>
            <a:r>
              <a:t>Consider a simple example where you want to make a perceptron for predicting whether it will rain today or not. You have a binary output as O, which can take values of 0 or 1 and inputs x1 and x2.</a:t>
            </a:r>
          </a:p>
          <a:p>
            <a:pPr>
              <a:defRPr sz="1100"/>
            </a:pPr>
          </a:p>
          <a:p>
            <a:pPr>
              <a:defRPr sz="1100"/>
            </a:pPr>
            <a:r>
              <a:t>Let x1 be 1 if the weather is humid today, 0 if the opposite. Let x2 be 1 if you are wearing a red shirt today and 0 if not. We can see here that wearing a red shirt has almost no correlation with the possibility of rainfall. So, a possible output function can be:</a:t>
            </a:r>
          </a:p>
          <a:p>
            <a:pPr>
              <a:defRPr sz="1100"/>
            </a:pPr>
          </a:p>
          <a:p>
            <a:pPr>
              <a:defRPr sz="1100"/>
            </a:pPr>
            <a:r>
              <a:t>O = x1 + 0.1 * x2</a:t>
            </a:r>
          </a:p>
          <a:p>
            <a:pPr>
              <a:defRPr sz="1100"/>
            </a:pPr>
          </a:p>
          <a:p>
            <a:pPr>
              <a:defRPr sz="1100"/>
            </a:pPr>
            <a:r>
              <a:t>Here’s what the factor 0.1 does. If x2 is 0, 0.1*x2 is still 0, but if x2 is 1, 0.1*x2 will be 0.1, not 1. It basically brings down the importance of the input x2 from 1 to 0.1, and hence, it is called the ‘weight’ of the input x2.</a:t>
            </a:r>
          </a:p>
          <a:p>
            <a:pPr>
              <a:defRPr sz="1100"/>
            </a:pPr>
          </a:p>
          <a:p>
            <a:pPr>
              <a:defRPr sz="1100"/>
            </a:pPr>
            <a:r>
              <a:t>Consider x2 to be 1 for now. O will still be (0 + 0.1) = 0.1 or (1 + 0.1) = 1.1, i.e. not a binary value. In order to make it one, what we can do is use a ‘threshold’ for the total value of O. We can say, like, O is 1 if (x1 + 0.1 * x2) &gt; 1 and O = 0 if (x1 + 0.1 * x2) &lt; 1. We have thus solved our problem.</a:t>
            </a:r>
          </a:p>
          <a:p>
            <a:pPr>
              <a:defRPr sz="1100"/>
            </a:pPr>
          </a:p>
          <a:p>
            <a:pPr>
              <a:defRPr sz="1100"/>
            </a:pPr>
          </a:p>
          <a:p>
            <a:pPr>
              <a:defRPr sz="1100"/>
            </a:pPr>
          </a:p>
          <a:p>
            <a:pPr>
              <a:defRPr sz="1100"/>
            </a:pPr>
          </a:p>
        </p:txBody>
      </p:sp>
      <p:graphicFrame>
        <p:nvGraphicFramePr>
          <p:cNvPr id="175" name="Table 175"/>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0" name="Shape 18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1" name="Table 18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using 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2" name="Shape 182"/>
          <p:cNvSpPr/>
          <p:nvPr/>
        </p:nvSpPr>
        <p:spPr>
          <a:xfrm>
            <a:off x="507599" y="2162896"/>
            <a:ext cx="8128001"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pPr>
            <a:r>
              <a:t>So basically</a:t>
            </a:r>
          </a:p>
          <a:p>
            <a:pPr>
              <a:defRPr sz="1100"/>
            </a:pPr>
          </a:p>
          <a:p>
            <a:pPr>
              <a:defRPr sz="1100"/>
            </a:pPr>
          </a:p>
          <a:p>
            <a:pPr>
              <a:defRPr sz="1100"/>
            </a:pPr>
          </a:p>
          <a:p>
            <a:pPr>
              <a:defRPr sz="1100"/>
            </a:pPr>
          </a:p>
          <a:p>
            <a:pPr>
              <a:defRPr sz="1100"/>
            </a:pPr>
          </a:p>
          <a:p>
            <a:pPr>
              <a:defRPr sz="1100"/>
            </a:pPr>
          </a:p>
          <a:p>
            <a:pPr>
              <a:defRPr sz="1100"/>
            </a:pPr>
            <a:r>
              <a:t>And now making some final notational simplifications, we say</a:t>
            </a:r>
          </a:p>
          <a:p>
            <a:pPr>
              <a:defRPr sz="1100"/>
            </a:pPr>
          </a:p>
          <a:p>
            <a:pPr>
              <a:defRPr sz="1100"/>
            </a:pPr>
          </a:p>
          <a:p>
            <a:pPr>
              <a:defRPr sz="1100"/>
            </a:pPr>
          </a:p>
          <a:p>
            <a:pPr>
              <a:defRPr sz="1100"/>
            </a:pPr>
          </a:p>
          <a:p>
            <a:pPr>
              <a:defRPr sz="1100"/>
            </a:pPr>
          </a:p>
          <a:p>
            <a:pPr>
              <a:defRPr sz="1100"/>
            </a:pPr>
          </a:p>
          <a:p>
            <a:pPr>
              <a:defRPr sz="1100"/>
            </a:pPr>
            <a:r>
              <a:rPr b="1"/>
              <a:t>b</a:t>
            </a:r>
            <a:r>
              <a:t> is commonly known as bias.</a:t>
            </a:r>
          </a:p>
          <a:p>
            <a:pPr>
              <a:defRPr sz="1100"/>
            </a:pPr>
          </a:p>
          <a:p>
            <a:pPr>
              <a:defRPr sz="1100"/>
            </a:pPr>
            <a:r>
              <a:t>Note: ‘T’ is the transpose operation. And w.x is matrix multiplication.</a:t>
            </a:r>
          </a:p>
          <a:p>
            <a:pPr>
              <a:defRPr sz="1100"/>
            </a:pPr>
            <a:r>
              <a:t>And now you can apply this understanding to a sigmoid neuron, or whole artificial neural networks.</a:t>
            </a:r>
          </a:p>
          <a:p>
            <a:pPr>
              <a:defRPr sz="1100"/>
            </a:pPr>
            <a:r>
              <a:t>Where</a:t>
            </a:r>
          </a:p>
          <a:p>
            <a:pPr>
              <a:defRPr sz="1100"/>
            </a:pPr>
            <a:r>
              <a:t>Output = 1 if {x * (weight of x) + y * (weight of y) + b} &gt; 0,</a:t>
            </a:r>
          </a:p>
          <a:p>
            <a:pPr>
              <a:defRPr sz="1100"/>
            </a:pPr>
            <a:r>
              <a:t>Output = 0, otherwise</a:t>
            </a:r>
          </a:p>
          <a:p>
            <a:pPr>
              <a:defRPr sz="1100"/>
            </a:pPr>
          </a:p>
          <a:p>
            <a:pPr>
              <a:defRPr sz="1100"/>
            </a:pPr>
          </a:p>
          <a:p>
            <a:pPr>
              <a:defRPr sz="1100"/>
            </a:pPr>
          </a:p>
        </p:txBody>
      </p:sp>
      <p:graphicFrame>
        <p:nvGraphicFramePr>
          <p:cNvPr id="183" name="Table 183"/>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Artificial neural network (Introduction and Basics)</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184" name="w1.png"/>
          <p:cNvPicPr>
            <a:picLocks noChangeAspect="1"/>
          </p:cNvPicPr>
          <p:nvPr/>
        </p:nvPicPr>
        <p:blipFill>
          <a:blip r:embed="rId5">
            <a:extLst/>
          </a:blip>
          <a:stretch>
            <a:fillRect/>
          </a:stretch>
        </p:blipFill>
        <p:spPr>
          <a:xfrm>
            <a:off x="1624405" y="2476097"/>
            <a:ext cx="3350755" cy="659036"/>
          </a:xfrm>
          <a:prstGeom prst="rect">
            <a:avLst/>
          </a:prstGeom>
          <a:ln w="12700">
            <a:miter lim="400000"/>
          </a:ln>
        </p:spPr>
      </p:pic>
      <p:pic>
        <p:nvPicPr>
          <p:cNvPr id="185" name="w2.png"/>
          <p:cNvPicPr>
            <a:picLocks noChangeAspect="1"/>
          </p:cNvPicPr>
          <p:nvPr/>
        </p:nvPicPr>
        <p:blipFill>
          <a:blip r:embed="rId6">
            <a:extLst/>
          </a:blip>
          <a:stretch>
            <a:fillRect/>
          </a:stretch>
        </p:blipFill>
        <p:spPr>
          <a:xfrm>
            <a:off x="2297286" y="3580876"/>
            <a:ext cx="2619455" cy="659035"/>
          </a:xfrm>
          <a:prstGeom prst="rect">
            <a:avLst/>
          </a:prstGeom>
          <a:ln w="12700">
            <a:miter lim="400000"/>
          </a:ln>
        </p:spPr>
      </p:pic>
      <p:pic>
        <p:nvPicPr>
          <p:cNvPr id="186" name="w_complete.png"/>
          <p:cNvPicPr>
            <a:picLocks noChangeAspect="1"/>
          </p:cNvPicPr>
          <p:nvPr/>
        </p:nvPicPr>
        <p:blipFill>
          <a:blip r:embed="rId7">
            <a:extLst/>
          </a:blip>
          <a:stretch>
            <a:fillRect/>
          </a:stretch>
        </p:blipFill>
        <p:spPr>
          <a:xfrm>
            <a:off x="3901067" y="5269646"/>
            <a:ext cx="4185250" cy="116257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