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685800" y="2130425"/>
            <a:ext cx="7772400" cy="1470025"/>
          </a:xfrm>
          <a:prstGeom prst="rect">
            <a:avLst/>
          </a:prstGeom>
        </p:spPr>
        <p:txBody>
          <a:bodyPr/>
          <a:lstStyle/>
          <a:p>
            <a:pPr/>
            <a:r>
              <a:t>Title Text</a:t>
            </a:r>
          </a:p>
        </p:txBody>
      </p:sp>
      <p:sp>
        <p:nvSpPr>
          <p:cNvPr id="12" name="Shape 12"/>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Title Text</a:t>
            </a:r>
          </a:p>
        </p:txBody>
      </p:sp>
      <p:sp>
        <p:nvSpPr>
          <p:cNvPr id="93" name="Shape 9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6629400" y="274638"/>
            <a:ext cx="2057400" cy="5851526"/>
          </a:xfrm>
          <a:prstGeom prst="rect">
            <a:avLst/>
          </a:prstGeom>
        </p:spPr>
        <p:txBody>
          <a:bodyPr/>
          <a:lstStyle/>
          <a:p>
            <a:pPr/>
            <a:r>
              <a:t>Title Text</a:t>
            </a:r>
          </a:p>
        </p:txBody>
      </p:sp>
      <p:sp>
        <p:nvSpPr>
          <p:cNvPr id="102" name="Shape 102"/>
          <p:cNvSpPr/>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Shape 30"/>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Title Text</a:t>
            </a:r>
          </a:p>
        </p:txBody>
      </p:sp>
      <p:sp>
        <p:nvSpPr>
          <p:cNvPr id="39" name="Shape 39"/>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Shape 73"/>
          <p:cNvSpPr/>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Shape 83"/>
          <p:cNvSpPr/>
          <p:nvPr>
            <p:ph type="pic" sz="half" idx="13"/>
          </p:nvPr>
        </p:nvSpPr>
        <p:spPr>
          <a:xfrm>
            <a:off x="1792288" y="612775"/>
            <a:ext cx="5486401" cy="4114800"/>
          </a:xfrm>
          <a:prstGeom prst="rect">
            <a:avLst/>
          </a:prstGeom>
        </p:spPr>
        <p:txBody>
          <a:bodyPr lIns="91439" rIns="91439">
            <a:noAutofit/>
          </a:bodyPr>
          <a:lstStyle/>
          <a:p>
            <a:pPr/>
          </a:p>
        </p:txBody>
      </p:sp>
      <p:sp>
        <p:nvSpPr>
          <p:cNvPr id="84" name="Shape 84"/>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Shape 3"/>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jpeg"/><Relationship Id="rId6" Type="http://schemas.openxmlformats.org/officeDocument/2006/relationships/image" Target="../media/image2.jpeg"/><Relationship Id="rId7"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1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6.jpe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5.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5.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s://scikit-learn.org/" TargetMode="Externa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2" name="image1.png" descr="D:\Freelance\mcta\PPT\PPT-assets_2.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13" name="image2.png" descr="D:\Freelance\mcta\PPT\PPT-assets_1.png"/>
          <p:cNvPicPr>
            <a:picLocks noChangeAspect="1"/>
          </p:cNvPicPr>
          <p:nvPr/>
        </p:nvPicPr>
        <p:blipFill>
          <a:blip r:embed="rId3">
            <a:extLst/>
          </a:blip>
          <a:stretch>
            <a:fillRect/>
          </a:stretch>
        </p:blipFill>
        <p:spPr>
          <a:xfrm>
            <a:off x="0" y="0"/>
            <a:ext cx="9143696" cy="6858000"/>
          </a:xfrm>
          <a:prstGeom prst="rect">
            <a:avLst/>
          </a:prstGeom>
          <a:ln w="12700">
            <a:miter lim="400000"/>
          </a:ln>
        </p:spPr>
      </p:pic>
      <p:pic>
        <p:nvPicPr>
          <p:cNvPr id="114" name="image3.png" descr="D:\Freelance\mcta\PPT\logo.png"/>
          <p:cNvPicPr>
            <a:picLocks noChangeAspect="1"/>
          </p:cNvPicPr>
          <p:nvPr/>
        </p:nvPicPr>
        <p:blipFill>
          <a:blip r:embed="rId4">
            <a:extLst/>
          </a:blip>
          <a:stretch>
            <a:fillRect/>
          </a:stretch>
        </p:blipFill>
        <p:spPr>
          <a:xfrm>
            <a:off x="609600" y="4724400"/>
            <a:ext cx="1644950" cy="1499807"/>
          </a:xfrm>
          <a:prstGeom prst="rect">
            <a:avLst/>
          </a:prstGeom>
          <a:ln w="12700">
            <a:miter lim="400000"/>
          </a:ln>
        </p:spPr>
      </p:pic>
      <p:sp>
        <p:nvSpPr>
          <p:cNvPr id="115" name="Shape 115"/>
          <p:cNvSpPr/>
          <p:nvPr>
            <p:ph type="ctrTitle"/>
          </p:nvPr>
        </p:nvSpPr>
        <p:spPr>
          <a:xfrm>
            <a:off x="533400" y="457200"/>
            <a:ext cx="3810000" cy="1470025"/>
          </a:xfrm>
          <a:prstGeom prst="rect">
            <a:avLst/>
          </a:prstGeom>
        </p:spPr>
        <p:txBody>
          <a:bodyPr/>
          <a:lstStyle>
            <a:lvl1pPr algn="l">
              <a:defRPr sz="2400">
                <a:solidFill>
                  <a:srgbClr val="FFFFFF"/>
                </a:solidFill>
                <a:latin typeface="ArmWrestler Bold"/>
                <a:ea typeface="ArmWrestler Bold"/>
                <a:cs typeface="ArmWrestler Bold"/>
                <a:sym typeface="ArmWrestler Bold"/>
              </a:defRPr>
            </a:lvl1pPr>
          </a:lstStyle>
          <a:p>
            <a:pPr/>
            <a:r>
              <a:t>MASTER PROGRAM IN </a:t>
            </a:r>
          </a:p>
        </p:txBody>
      </p:sp>
      <p:sp>
        <p:nvSpPr>
          <p:cNvPr id="116" name="Shape 116"/>
          <p:cNvSpPr/>
          <p:nvPr/>
        </p:nvSpPr>
        <p:spPr>
          <a:xfrm>
            <a:off x="533400" y="1451292"/>
            <a:ext cx="3810000" cy="1920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4000">
                <a:solidFill>
                  <a:srgbClr val="FFFFFF"/>
                </a:solidFill>
                <a:latin typeface="ArmWrestler Bold"/>
                <a:ea typeface="ArmWrestler Bold"/>
                <a:cs typeface="ArmWrestler Bold"/>
                <a:sym typeface="ArmWrestler Bold"/>
              </a:defRPr>
            </a:pPr>
            <a:r>
              <a:t>DATA SCIENC</a:t>
            </a:r>
            <a:r>
              <a:t>E</a:t>
            </a:r>
            <a:br/>
            <a:r>
              <a:t>AI &amp; MACHINE</a:t>
            </a:r>
            <a:br/>
            <a:r>
              <a:t>LEARNING</a:t>
            </a:r>
          </a:p>
        </p:txBody>
      </p:sp>
      <p:sp>
        <p:nvSpPr>
          <p:cNvPr id="117" name="Shape 11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pic>
        <p:nvPicPr>
          <p:cNvPr id="118" name="image4.png" descr="D:\Freelance\mcta\PPT\PPT-assets_34.png"/>
          <p:cNvPicPr>
            <a:picLocks noChangeAspect="1"/>
          </p:cNvPicPr>
          <p:nvPr/>
        </p:nvPicPr>
        <p:blipFill>
          <a:blip r:embed="rId5">
            <a:extLst/>
          </a:blip>
          <a:stretch>
            <a:fillRect/>
          </a:stretch>
        </p:blipFill>
        <p:spPr>
          <a:xfrm>
            <a:off x="3943350" y="4724400"/>
            <a:ext cx="5124450" cy="15240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8"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79"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80"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81" name="Shape 181"/>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82" name="Table 182"/>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Fields in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83" name="Shape 183"/>
          <p:cNvSpPr/>
          <p:nvPr/>
        </p:nvSpPr>
        <p:spPr>
          <a:xfrm>
            <a:off x="539931" y="1450276"/>
            <a:ext cx="8064138" cy="52331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81000"/>
              </a:lnSpc>
              <a:spcBef>
                <a:spcPts val="1000"/>
              </a:spcBef>
              <a:defRPr sz="1500">
                <a:latin typeface="Trebuchet MS"/>
                <a:ea typeface="Trebuchet MS"/>
                <a:cs typeface="Trebuchet MS"/>
                <a:sym typeface="Trebuchet MS"/>
              </a:defRPr>
            </a:pPr>
            <a:r>
              <a:t>Machine learning has many fields that determines the scope of work, few prominent fields where machine learning is used is listed below with examples</a:t>
            </a:r>
            <a:endParaRPr sz="2400"/>
          </a:p>
          <a:p>
            <a:pPr>
              <a:lnSpc>
                <a:spcPct val="81000"/>
              </a:lnSpc>
              <a:spcBef>
                <a:spcPts val="1000"/>
              </a:spcBef>
              <a:defRPr sz="1500">
                <a:latin typeface="Trebuchet MS"/>
                <a:ea typeface="Trebuchet MS"/>
                <a:cs typeface="Trebuchet MS"/>
                <a:sym typeface="Trebuchet MS"/>
              </a:defRPr>
            </a:pPr>
          </a:p>
          <a:p>
            <a:pPr>
              <a:lnSpc>
                <a:spcPct val="81000"/>
              </a:lnSpc>
              <a:spcBef>
                <a:spcPts val="1000"/>
              </a:spcBef>
              <a:defRPr sz="1500">
                <a:latin typeface="Trebuchet MS"/>
                <a:ea typeface="Trebuchet MS"/>
                <a:cs typeface="Trebuchet MS"/>
                <a:sym typeface="Trebuchet MS"/>
              </a:defRPr>
            </a:pPr>
            <a:r>
              <a:t>Data Mining –</a:t>
            </a:r>
            <a:endParaRPr sz="2400"/>
          </a:p>
          <a:p>
            <a:pPr>
              <a:lnSpc>
                <a:spcPct val="81000"/>
              </a:lnSpc>
              <a:spcBef>
                <a:spcPts val="1000"/>
              </a:spcBef>
              <a:defRPr sz="1500">
                <a:latin typeface="Trebuchet MS"/>
                <a:ea typeface="Trebuchet MS"/>
                <a:cs typeface="Trebuchet MS"/>
                <a:sym typeface="Trebuchet MS"/>
              </a:defRPr>
            </a:pPr>
            <a:r>
              <a:t>Procedure of extracting information from large datasets using statistical libraries, or querying databases (don’t confuse the term data mining for data gathering) </a:t>
            </a:r>
          </a:p>
          <a:p>
            <a:pPr>
              <a:lnSpc>
                <a:spcPct val="81000"/>
              </a:lnSpc>
              <a:spcBef>
                <a:spcPts val="1000"/>
              </a:spcBef>
              <a:defRPr sz="1500">
                <a:latin typeface="Trebuchet MS"/>
                <a:ea typeface="Trebuchet MS"/>
                <a:cs typeface="Trebuchet MS"/>
                <a:sym typeface="Trebuchet MS"/>
              </a:defRPr>
            </a:pPr>
          </a:p>
          <a:p>
            <a:pPr>
              <a:lnSpc>
                <a:spcPct val="81000"/>
              </a:lnSpc>
              <a:spcBef>
                <a:spcPts val="1000"/>
              </a:spcBef>
              <a:defRPr sz="1500">
                <a:latin typeface="Trebuchet MS"/>
                <a:ea typeface="Trebuchet MS"/>
                <a:cs typeface="Trebuchet MS"/>
                <a:sym typeface="Trebuchet MS"/>
              </a:defRPr>
            </a:pPr>
            <a:r>
              <a:t>Statistical Learning – </a:t>
            </a:r>
            <a:endParaRPr sz="2400"/>
          </a:p>
          <a:p>
            <a:pPr>
              <a:lnSpc>
                <a:spcPct val="81000"/>
              </a:lnSpc>
              <a:spcBef>
                <a:spcPts val="1000"/>
              </a:spcBef>
              <a:defRPr sz="1500">
                <a:latin typeface="Trebuchet MS"/>
                <a:ea typeface="Trebuchet MS"/>
                <a:cs typeface="Trebuchet MS"/>
                <a:sym typeface="Trebuchet MS"/>
              </a:defRPr>
            </a:pPr>
            <a:r>
              <a:t>Field of work that involves the use of statistical libraries to understand the patterns in data</a:t>
            </a:r>
          </a:p>
          <a:p>
            <a:pPr>
              <a:lnSpc>
                <a:spcPct val="81000"/>
              </a:lnSpc>
              <a:spcBef>
                <a:spcPts val="1000"/>
              </a:spcBef>
              <a:defRPr sz="1500">
                <a:latin typeface="Trebuchet MS"/>
                <a:ea typeface="Trebuchet MS"/>
                <a:cs typeface="Trebuchet MS"/>
                <a:sym typeface="Trebuchet MS"/>
              </a:defRPr>
            </a:pPr>
          </a:p>
          <a:p>
            <a:pPr>
              <a:lnSpc>
                <a:spcPct val="81000"/>
              </a:lnSpc>
              <a:spcBef>
                <a:spcPts val="1000"/>
              </a:spcBef>
              <a:defRPr sz="1500">
                <a:latin typeface="Trebuchet MS"/>
                <a:ea typeface="Trebuchet MS"/>
                <a:cs typeface="Trebuchet MS"/>
                <a:sym typeface="Trebuchet MS"/>
              </a:defRPr>
            </a:pPr>
            <a:r>
              <a:t>Data Science – </a:t>
            </a:r>
            <a:endParaRPr sz="2400"/>
          </a:p>
          <a:p>
            <a:pPr>
              <a:lnSpc>
                <a:spcPct val="81000"/>
              </a:lnSpc>
              <a:spcBef>
                <a:spcPts val="1000"/>
              </a:spcBef>
              <a:defRPr sz="1500">
                <a:latin typeface="Trebuchet MS"/>
                <a:ea typeface="Trebuchet MS"/>
                <a:cs typeface="Trebuchet MS"/>
                <a:sym typeface="Trebuchet MS"/>
              </a:defRPr>
            </a:pPr>
            <a:r>
              <a:t>Cross functional profile that involves the use of statistics, visual representation and programming to obtain knowledge from data</a:t>
            </a:r>
          </a:p>
          <a:p>
            <a:pPr>
              <a:lnSpc>
                <a:spcPct val="81000"/>
              </a:lnSpc>
              <a:spcBef>
                <a:spcPts val="1000"/>
              </a:spcBef>
              <a:defRPr sz="1500">
                <a:latin typeface="Trebuchet MS"/>
                <a:ea typeface="Trebuchet MS"/>
                <a:cs typeface="Trebuchet MS"/>
                <a:sym typeface="Trebuchet MS"/>
              </a:defRPr>
            </a:pPr>
          </a:p>
          <a:p>
            <a:pPr>
              <a:lnSpc>
                <a:spcPct val="81000"/>
              </a:lnSpc>
              <a:spcBef>
                <a:spcPts val="1000"/>
              </a:spcBef>
              <a:defRPr sz="1500">
                <a:latin typeface="Trebuchet MS"/>
                <a:ea typeface="Trebuchet MS"/>
                <a:cs typeface="Trebuchet MS"/>
                <a:sym typeface="Trebuchet MS"/>
              </a:defRPr>
            </a:pPr>
            <a:r>
              <a:t>Artificial Intelligence –</a:t>
            </a:r>
            <a:endParaRPr sz="2400"/>
          </a:p>
          <a:p>
            <a:pPr>
              <a:lnSpc>
                <a:spcPct val="81000"/>
              </a:lnSpc>
              <a:spcBef>
                <a:spcPts val="1000"/>
              </a:spcBef>
              <a:defRPr sz="1500">
                <a:latin typeface="Trebuchet MS"/>
                <a:ea typeface="Trebuchet MS"/>
                <a:cs typeface="Trebuchet MS"/>
                <a:sym typeface="Trebuchet MS"/>
              </a:defRPr>
            </a:pPr>
            <a:r>
              <a:t>The process of simulation of human intelligence by the computer is Artificial intelligence like a teaching a car to drive itself, or drone to avoid crashing into objects etc</a:t>
            </a:r>
          </a:p>
          <a:p>
            <a:pPr>
              <a:lnSpc>
                <a:spcPct val="81000"/>
              </a:lnSpc>
              <a:spcBef>
                <a:spcPts val="1000"/>
              </a:spcBef>
              <a:defRPr sz="1500">
                <a:latin typeface="Trebuchet MS"/>
                <a:ea typeface="Trebuchet MS"/>
                <a:cs typeface="Trebuchet MS"/>
                <a:sym typeface="Trebuchet MS"/>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5"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86"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87"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88" name="Shape 188"/>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89" name="Table 189"/>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Phases in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90" name="Shape 190"/>
          <p:cNvSpPr/>
          <p:nvPr/>
        </p:nvSpPr>
        <p:spPr>
          <a:xfrm>
            <a:off x="348092" y="1506447"/>
            <a:ext cx="9144001" cy="2946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ct val="90000"/>
              </a:lnSpc>
              <a:spcBef>
                <a:spcPts val="1000"/>
              </a:spcBef>
              <a:defRPr b="1" sz="1400">
                <a:latin typeface="Trebuchet MS"/>
                <a:ea typeface="Trebuchet MS"/>
                <a:cs typeface="Trebuchet MS"/>
                <a:sym typeface="Trebuchet MS"/>
              </a:defRPr>
            </a:lvl1pPr>
          </a:lstStyle>
          <a:p>
            <a:pPr/>
            <a:r>
              <a:t>The following diagram lists Data mining, AI, Machine learning and statistical modelling</a:t>
            </a:r>
          </a:p>
        </p:txBody>
      </p:sp>
      <p:pic>
        <p:nvPicPr>
          <p:cNvPr id="191" name="image3.jpeg"/>
          <p:cNvPicPr>
            <a:picLocks noChangeAspect="1"/>
          </p:cNvPicPr>
          <p:nvPr/>
        </p:nvPicPr>
        <p:blipFill>
          <a:blip r:embed="rId5">
            <a:extLst/>
          </a:blip>
          <a:stretch>
            <a:fillRect/>
          </a:stretch>
        </p:blipFill>
        <p:spPr>
          <a:xfrm>
            <a:off x="1141118" y="2186261"/>
            <a:ext cx="3134449" cy="2018586"/>
          </a:xfrm>
          <a:prstGeom prst="rect">
            <a:avLst/>
          </a:prstGeom>
          <a:ln w="12700">
            <a:miter lim="400000"/>
          </a:ln>
        </p:spPr>
      </p:pic>
      <p:pic>
        <p:nvPicPr>
          <p:cNvPr id="192" name="image4.jpeg"/>
          <p:cNvPicPr>
            <a:picLocks noChangeAspect="1"/>
          </p:cNvPicPr>
          <p:nvPr/>
        </p:nvPicPr>
        <p:blipFill>
          <a:blip r:embed="rId6">
            <a:extLst/>
          </a:blip>
          <a:stretch>
            <a:fillRect/>
          </a:stretch>
        </p:blipFill>
        <p:spPr>
          <a:xfrm>
            <a:off x="348092" y="4327887"/>
            <a:ext cx="3927474" cy="2058716"/>
          </a:xfrm>
          <a:prstGeom prst="rect">
            <a:avLst/>
          </a:prstGeom>
          <a:ln w="12700">
            <a:miter lim="400000"/>
          </a:ln>
        </p:spPr>
      </p:pic>
      <p:pic>
        <p:nvPicPr>
          <p:cNvPr id="193" name="image5.png"/>
          <p:cNvPicPr>
            <a:picLocks noChangeAspect="1"/>
          </p:cNvPicPr>
          <p:nvPr/>
        </p:nvPicPr>
        <p:blipFill>
          <a:blip r:embed="rId7">
            <a:extLst/>
          </a:blip>
          <a:stretch>
            <a:fillRect/>
          </a:stretch>
        </p:blipFill>
        <p:spPr>
          <a:xfrm>
            <a:off x="4473301" y="2008158"/>
            <a:ext cx="4256652" cy="402835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5"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96"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97"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98" name="Shape 198"/>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99" name="Table 199"/>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Types of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00" name="Shape 200"/>
          <p:cNvSpPr/>
          <p:nvPr/>
        </p:nvSpPr>
        <p:spPr>
          <a:xfrm>
            <a:off x="681558" y="1406399"/>
            <a:ext cx="8064138" cy="283083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1500">
                <a:latin typeface="Trebuchet MS"/>
                <a:ea typeface="Trebuchet MS"/>
                <a:cs typeface="Trebuchet MS"/>
                <a:sym typeface="Trebuchet MS"/>
              </a:defRPr>
            </a:pPr>
            <a:r>
              <a:t>There are several types of Machine Learning nowadays. However there are 3 prominent ones that are widely used such as Supervised learning, Unsupervised learning and Semi Supervised learning</a:t>
            </a:r>
            <a:endParaRPr sz="2400"/>
          </a:p>
          <a:p>
            <a:pPr>
              <a:lnSpc>
                <a:spcPct val="90000"/>
              </a:lnSpc>
              <a:spcBef>
                <a:spcPts val="1000"/>
              </a:spcBef>
              <a:defRPr sz="1500">
                <a:latin typeface="Trebuchet MS"/>
                <a:ea typeface="Trebuchet MS"/>
                <a:cs typeface="Trebuchet MS"/>
                <a:sym typeface="Trebuchet MS"/>
              </a:defRPr>
            </a:pPr>
            <a:r>
              <a:t>Also there are other types such as reinforcement learning which we will park for later</a:t>
            </a:r>
            <a:endParaRPr sz="2400"/>
          </a:p>
          <a:p>
            <a:pPr>
              <a:lnSpc>
                <a:spcPct val="90000"/>
              </a:lnSpc>
              <a:spcBef>
                <a:spcPts val="1000"/>
              </a:spcBef>
              <a:defRPr sz="1500">
                <a:latin typeface="Trebuchet MS"/>
                <a:ea typeface="Trebuchet MS"/>
                <a:cs typeface="Trebuchet MS"/>
                <a:sym typeface="Trebuchet MS"/>
              </a:defRPr>
            </a:pPr>
          </a:p>
          <a:p>
            <a:pPr>
              <a:lnSpc>
                <a:spcPct val="90000"/>
              </a:lnSpc>
              <a:spcBef>
                <a:spcPts val="1000"/>
              </a:spcBef>
              <a:defRPr b="1" sz="1500">
                <a:latin typeface="Trebuchet MS"/>
                <a:ea typeface="Trebuchet MS"/>
                <a:cs typeface="Trebuchet MS"/>
                <a:sym typeface="Trebuchet MS"/>
              </a:defRPr>
            </a:pPr>
            <a:r>
              <a:t>Supervised Learning –</a:t>
            </a:r>
            <a:endParaRPr sz="2400"/>
          </a:p>
          <a:p>
            <a:pPr>
              <a:lnSpc>
                <a:spcPct val="90000"/>
              </a:lnSpc>
              <a:spcBef>
                <a:spcPts val="1000"/>
              </a:spcBef>
              <a:defRPr sz="1500">
                <a:latin typeface="Trebuchet MS"/>
                <a:ea typeface="Trebuchet MS"/>
                <a:cs typeface="Trebuchet MS"/>
                <a:sym typeface="Trebuchet MS"/>
              </a:defRPr>
            </a:pPr>
            <a:r>
              <a:t>Model is fed with labelled data while training, for example if we are building a model that identifies if an animal is cat or a dog then the model will be trained using the images of cats and dogs</a:t>
            </a:r>
            <a:endParaRPr sz="2400"/>
          </a:p>
        </p:txBody>
      </p:sp>
      <p:pic>
        <p:nvPicPr>
          <p:cNvPr id="201" name="image6.jpeg"/>
          <p:cNvPicPr>
            <a:picLocks noChangeAspect="1"/>
          </p:cNvPicPr>
          <p:nvPr/>
        </p:nvPicPr>
        <p:blipFill>
          <a:blip r:embed="rId5">
            <a:extLst/>
          </a:blip>
          <a:stretch>
            <a:fillRect/>
          </a:stretch>
        </p:blipFill>
        <p:spPr>
          <a:xfrm>
            <a:off x="1679710" y="3984114"/>
            <a:ext cx="5790521" cy="271274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3"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0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0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06" name="Shape 20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07" name="Table 207"/>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Types of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08" name="Shape 208"/>
          <p:cNvSpPr/>
          <p:nvPr/>
        </p:nvSpPr>
        <p:spPr>
          <a:xfrm>
            <a:off x="681558" y="1401160"/>
            <a:ext cx="8064138" cy="18542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Unsupervised learning –</a:t>
            </a:r>
            <a:endParaRPr sz="2400"/>
          </a:p>
          <a:p>
            <a:pPr>
              <a:lnSpc>
                <a:spcPct val="90000"/>
              </a:lnSpc>
              <a:spcBef>
                <a:spcPts val="1000"/>
              </a:spcBef>
              <a:defRPr sz="1500">
                <a:latin typeface="Trebuchet MS"/>
                <a:ea typeface="Trebuchet MS"/>
                <a:cs typeface="Trebuchet MS"/>
                <a:sym typeface="Trebuchet MS"/>
              </a:defRPr>
            </a:pPr>
            <a:r>
              <a:t>Model is fed with unlabeled data and inferences are made using statistical techniques</a:t>
            </a:r>
            <a:endParaRPr sz="2400"/>
          </a:p>
          <a:p>
            <a:pPr>
              <a:lnSpc>
                <a:spcPct val="90000"/>
              </a:lnSpc>
              <a:spcBef>
                <a:spcPts val="1000"/>
              </a:spcBef>
              <a:defRPr sz="1500">
                <a:latin typeface="Trebuchet MS"/>
                <a:ea typeface="Trebuchet MS"/>
                <a:cs typeface="Trebuchet MS"/>
                <a:sym typeface="Trebuchet MS"/>
              </a:defRPr>
            </a:pPr>
            <a:r>
              <a:t>For example, multiple images of cats and dogs will be fed to the model and based on the fact the dogs have bigger eye to ear ratio compared to the cats it can distinguish the animals</a:t>
            </a:r>
            <a:endParaRPr sz="2400"/>
          </a:p>
          <a:p>
            <a:pPr>
              <a:lnSpc>
                <a:spcPct val="90000"/>
              </a:lnSpc>
              <a:spcBef>
                <a:spcPts val="1000"/>
              </a:spcBef>
              <a:defRPr sz="1500">
                <a:latin typeface="Trebuchet MS"/>
                <a:ea typeface="Trebuchet MS"/>
                <a:cs typeface="Trebuchet MS"/>
                <a:sym typeface="Trebuchet MS"/>
              </a:defRPr>
            </a:pPr>
            <a:r>
              <a:t>Again, here we wont give the model any labelled data unlike Supervised learning that will tell the model which pictures are of dogs or cats</a:t>
            </a:r>
          </a:p>
        </p:txBody>
      </p:sp>
      <p:pic>
        <p:nvPicPr>
          <p:cNvPr id="209" name="image7.jpeg"/>
          <p:cNvPicPr>
            <a:picLocks noChangeAspect="1"/>
          </p:cNvPicPr>
          <p:nvPr/>
        </p:nvPicPr>
        <p:blipFill>
          <a:blip r:embed="rId5">
            <a:extLst/>
          </a:blip>
          <a:stretch>
            <a:fillRect/>
          </a:stretch>
        </p:blipFill>
        <p:spPr>
          <a:xfrm>
            <a:off x="1208589" y="3529886"/>
            <a:ext cx="7010075" cy="296200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1"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12"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13"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14" name="Shape 214"/>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15" name="Table 215"/>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Types of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16" name="Shape 216"/>
          <p:cNvSpPr/>
          <p:nvPr/>
        </p:nvSpPr>
        <p:spPr>
          <a:xfrm>
            <a:off x="611354" y="1432725"/>
            <a:ext cx="8064139" cy="20485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Semi supervised – </a:t>
            </a:r>
            <a:endParaRPr sz="2400"/>
          </a:p>
          <a:p>
            <a:pPr>
              <a:lnSpc>
                <a:spcPct val="90000"/>
              </a:lnSpc>
              <a:spcBef>
                <a:spcPts val="1000"/>
              </a:spcBef>
              <a:defRPr sz="1500">
                <a:latin typeface="Trebuchet MS"/>
                <a:ea typeface="Trebuchet MS"/>
                <a:cs typeface="Trebuchet MS"/>
                <a:sym typeface="Trebuchet MS"/>
              </a:defRPr>
            </a:pPr>
            <a:r>
              <a:t>A type of learning that involves training a model with small amount of labelled data and a large amount of unlabeled data</a:t>
            </a:r>
            <a:endParaRPr sz="2400"/>
          </a:p>
          <a:p>
            <a:pPr>
              <a:lnSpc>
                <a:spcPct val="90000"/>
              </a:lnSpc>
              <a:spcBef>
                <a:spcPts val="1000"/>
              </a:spcBef>
              <a:defRPr sz="1500">
                <a:latin typeface="Trebuchet MS"/>
                <a:ea typeface="Trebuchet MS"/>
                <a:cs typeface="Trebuchet MS"/>
                <a:sym typeface="Trebuchet MS"/>
              </a:defRPr>
            </a:pPr>
            <a:r>
              <a:t>This practice falls between supervised and unsupervised learning </a:t>
            </a:r>
            <a:endParaRPr sz="2400"/>
          </a:p>
          <a:p>
            <a:pPr>
              <a:lnSpc>
                <a:spcPct val="90000"/>
              </a:lnSpc>
              <a:spcBef>
                <a:spcPts val="1000"/>
              </a:spcBef>
              <a:defRPr sz="1500">
                <a:latin typeface="Trebuchet MS"/>
                <a:ea typeface="Trebuchet MS"/>
                <a:cs typeface="Trebuchet MS"/>
                <a:sym typeface="Trebuchet MS"/>
              </a:defRPr>
            </a:pPr>
            <a:r>
              <a:t>For example, which training the model to detect cats and dogs, the model is fed with some sample images stating which images are cats and which ones are dogs. Simultaneously its also fed unlabeled data that does not state if the animal is a cat or dog and based on the learning from labelled data the model is to distinguish between the 2 animals	</a:t>
            </a:r>
          </a:p>
        </p:txBody>
      </p:sp>
      <p:pic>
        <p:nvPicPr>
          <p:cNvPr id="217" name="image8.jpeg"/>
          <p:cNvPicPr>
            <a:picLocks noChangeAspect="1"/>
          </p:cNvPicPr>
          <p:nvPr/>
        </p:nvPicPr>
        <p:blipFill>
          <a:blip r:embed="rId5">
            <a:extLst/>
          </a:blip>
          <a:stretch>
            <a:fillRect/>
          </a:stretch>
        </p:blipFill>
        <p:spPr>
          <a:xfrm>
            <a:off x="2448863" y="3714940"/>
            <a:ext cx="4389121" cy="246888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9"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20"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21"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22" name="Shape 222"/>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23" name="Table 223"/>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24" name="Shape 224"/>
          <p:cNvSpPr/>
          <p:nvPr/>
        </p:nvSpPr>
        <p:spPr>
          <a:xfrm>
            <a:off x="709476" y="1373498"/>
            <a:ext cx="8064138" cy="394163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1500">
                <a:latin typeface="Trebuchet MS"/>
                <a:ea typeface="Trebuchet MS"/>
                <a:cs typeface="Trebuchet MS"/>
                <a:sym typeface="Trebuchet MS"/>
              </a:defRPr>
            </a:pPr>
            <a:r>
              <a:t>There are multiple ways to check how precisely the model is working, we will discuss them one by one</a:t>
            </a:r>
            <a:endParaRPr sz="2400"/>
          </a:p>
          <a:p>
            <a:pPr>
              <a:lnSpc>
                <a:spcPct val="90000"/>
              </a:lnSpc>
              <a:spcBef>
                <a:spcPts val="1000"/>
              </a:spcBef>
              <a:defRPr sz="1500">
                <a:latin typeface="Trebuchet MS"/>
                <a:ea typeface="Trebuchet MS"/>
                <a:cs typeface="Trebuchet MS"/>
                <a:sym typeface="Trebuchet MS"/>
              </a:defRPr>
            </a:pPr>
          </a:p>
          <a:p>
            <a:pPr>
              <a:lnSpc>
                <a:spcPct val="90000"/>
              </a:lnSpc>
              <a:spcBef>
                <a:spcPts val="1000"/>
              </a:spcBef>
              <a:defRPr b="1" sz="1500">
                <a:latin typeface="Trebuchet MS"/>
                <a:ea typeface="Trebuchet MS"/>
                <a:cs typeface="Trebuchet MS"/>
                <a:sym typeface="Trebuchet MS"/>
              </a:defRPr>
            </a:pPr>
            <a:r>
              <a:t>R</a:t>
            </a:r>
            <a:r>
              <a:rPr b="0"/>
              <a:t>-</a:t>
            </a:r>
            <a:r>
              <a:t>squared</a:t>
            </a:r>
            <a:r>
              <a:rPr b="0"/>
              <a:t> (</a:t>
            </a:r>
            <a:r>
              <a:t>R</a:t>
            </a:r>
            <a:r>
              <a:rPr b="0" baseline="30000"/>
              <a:t>2</a:t>
            </a:r>
            <a:r>
              <a:rPr b="0"/>
              <a:t>) – </a:t>
            </a:r>
            <a:endParaRPr sz="2400"/>
          </a:p>
          <a:p>
            <a:pPr>
              <a:lnSpc>
                <a:spcPct val="90000"/>
              </a:lnSpc>
              <a:spcBef>
                <a:spcPts val="1000"/>
              </a:spcBef>
              <a:defRPr sz="1500">
                <a:latin typeface="Trebuchet MS"/>
                <a:ea typeface="Trebuchet MS"/>
                <a:cs typeface="Trebuchet MS"/>
                <a:sym typeface="Trebuchet MS"/>
              </a:defRPr>
            </a:pPr>
            <a:r>
              <a:t>Used in Regression models to detect how well the model is trained using training data</a:t>
            </a:r>
            <a:endParaRPr sz="2400"/>
          </a:p>
          <a:p>
            <a:pPr>
              <a:lnSpc>
                <a:spcPct val="90000"/>
              </a:lnSpc>
              <a:spcBef>
                <a:spcPts val="1000"/>
              </a:spcBef>
              <a:defRPr sz="1500">
                <a:latin typeface="Trebuchet MS"/>
                <a:ea typeface="Trebuchet MS"/>
                <a:cs typeface="Trebuchet MS"/>
                <a:sym typeface="Trebuchet MS"/>
              </a:defRPr>
            </a:pPr>
            <a:r>
              <a:t>The desired value for r-squared is 1 and closer the value of r-squared to 1 the better</a:t>
            </a:r>
            <a:endParaRPr sz="2400"/>
          </a:p>
          <a:p>
            <a:pPr>
              <a:lnSpc>
                <a:spcPct val="90000"/>
              </a:lnSpc>
              <a:spcBef>
                <a:spcPts val="1000"/>
              </a:spcBef>
              <a:defRPr sz="1500">
                <a:latin typeface="Trebuchet MS"/>
                <a:ea typeface="Trebuchet MS"/>
                <a:cs typeface="Trebuchet MS"/>
                <a:sym typeface="Trebuchet MS"/>
              </a:defRPr>
            </a:pPr>
            <a:r>
              <a:t>R-square is a comparison of residual sum of squares </a:t>
            </a:r>
            <a:r>
              <a:rPr i="1"/>
              <a:t>(SS</a:t>
            </a:r>
            <a:r>
              <a:rPr baseline="-25000" i="1"/>
              <a:t>res</a:t>
            </a:r>
            <a:r>
              <a:rPr i="1"/>
              <a:t>)</a:t>
            </a:r>
            <a:r>
              <a:t> with total sum of squares</a:t>
            </a:r>
            <a:r>
              <a:rPr i="1"/>
              <a:t>(SS</a:t>
            </a:r>
            <a:r>
              <a:rPr baseline="-25000" i="1"/>
              <a:t>tot</a:t>
            </a:r>
            <a:r>
              <a:rPr i="1"/>
              <a:t>)</a:t>
            </a:r>
          </a:p>
          <a:p>
            <a:pPr>
              <a:lnSpc>
                <a:spcPct val="90000"/>
              </a:lnSpc>
              <a:spcBef>
                <a:spcPts val="1000"/>
              </a:spcBef>
              <a:defRPr sz="1500">
                <a:latin typeface="Trebuchet MS"/>
                <a:ea typeface="Trebuchet MS"/>
                <a:cs typeface="Trebuchet MS"/>
                <a:sym typeface="Trebuchet MS"/>
              </a:defRPr>
            </a:pPr>
            <a:r>
              <a:t>Total sum of squares is calculated by summation of squares of perpendicular distance between data points and the average line</a:t>
            </a:r>
            <a:endParaRPr sz="2400"/>
          </a:p>
          <a:p>
            <a:pPr>
              <a:lnSpc>
                <a:spcPct val="90000"/>
              </a:lnSpc>
              <a:spcBef>
                <a:spcPts val="1000"/>
              </a:spcBef>
              <a:defRPr sz="1500">
                <a:latin typeface="Trebuchet MS"/>
                <a:ea typeface="Trebuchet MS"/>
                <a:cs typeface="Trebuchet MS"/>
                <a:sym typeface="Trebuchet MS"/>
              </a:defRPr>
            </a:pPr>
            <a:r>
              <a:t>Check the diagrams in next slide</a:t>
            </a:r>
            <a:endParaRPr sz="2400"/>
          </a:p>
          <a:p>
            <a:pPr>
              <a:lnSpc>
                <a:spcPct val="90000"/>
              </a:lnSpc>
              <a:spcBef>
                <a:spcPts val="1000"/>
              </a:spcBef>
              <a:defRPr sz="1500">
                <a:latin typeface="Trebuchet MS"/>
                <a:ea typeface="Trebuchet MS"/>
                <a:cs typeface="Trebuchet MS"/>
                <a:sym typeface="Trebuchet MS"/>
              </a:defRPr>
            </a:pPr>
          </a:p>
          <a:p>
            <a:pPr>
              <a:lnSpc>
                <a:spcPct val="90000"/>
              </a:lnSpc>
              <a:spcBef>
                <a:spcPts val="1000"/>
              </a:spcBef>
              <a:defRPr sz="1500">
                <a:latin typeface="Trebuchet MS"/>
                <a:ea typeface="Trebuchet MS"/>
                <a:cs typeface="Trebuchet MS"/>
                <a:sym typeface="Trebuchet MS"/>
              </a:defRPr>
            </a:pPr>
          </a:p>
        </p:txBody>
      </p:sp>
      <p:pic>
        <p:nvPicPr>
          <p:cNvPr id="225" name="image9.png"/>
          <p:cNvPicPr>
            <a:picLocks noChangeAspect="1"/>
          </p:cNvPicPr>
          <p:nvPr/>
        </p:nvPicPr>
        <p:blipFill>
          <a:blip r:embed="rId5">
            <a:extLst/>
          </a:blip>
          <a:stretch>
            <a:fillRect/>
          </a:stretch>
        </p:blipFill>
        <p:spPr>
          <a:xfrm>
            <a:off x="864063" y="4548488"/>
            <a:ext cx="8034623" cy="197106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2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2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30" name="Shape 23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31" name="Table 231"/>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232" name="image10.png"/>
          <p:cNvPicPr>
            <a:picLocks noChangeAspect="1"/>
          </p:cNvPicPr>
          <p:nvPr/>
        </p:nvPicPr>
        <p:blipFill>
          <a:blip r:embed="rId5">
            <a:extLst/>
          </a:blip>
          <a:stretch>
            <a:fillRect/>
          </a:stretch>
        </p:blipFill>
        <p:spPr>
          <a:xfrm>
            <a:off x="945070" y="1421961"/>
            <a:ext cx="5636880" cy="2280738"/>
          </a:xfrm>
          <a:prstGeom prst="rect">
            <a:avLst/>
          </a:prstGeom>
          <a:ln w="12700">
            <a:miter lim="400000"/>
          </a:ln>
        </p:spPr>
      </p:pic>
      <p:sp>
        <p:nvSpPr>
          <p:cNvPr id="233" name="Shape 233"/>
          <p:cNvSpPr/>
          <p:nvPr/>
        </p:nvSpPr>
        <p:spPr>
          <a:xfrm>
            <a:off x="725435" y="3604179"/>
            <a:ext cx="8288758" cy="891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a:latin typeface="Trebuchet MS"/>
                <a:ea typeface="Trebuchet MS"/>
                <a:cs typeface="Trebuchet MS"/>
                <a:sym typeface="Trebuchet MS"/>
              </a:defRPr>
            </a:pPr>
            <a:r>
              <a:t>Residual sum of squares in calculated by the summation of </a:t>
            </a:r>
          </a:p>
          <a:p>
            <a:pPr defTabSz="457200">
              <a:defRPr>
                <a:latin typeface="Trebuchet MS"/>
                <a:ea typeface="Trebuchet MS"/>
                <a:cs typeface="Trebuchet MS"/>
                <a:sym typeface="Trebuchet MS"/>
              </a:defRPr>
            </a:pPr>
            <a:r>
              <a:t>squares of perpendicular distance between data points and the best fitted line.</a:t>
            </a:r>
            <a:br/>
          </a:p>
        </p:txBody>
      </p:sp>
      <p:pic>
        <p:nvPicPr>
          <p:cNvPr id="234" name="image11.png"/>
          <p:cNvPicPr>
            <a:picLocks noChangeAspect="1"/>
          </p:cNvPicPr>
          <p:nvPr/>
        </p:nvPicPr>
        <p:blipFill>
          <a:blip r:embed="rId6">
            <a:extLst/>
          </a:blip>
          <a:stretch>
            <a:fillRect/>
          </a:stretch>
        </p:blipFill>
        <p:spPr>
          <a:xfrm>
            <a:off x="725435" y="4207133"/>
            <a:ext cx="6756028" cy="260380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6"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37"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38"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39" name="Shape 239"/>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40" name="Table 240"/>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41" name="Shape 241"/>
          <p:cNvSpPr/>
          <p:nvPr/>
        </p:nvSpPr>
        <p:spPr>
          <a:xfrm>
            <a:off x="539931" y="1646999"/>
            <a:ext cx="8064138" cy="379476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MSE (Mean Squared Error) –</a:t>
            </a:r>
            <a:endParaRPr sz="2400"/>
          </a:p>
          <a:p>
            <a:pPr>
              <a:lnSpc>
                <a:spcPct val="90000"/>
              </a:lnSpc>
              <a:spcBef>
                <a:spcPts val="1000"/>
              </a:spcBef>
              <a:defRPr sz="1500">
                <a:latin typeface="Trebuchet MS"/>
                <a:ea typeface="Trebuchet MS"/>
                <a:cs typeface="Trebuchet MS"/>
                <a:sym typeface="Trebuchet MS"/>
              </a:defRPr>
            </a:pPr>
            <a:r>
              <a:t>Mean square error (MSE) tells you how close are any data points to the regression line.</a:t>
            </a:r>
            <a:endParaRPr sz="2400"/>
          </a:p>
          <a:p>
            <a:pPr>
              <a:lnSpc>
                <a:spcPct val="90000"/>
              </a:lnSpc>
              <a:spcBef>
                <a:spcPts val="1000"/>
              </a:spcBef>
              <a:defRPr sz="1500">
                <a:latin typeface="Trebuchet MS"/>
                <a:ea typeface="Trebuchet MS"/>
                <a:cs typeface="Trebuchet MS"/>
                <a:sym typeface="Trebuchet MS"/>
              </a:defRPr>
            </a:pPr>
            <a:r>
              <a:t>The way its done is by taking the distance of the data points from a regression line and squaring it up. Squaring has 2 benefits, first it eliminates the negative values and second it gives more weight to the points that are too far from the regression line which makes it easier to spot them</a:t>
            </a:r>
            <a:endParaRPr sz="2400"/>
          </a:p>
          <a:p>
            <a:pPr>
              <a:lnSpc>
                <a:spcPct val="90000"/>
              </a:lnSpc>
              <a:spcBef>
                <a:spcPts val="1000"/>
              </a:spcBef>
              <a:defRPr sz="1500">
                <a:latin typeface="Trebuchet MS"/>
                <a:ea typeface="Trebuchet MS"/>
                <a:cs typeface="Trebuchet MS"/>
                <a:sym typeface="Trebuchet MS"/>
              </a:defRPr>
            </a:pPr>
            <a:r>
              <a:t>(more about this when we cover linear regression)</a:t>
            </a:r>
            <a:endParaRPr sz="2400"/>
          </a:p>
          <a:p>
            <a:pPr>
              <a:lnSpc>
                <a:spcPct val="90000"/>
              </a:lnSpc>
              <a:spcBef>
                <a:spcPts val="1000"/>
              </a:spcBef>
              <a:defRPr sz="1500">
                <a:latin typeface="Trebuchet MS"/>
                <a:ea typeface="Trebuchet MS"/>
                <a:cs typeface="Trebuchet MS"/>
                <a:sym typeface="Trebuchet MS"/>
              </a:defRPr>
            </a:pPr>
            <a:r>
              <a:t>For now consider we are trying to predict house price of 3 houses in Mumbai and we come up with the following values </a:t>
            </a:r>
            <a:endParaRPr sz="2400"/>
          </a:p>
          <a:p>
            <a:pPr>
              <a:lnSpc>
                <a:spcPct val="90000"/>
              </a:lnSpc>
              <a:spcBef>
                <a:spcPts val="1000"/>
              </a:spcBef>
              <a:defRPr i="1" sz="1500">
                <a:latin typeface="Trebuchet MS"/>
                <a:ea typeface="Trebuchet MS"/>
                <a:cs typeface="Trebuchet MS"/>
                <a:sym typeface="Trebuchet MS"/>
              </a:defRPr>
            </a:pPr>
            <a:r>
              <a:t>House 1 = 41 Lac, House 2 = 41.5 Lac, House 3 = 43.2 Lac</a:t>
            </a:r>
            <a:endParaRPr sz="2400"/>
          </a:p>
          <a:p>
            <a:pPr>
              <a:lnSpc>
                <a:spcPct val="90000"/>
              </a:lnSpc>
              <a:spcBef>
                <a:spcPts val="1000"/>
              </a:spcBef>
              <a:defRPr sz="1500">
                <a:latin typeface="Trebuchet MS"/>
                <a:ea typeface="Trebuchet MS"/>
                <a:cs typeface="Trebuchet MS"/>
                <a:sym typeface="Trebuchet MS"/>
              </a:defRPr>
            </a:pPr>
            <a:r>
              <a:t>Whereas the </a:t>
            </a:r>
            <a:r>
              <a:rPr b="1"/>
              <a:t>actual price</a:t>
            </a:r>
            <a:r>
              <a:t> of the house is </a:t>
            </a:r>
            <a:endParaRPr sz="2400"/>
          </a:p>
          <a:p>
            <a:pPr>
              <a:lnSpc>
                <a:spcPct val="90000"/>
              </a:lnSpc>
              <a:spcBef>
                <a:spcPts val="1000"/>
              </a:spcBef>
              <a:defRPr i="1" sz="1500">
                <a:latin typeface="Trebuchet MS"/>
                <a:ea typeface="Trebuchet MS"/>
                <a:cs typeface="Trebuchet MS"/>
                <a:sym typeface="Trebuchet MS"/>
              </a:defRPr>
            </a:pPr>
            <a:r>
              <a:t>House 1 = 40Lac, House 2 = 44.3 Lac, House 3 = 49.9 Lac</a:t>
            </a:r>
            <a:endParaRPr sz="2400"/>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3"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4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4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46" name="Shape 24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47" name="Table 247"/>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48" name="Shape 248"/>
          <p:cNvSpPr/>
          <p:nvPr/>
        </p:nvSpPr>
        <p:spPr>
          <a:xfrm>
            <a:off x="772012" y="1722314"/>
            <a:ext cx="8064138" cy="403606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1500">
                <a:latin typeface="Trebuchet MS"/>
                <a:ea typeface="Trebuchet MS"/>
                <a:cs typeface="Trebuchet MS"/>
                <a:sym typeface="Trebuchet MS"/>
              </a:defRPr>
            </a:pPr>
            <a:r>
              <a:t>Hence to calculate the MSE we need to subtract the actual price from the predicted for all houses, square them and then take an average like so -</a:t>
            </a:r>
            <a:endParaRPr sz="2400"/>
          </a:p>
          <a:p>
            <a:pPr>
              <a:lnSpc>
                <a:spcPct val="90000"/>
              </a:lnSpc>
              <a:spcBef>
                <a:spcPts val="1000"/>
              </a:spcBef>
              <a:defRPr sz="1500">
                <a:latin typeface="Trebuchet MS"/>
                <a:ea typeface="Trebuchet MS"/>
                <a:cs typeface="Trebuchet MS"/>
                <a:sym typeface="Trebuchet MS"/>
              </a:defRPr>
            </a:pPr>
            <a:r>
              <a:t>House 1 &gt;&gt; 40 – 41 = (-1)^2 = 1</a:t>
            </a:r>
          </a:p>
          <a:p>
            <a:pPr>
              <a:lnSpc>
                <a:spcPct val="90000"/>
              </a:lnSpc>
              <a:spcBef>
                <a:spcPts val="1000"/>
              </a:spcBef>
              <a:defRPr sz="1500">
                <a:latin typeface="Trebuchet MS"/>
                <a:ea typeface="Trebuchet MS"/>
                <a:cs typeface="Trebuchet MS"/>
                <a:sym typeface="Trebuchet MS"/>
              </a:defRPr>
            </a:pPr>
            <a:r>
              <a:t>House 2 &gt;&gt; 44.3 – 41.5 = (2.8)^2 = 7.84</a:t>
            </a:r>
          </a:p>
          <a:p>
            <a:pPr>
              <a:lnSpc>
                <a:spcPct val="90000"/>
              </a:lnSpc>
              <a:spcBef>
                <a:spcPts val="1000"/>
              </a:spcBef>
              <a:defRPr sz="1500">
                <a:latin typeface="Trebuchet MS"/>
                <a:ea typeface="Trebuchet MS"/>
                <a:cs typeface="Trebuchet MS"/>
                <a:sym typeface="Trebuchet MS"/>
              </a:defRPr>
            </a:pPr>
            <a:r>
              <a:t>House 3 &gt;&gt;  49.9 – 43.2 = (6.7)^2 = 44.89</a:t>
            </a:r>
            <a:endParaRPr sz="2400"/>
          </a:p>
          <a:p>
            <a:pPr>
              <a:lnSpc>
                <a:spcPct val="90000"/>
              </a:lnSpc>
              <a:spcBef>
                <a:spcPts val="1000"/>
              </a:spcBef>
              <a:defRPr sz="1500">
                <a:latin typeface="Trebuchet MS"/>
                <a:ea typeface="Trebuchet MS"/>
                <a:cs typeface="Trebuchet MS"/>
                <a:sym typeface="Trebuchet MS"/>
              </a:defRPr>
            </a:pPr>
          </a:p>
          <a:p>
            <a:pPr>
              <a:lnSpc>
                <a:spcPct val="90000"/>
              </a:lnSpc>
              <a:spcBef>
                <a:spcPts val="1000"/>
              </a:spcBef>
              <a:defRPr sz="1500">
                <a:latin typeface="Trebuchet MS"/>
                <a:ea typeface="Trebuchet MS"/>
                <a:cs typeface="Trebuchet MS"/>
                <a:sym typeface="Trebuchet MS"/>
              </a:defRPr>
            </a:pPr>
            <a:r>
              <a:t>Then add all of them together </a:t>
            </a:r>
            <a:endParaRPr sz="2400"/>
          </a:p>
          <a:p>
            <a:pPr>
              <a:lnSpc>
                <a:spcPct val="90000"/>
              </a:lnSpc>
              <a:spcBef>
                <a:spcPts val="1000"/>
              </a:spcBef>
              <a:defRPr sz="1500">
                <a:latin typeface="Trebuchet MS"/>
                <a:ea typeface="Trebuchet MS"/>
                <a:cs typeface="Trebuchet MS"/>
                <a:sym typeface="Trebuchet MS"/>
              </a:defRPr>
            </a:pPr>
            <a:r>
              <a:t>1 + 7.84 + 44.89 = 53.73</a:t>
            </a:r>
            <a:endParaRPr sz="2400"/>
          </a:p>
          <a:p>
            <a:pPr>
              <a:lnSpc>
                <a:spcPct val="90000"/>
              </a:lnSpc>
              <a:spcBef>
                <a:spcPts val="1000"/>
              </a:spcBef>
              <a:defRPr sz="1500">
                <a:latin typeface="Trebuchet MS"/>
                <a:ea typeface="Trebuchet MS"/>
                <a:cs typeface="Trebuchet MS"/>
                <a:sym typeface="Trebuchet MS"/>
              </a:defRPr>
            </a:pPr>
            <a:r>
              <a:t>Then average them</a:t>
            </a:r>
            <a:endParaRPr sz="2400"/>
          </a:p>
          <a:p>
            <a:pPr>
              <a:lnSpc>
                <a:spcPct val="90000"/>
              </a:lnSpc>
              <a:spcBef>
                <a:spcPts val="1000"/>
              </a:spcBef>
              <a:defRPr sz="1500">
                <a:latin typeface="Trebuchet MS"/>
                <a:ea typeface="Trebuchet MS"/>
                <a:cs typeface="Trebuchet MS"/>
                <a:sym typeface="Trebuchet MS"/>
              </a:defRPr>
            </a:pPr>
            <a:r>
              <a:t>17.91</a:t>
            </a:r>
            <a:endParaRPr sz="2400"/>
          </a:p>
          <a:p>
            <a:pPr>
              <a:lnSpc>
                <a:spcPct val="90000"/>
              </a:lnSpc>
              <a:spcBef>
                <a:spcPts val="1000"/>
              </a:spcBef>
              <a:defRPr sz="1500">
                <a:latin typeface="Trebuchet MS"/>
                <a:ea typeface="Trebuchet MS"/>
                <a:cs typeface="Trebuchet MS"/>
                <a:sym typeface="Trebuchet MS"/>
              </a:defRPr>
            </a:pPr>
          </a:p>
          <a:p>
            <a:pPr>
              <a:lnSpc>
                <a:spcPct val="90000"/>
              </a:lnSpc>
              <a:spcBef>
                <a:spcPts val="1000"/>
              </a:spcBef>
              <a:defRPr sz="1500">
                <a:latin typeface="Trebuchet MS"/>
                <a:ea typeface="Trebuchet MS"/>
                <a:cs typeface="Trebuchet MS"/>
                <a:sym typeface="Trebuchet MS"/>
              </a:defRPr>
            </a:pPr>
            <a:r>
              <a:t>So the mean squared error is </a:t>
            </a:r>
            <a:r>
              <a:rPr b="1"/>
              <a:t>(MSE)</a:t>
            </a:r>
            <a:r>
              <a:t> 17.91</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5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5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53" name="Shape 25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54" name="Table 254"/>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55" name="Shape 255"/>
          <p:cNvSpPr/>
          <p:nvPr/>
        </p:nvSpPr>
        <p:spPr>
          <a:xfrm>
            <a:off x="772012" y="1599459"/>
            <a:ext cx="8064138" cy="34607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Root Mean Squared Error (RMSE) - </a:t>
            </a:r>
          </a:p>
          <a:p>
            <a:pPr>
              <a:lnSpc>
                <a:spcPct val="90000"/>
              </a:lnSpc>
              <a:spcBef>
                <a:spcPts val="1000"/>
              </a:spcBef>
              <a:defRPr sz="1500">
                <a:latin typeface="Trebuchet MS"/>
                <a:ea typeface="Trebuchet MS"/>
                <a:cs typeface="Trebuchet MS"/>
                <a:sym typeface="Trebuchet MS"/>
              </a:defRPr>
            </a:pPr>
            <a:r>
              <a:t>RMSE is just the square root of MSE. The square root is introduced to make scale of the errors to be the same as the scale of targets</a:t>
            </a:r>
          </a:p>
          <a:p>
            <a:pPr>
              <a:lnSpc>
                <a:spcPct val="90000"/>
              </a:lnSpc>
              <a:spcBef>
                <a:spcPts val="1000"/>
              </a:spcBef>
              <a:defRPr sz="1500">
                <a:latin typeface="Trebuchet MS"/>
                <a:ea typeface="Trebuchet MS"/>
                <a:cs typeface="Trebuchet MS"/>
                <a:sym typeface="Trebuchet MS"/>
              </a:defRPr>
            </a:pPr>
            <a:r>
              <a:t>Consider the previous house price  prediction of 3 houses in Mumbai and we come up with the following values </a:t>
            </a:r>
            <a:endParaRPr sz="2400"/>
          </a:p>
          <a:p>
            <a:pPr>
              <a:lnSpc>
                <a:spcPct val="90000"/>
              </a:lnSpc>
              <a:spcBef>
                <a:spcPts val="1000"/>
              </a:spcBef>
              <a:defRPr i="1" sz="1500">
                <a:latin typeface="Trebuchet MS"/>
                <a:ea typeface="Trebuchet MS"/>
                <a:cs typeface="Trebuchet MS"/>
                <a:sym typeface="Trebuchet MS"/>
              </a:defRPr>
            </a:pPr>
            <a:r>
              <a:t>House 1 = 41 Lac, House 2 = 41.5 Lac, House 3 = 43.2 Lac</a:t>
            </a:r>
            <a:endParaRPr sz="2400"/>
          </a:p>
          <a:p>
            <a:pPr>
              <a:lnSpc>
                <a:spcPct val="90000"/>
              </a:lnSpc>
              <a:spcBef>
                <a:spcPts val="1000"/>
              </a:spcBef>
              <a:defRPr sz="1500">
                <a:latin typeface="Trebuchet MS"/>
                <a:ea typeface="Trebuchet MS"/>
                <a:cs typeface="Trebuchet MS"/>
                <a:sym typeface="Trebuchet MS"/>
              </a:defRPr>
            </a:pPr>
            <a:r>
              <a:t>Whereas the </a:t>
            </a:r>
            <a:r>
              <a:rPr b="1"/>
              <a:t>actual price</a:t>
            </a:r>
            <a:r>
              <a:t> of the house is </a:t>
            </a:r>
            <a:endParaRPr sz="2400"/>
          </a:p>
          <a:p>
            <a:pPr>
              <a:lnSpc>
                <a:spcPct val="90000"/>
              </a:lnSpc>
              <a:spcBef>
                <a:spcPts val="1000"/>
              </a:spcBef>
              <a:defRPr i="1" sz="1500">
                <a:latin typeface="Trebuchet MS"/>
                <a:ea typeface="Trebuchet MS"/>
                <a:cs typeface="Trebuchet MS"/>
                <a:sym typeface="Trebuchet MS"/>
              </a:defRPr>
            </a:pPr>
            <a:r>
              <a:t>House 1 = 40Lac, House 2 = 44.3 Lac, House 3 = 49.9 Lac</a:t>
            </a:r>
            <a:endParaRPr sz="2400"/>
          </a:p>
          <a:p>
            <a:pPr>
              <a:lnSpc>
                <a:spcPct val="90000"/>
              </a:lnSpc>
              <a:spcBef>
                <a:spcPts val="1000"/>
              </a:spcBef>
              <a:defRPr sz="1500">
                <a:latin typeface="Trebuchet MS"/>
                <a:ea typeface="Trebuchet MS"/>
                <a:cs typeface="Trebuchet MS"/>
                <a:sym typeface="Trebuchet MS"/>
              </a:defRPr>
            </a:pPr>
            <a:r>
              <a:t>We got the MSE as 17.91. Hence according the the definition, RMSE is the square root of MSE, </a:t>
            </a:r>
            <a:endParaRPr sz="2400"/>
          </a:p>
          <a:p>
            <a:pPr>
              <a:lnSpc>
                <a:spcPct val="90000"/>
              </a:lnSpc>
              <a:spcBef>
                <a:spcPts val="1000"/>
              </a:spcBef>
              <a:defRPr sz="1500">
                <a:latin typeface="Trebuchet MS"/>
                <a:ea typeface="Trebuchet MS"/>
                <a:cs typeface="Trebuchet MS"/>
                <a:sym typeface="Trebuchet MS"/>
              </a:defRPr>
            </a:pPr>
            <a:r>
              <a:t>hence RMSE for 17.91 = 4.23</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2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2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23" name="Shape 12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124" name="Shape 124"/>
          <p:cNvSpPr/>
          <p:nvPr/>
        </p:nvSpPr>
        <p:spPr>
          <a:xfrm>
            <a:off x="0" y="1824142"/>
            <a:ext cx="9144000" cy="182880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90000"/>
              </a:lnSpc>
              <a:defRPr sz="6000">
                <a:solidFill>
                  <a:schemeClr val="accent1"/>
                </a:solidFill>
                <a:latin typeface="Bernard MT Condensed"/>
                <a:ea typeface="Bernard MT Condensed"/>
                <a:cs typeface="Bernard MT Condensed"/>
                <a:sym typeface="Bernard MT Condensed"/>
              </a:defRPr>
            </a:lvl1pPr>
          </a:lstStyle>
          <a:p>
            <a:pPr/>
            <a:r>
              <a:t>Introduction to Machine Learning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5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5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60" name="Shape 26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61" name="Table 261"/>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62" name="Shape 262"/>
          <p:cNvSpPr/>
          <p:nvPr/>
        </p:nvSpPr>
        <p:spPr>
          <a:xfrm>
            <a:off x="772012" y="1380477"/>
            <a:ext cx="8064138" cy="27508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Confusion Matrix –</a:t>
            </a:r>
            <a:endParaRPr sz="2400"/>
          </a:p>
          <a:p>
            <a:pPr>
              <a:lnSpc>
                <a:spcPct val="90000"/>
              </a:lnSpc>
              <a:spcBef>
                <a:spcPts val="1000"/>
              </a:spcBef>
              <a:defRPr b="1" sz="1500">
                <a:latin typeface="Trebuchet MS"/>
                <a:ea typeface="Trebuchet MS"/>
                <a:cs typeface="Trebuchet MS"/>
                <a:sym typeface="Trebuchet MS"/>
              </a:defRPr>
            </a:pPr>
            <a:r>
              <a:t>Confusion matrix is a table to evaluate performance of a given machine learning model</a:t>
            </a:r>
            <a:endParaRPr sz="2400"/>
          </a:p>
          <a:p>
            <a:pPr>
              <a:lnSpc>
                <a:spcPct val="90000"/>
              </a:lnSpc>
              <a:spcBef>
                <a:spcPts val="1000"/>
              </a:spcBef>
              <a:defRPr b="1" sz="1500">
                <a:latin typeface="Trebuchet MS"/>
                <a:ea typeface="Trebuchet MS"/>
                <a:cs typeface="Trebuchet MS"/>
                <a:sym typeface="Trebuchet MS"/>
              </a:defRPr>
            </a:pPr>
            <a:r>
              <a:t>It has various information which tells us how accurate our model is performing for every given class</a:t>
            </a:r>
            <a:endParaRPr sz="2400"/>
          </a:p>
          <a:p>
            <a:pPr>
              <a:lnSpc>
                <a:spcPct val="90000"/>
              </a:lnSpc>
              <a:spcBef>
                <a:spcPts val="1000"/>
              </a:spcBef>
              <a:defRPr b="1" sz="1500">
                <a:latin typeface="Trebuchet MS"/>
                <a:ea typeface="Trebuchet MS"/>
                <a:cs typeface="Trebuchet MS"/>
                <a:sym typeface="Trebuchet MS"/>
              </a:defRPr>
            </a:pPr>
            <a:r>
              <a:t>Few prominent measure in confusion matrix include Precision, Recall and F1 score </a:t>
            </a:r>
            <a:endParaRPr sz="2400"/>
          </a:p>
          <a:p>
            <a:pPr>
              <a:lnSpc>
                <a:spcPct val="90000"/>
              </a:lnSpc>
              <a:spcBef>
                <a:spcPts val="1000"/>
              </a:spcBef>
              <a:defRPr b="1" sz="1500">
                <a:latin typeface="Trebuchet MS"/>
                <a:ea typeface="Trebuchet MS"/>
                <a:cs typeface="Trebuchet MS"/>
                <a:sym typeface="Trebuchet MS"/>
              </a:defRPr>
            </a:pPr>
            <a:r>
              <a:t>We shall discuss them individually in the forthcoming chapters </a:t>
            </a:r>
            <a:endParaRPr sz="2400"/>
          </a:p>
          <a:p>
            <a:pPr>
              <a:lnSpc>
                <a:spcPct val="90000"/>
              </a:lnSpc>
              <a:spcBef>
                <a:spcPts val="1000"/>
              </a:spcBef>
              <a:defRPr b="1" sz="1500">
                <a:latin typeface="Trebuchet MS"/>
                <a:ea typeface="Trebuchet MS"/>
                <a:cs typeface="Trebuchet MS"/>
                <a:sym typeface="Trebuchet MS"/>
              </a:defRPr>
            </a:pPr>
            <a:r>
              <a:t>Below is the reference of a confusion matrix table </a:t>
            </a:r>
            <a:endParaRPr sz="2400"/>
          </a:p>
          <a:p>
            <a:pPr>
              <a:lnSpc>
                <a:spcPct val="90000"/>
              </a:lnSpc>
              <a:spcBef>
                <a:spcPts val="1000"/>
              </a:spcBef>
              <a:defRPr b="1" sz="1500">
                <a:latin typeface="Trebuchet MS"/>
                <a:ea typeface="Trebuchet MS"/>
                <a:cs typeface="Trebuchet MS"/>
                <a:sym typeface="Trebuchet MS"/>
              </a:defRPr>
            </a:pPr>
          </a:p>
        </p:txBody>
      </p:sp>
      <p:pic>
        <p:nvPicPr>
          <p:cNvPr id="263" name="image13.jpeg"/>
          <p:cNvPicPr>
            <a:picLocks noChangeAspect="1"/>
          </p:cNvPicPr>
          <p:nvPr/>
        </p:nvPicPr>
        <p:blipFill>
          <a:blip r:embed="rId5">
            <a:extLst/>
          </a:blip>
          <a:stretch>
            <a:fillRect/>
          </a:stretch>
        </p:blipFill>
        <p:spPr>
          <a:xfrm>
            <a:off x="1790098" y="3799946"/>
            <a:ext cx="4812303" cy="2712627"/>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5"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66"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67"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68" name="Shape 268"/>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69" name="Table 269"/>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70" name="Shape 270"/>
          <p:cNvSpPr/>
          <p:nvPr/>
        </p:nvSpPr>
        <p:spPr>
          <a:xfrm>
            <a:off x="772012" y="1529256"/>
            <a:ext cx="8064138" cy="281813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Accuracy –</a:t>
            </a:r>
            <a:endParaRPr sz="2400"/>
          </a:p>
          <a:p>
            <a:pPr>
              <a:lnSpc>
                <a:spcPct val="90000"/>
              </a:lnSpc>
              <a:spcBef>
                <a:spcPts val="1000"/>
              </a:spcBef>
              <a:defRPr b="1" sz="1500">
                <a:latin typeface="Trebuchet MS"/>
                <a:ea typeface="Trebuchet MS"/>
                <a:cs typeface="Trebuchet MS"/>
                <a:sym typeface="Trebuchet MS"/>
              </a:defRPr>
            </a:pPr>
            <a:r>
              <a:t>Accuracy is the ratio of correct predictions in all examples used for testing. So, you tested your model on 100 examples (some of them are positives, some are negatives, the ratio doesn't matter). The model correctly predicted the label of 97 examples of those 100, so your accuracy is 97/100 = 0.97.</a:t>
            </a:r>
            <a:endParaRPr sz="2400"/>
          </a:p>
          <a:p>
            <a:pPr>
              <a:lnSpc>
                <a:spcPct val="90000"/>
              </a:lnSpc>
              <a:spcBef>
                <a:spcPts val="1000"/>
              </a:spcBef>
              <a:defRPr b="1" sz="1500">
                <a:latin typeface="Trebuchet MS"/>
                <a:ea typeface="Trebuchet MS"/>
                <a:cs typeface="Trebuchet MS"/>
                <a:sym typeface="Trebuchet MS"/>
              </a:defRPr>
            </a:pPr>
          </a:p>
          <a:p>
            <a:pPr>
              <a:lnSpc>
                <a:spcPct val="90000"/>
              </a:lnSpc>
              <a:spcBef>
                <a:spcPts val="1000"/>
              </a:spcBef>
              <a:defRPr b="1" sz="1500">
                <a:latin typeface="Trebuchet MS"/>
                <a:ea typeface="Trebuchet MS"/>
                <a:cs typeface="Trebuchet MS"/>
                <a:sym typeface="Trebuchet MS"/>
              </a:defRPr>
            </a:pPr>
            <a:r>
              <a:t>Below is the equation of accuracy</a:t>
            </a:r>
            <a:endParaRPr sz="2400"/>
          </a:p>
          <a:p>
            <a:pPr>
              <a:lnSpc>
                <a:spcPct val="90000"/>
              </a:lnSpc>
              <a:spcBef>
                <a:spcPts val="1000"/>
              </a:spcBef>
              <a:defRPr b="1" sz="1500">
                <a:latin typeface="Trebuchet MS"/>
                <a:ea typeface="Trebuchet MS"/>
                <a:cs typeface="Trebuchet MS"/>
                <a:sym typeface="Trebuchet MS"/>
              </a:defRPr>
            </a:pPr>
          </a:p>
          <a:p>
            <a:pPr>
              <a:lnSpc>
                <a:spcPct val="90000"/>
              </a:lnSpc>
              <a:spcBef>
                <a:spcPts val="1000"/>
              </a:spcBef>
              <a:defRPr b="1" sz="1500">
                <a:latin typeface="Trebuchet MS"/>
                <a:ea typeface="Trebuchet MS"/>
                <a:cs typeface="Trebuchet MS"/>
                <a:sym typeface="Trebuchet MS"/>
              </a:defRPr>
            </a:pPr>
          </a:p>
        </p:txBody>
      </p:sp>
      <p:pic>
        <p:nvPicPr>
          <p:cNvPr id="271" name="image14.png"/>
          <p:cNvPicPr>
            <a:picLocks noChangeAspect="1"/>
          </p:cNvPicPr>
          <p:nvPr/>
        </p:nvPicPr>
        <p:blipFill>
          <a:blip r:embed="rId5">
            <a:extLst/>
          </a:blip>
          <a:stretch>
            <a:fillRect/>
          </a:stretch>
        </p:blipFill>
        <p:spPr>
          <a:xfrm>
            <a:off x="1169316" y="4005448"/>
            <a:ext cx="7269529" cy="1804308"/>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3"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7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7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76" name="Shape 27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77" name="Table 277"/>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78" name="Shape 278"/>
          <p:cNvSpPr/>
          <p:nvPr/>
        </p:nvSpPr>
        <p:spPr>
          <a:xfrm>
            <a:off x="772012" y="1423951"/>
            <a:ext cx="8064138" cy="281813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Precision –</a:t>
            </a:r>
            <a:endParaRPr sz="2400"/>
          </a:p>
          <a:p>
            <a:pPr>
              <a:lnSpc>
                <a:spcPct val="90000"/>
              </a:lnSpc>
              <a:spcBef>
                <a:spcPts val="1000"/>
              </a:spcBef>
              <a:defRPr b="1" sz="1500">
                <a:latin typeface="Trebuchet MS"/>
                <a:ea typeface="Trebuchet MS"/>
                <a:cs typeface="Trebuchet MS"/>
                <a:sym typeface="Trebuchet MS"/>
              </a:defRPr>
            </a:pPr>
            <a:r>
              <a:t>Precision is a measure of accuracy on the labels of interest only. Often, the labels of interest are positive labels (i.e., spam), but it depends on the application. So, you tested your model on 100 examples. The model predicted as spam 80 of them, but only 60 of those 80 were correct predictions, so your precision is 60/80 = 0.75.</a:t>
            </a:r>
          </a:p>
          <a:p>
            <a:pPr>
              <a:lnSpc>
                <a:spcPct val="90000"/>
              </a:lnSpc>
              <a:spcBef>
                <a:spcPts val="1000"/>
              </a:spcBef>
              <a:defRPr b="1" sz="1500">
                <a:latin typeface="Trebuchet MS"/>
                <a:ea typeface="Trebuchet MS"/>
                <a:cs typeface="Trebuchet MS"/>
                <a:sym typeface="Trebuchet MS"/>
              </a:defRPr>
            </a:pPr>
          </a:p>
          <a:p>
            <a:pPr>
              <a:lnSpc>
                <a:spcPct val="90000"/>
              </a:lnSpc>
              <a:spcBef>
                <a:spcPts val="1000"/>
              </a:spcBef>
              <a:defRPr b="1" sz="1500">
                <a:latin typeface="Trebuchet MS"/>
                <a:ea typeface="Trebuchet MS"/>
                <a:cs typeface="Trebuchet MS"/>
                <a:sym typeface="Trebuchet MS"/>
              </a:defRPr>
            </a:pPr>
            <a:r>
              <a:t>Below is the equation of Precision</a:t>
            </a:r>
            <a:endParaRPr sz="2400"/>
          </a:p>
          <a:p>
            <a:pPr>
              <a:lnSpc>
                <a:spcPct val="90000"/>
              </a:lnSpc>
              <a:spcBef>
                <a:spcPts val="1000"/>
              </a:spcBef>
              <a:defRPr b="1" sz="1500">
                <a:latin typeface="Trebuchet MS"/>
                <a:ea typeface="Trebuchet MS"/>
                <a:cs typeface="Trebuchet MS"/>
                <a:sym typeface="Trebuchet MS"/>
              </a:defRPr>
            </a:pPr>
          </a:p>
          <a:p>
            <a:pPr>
              <a:lnSpc>
                <a:spcPct val="90000"/>
              </a:lnSpc>
              <a:spcBef>
                <a:spcPts val="1000"/>
              </a:spcBef>
              <a:defRPr b="1" sz="1500">
                <a:latin typeface="Trebuchet MS"/>
                <a:ea typeface="Trebuchet MS"/>
                <a:cs typeface="Trebuchet MS"/>
                <a:sym typeface="Trebuchet MS"/>
              </a:defRPr>
            </a:pPr>
          </a:p>
        </p:txBody>
      </p:sp>
      <p:pic>
        <p:nvPicPr>
          <p:cNvPr id="279" name="image15.png"/>
          <p:cNvPicPr>
            <a:picLocks noChangeAspect="1"/>
          </p:cNvPicPr>
          <p:nvPr/>
        </p:nvPicPr>
        <p:blipFill>
          <a:blip r:embed="rId5">
            <a:extLst/>
          </a:blip>
          <a:stretch>
            <a:fillRect/>
          </a:stretch>
        </p:blipFill>
        <p:spPr>
          <a:xfrm>
            <a:off x="1975428" y="3743697"/>
            <a:ext cx="5567499" cy="20955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1"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82"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83"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84" name="Shape 284"/>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85" name="Table 285"/>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86" name="Shape 286"/>
          <p:cNvSpPr/>
          <p:nvPr/>
        </p:nvSpPr>
        <p:spPr>
          <a:xfrm>
            <a:off x="772012" y="1467828"/>
            <a:ext cx="8064138" cy="26238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Recall –</a:t>
            </a:r>
          </a:p>
          <a:p>
            <a:pPr>
              <a:lnSpc>
                <a:spcPct val="90000"/>
              </a:lnSpc>
              <a:spcBef>
                <a:spcPts val="1000"/>
              </a:spcBef>
              <a:defRPr b="1" sz="1500">
                <a:latin typeface="Trebuchet MS"/>
                <a:ea typeface="Trebuchet MS"/>
                <a:cs typeface="Trebuchet MS"/>
                <a:sym typeface="Trebuchet MS"/>
              </a:defRPr>
            </a:pPr>
            <a:r>
              <a:t>Recall is a measure of how many examples of interest your model has identified as such. Let's say you have 100 examples, you know that 70 of them are spam. Your model only predicted as spam 60 of those 70. So your recall is 60/70 = 0.86.</a:t>
            </a:r>
            <a:endParaRPr sz="2400"/>
          </a:p>
          <a:p>
            <a:pPr>
              <a:lnSpc>
                <a:spcPct val="90000"/>
              </a:lnSpc>
              <a:spcBef>
                <a:spcPts val="1000"/>
              </a:spcBef>
              <a:defRPr b="1" sz="1500">
                <a:latin typeface="Trebuchet MS"/>
                <a:ea typeface="Trebuchet MS"/>
                <a:cs typeface="Trebuchet MS"/>
                <a:sym typeface="Trebuchet MS"/>
              </a:defRPr>
            </a:pPr>
            <a:r>
              <a:t>Recall is also known as Sensitivity</a:t>
            </a:r>
          </a:p>
          <a:p>
            <a:pPr>
              <a:lnSpc>
                <a:spcPct val="90000"/>
              </a:lnSpc>
              <a:spcBef>
                <a:spcPts val="1000"/>
              </a:spcBef>
              <a:defRPr b="1" sz="1500">
                <a:latin typeface="Trebuchet MS"/>
                <a:ea typeface="Trebuchet MS"/>
                <a:cs typeface="Trebuchet MS"/>
                <a:sym typeface="Trebuchet MS"/>
              </a:defRPr>
            </a:pPr>
          </a:p>
          <a:p>
            <a:pPr>
              <a:lnSpc>
                <a:spcPct val="90000"/>
              </a:lnSpc>
              <a:spcBef>
                <a:spcPts val="1000"/>
              </a:spcBef>
              <a:defRPr b="1" sz="1500">
                <a:latin typeface="Trebuchet MS"/>
                <a:ea typeface="Trebuchet MS"/>
                <a:cs typeface="Trebuchet MS"/>
                <a:sym typeface="Trebuchet MS"/>
              </a:defRPr>
            </a:pPr>
            <a:r>
              <a:t>Below is the equation of Recall a</a:t>
            </a:r>
            <a:endParaRPr sz="2400"/>
          </a:p>
          <a:p>
            <a:pPr>
              <a:lnSpc>
                <a:spcPct val="90000"/>
              </a:lnSpc>
              <a:spcBef>
                <a:spcPts val="1000"/>
              </a:spcBef>
              <a:defRPr b="1" sz="1500">
                <a:latin typeface="Trebuchet MS"/>
                <a:ea typeface="Trebuchet MS"/>
                <a:cs typeface="Trebuchet MS"/>
                <a:sym typeface="Trebuchet MS"/>
              </a:defRPr>
            </a:pPr>
          </a:p>
        </p:txBody>
      </p:sp>
      <p:pic>
        <p:nvPicPr>
          <p:cNvPr id="287" name="image15.png"/>
          <p:cNvPicPr>
            <a:picLocks noChangeAspect="1"/>
          </p:cNvPicPr>
          <p:nvPr/>
        </p:nvPicPr>
        <p:blipFill>
          <a:blip r:embed="rId5">
            <a:extLst/>
          </a:blip>
          <a:stretch>
            <a:fillRect/>
          </a:stretch>
        </p:blipFill>
        <p:spPr>
          <a:xfrm>
            <a:off x="1975428" y="3787574"/>
            <a:ext cx="5567499" cy="209550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9"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90"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91"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92" name="Shape 292"/>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93" name="Table 293"/>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94" name="Shape 294"/>
          <p:cNvSpPr/>
          <p:nvPr/>
        </p:nvSpPr>
        <p:spPr>
          <a:xfrm>
            <a:off x="740080" y="1590684"/>
            <a:ext cx="8128001" cy="2682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500">
                <a:latin typeface="Trebuchet MS"/>
                <a:ea typeface="Trebuchet MS"/>
                <a:cs typeface="Trebuchet MS"/>
                <a:sym typeface="Trebuchet MS"/>
              </a:defRPr>
            </a:pPr>
            <a:r>
              <a:t>ROC Curve (Receiver Operating Characteristic Curve ) –</a:t>
            </a:r>
          </a:p>
          <a:p>
            <a:pPr defTabSz="457200">
              <a:defRPr b="1" sz="1500">
                <a:latin typeface="Trebuchet MS"/>
                <a:ea typeface="Trebuchet MS"/>
                <a:cs typeface="Trebuchet MS"/>
                <a:sym typeface="Trebuchet MS"/>
              </a:defRPr>
            </a:pPr>
          </a:p>
          <a:p>
            <a:pPr defTabSz="457200">
              <a:defRPr b="1" sz="1500">
                <a:latin typeface="Trebuchet MS"/>
                <a:ea typeface="Trebuchet MS"/>
                <a:cs typeface="Trebuchet MS"/>
                <a:sym typeface="Trebuchet MS"/>
              </a:defRPr>
            </a:pPr>
            <a:r>
              <a:t>ROC Curve is a parameter for measure in classification problem that helps understand how well a model can distinguish between 2 classes, the higher the curve the better the model</a:t>
            </a:r>
          </a:p>
          <a:p>
            <a:pPr defTabSz="457200">
              <a:defRPr b="1" sz="1500">
                <a:latin typeface="Trebuchet MS"/>
                <a:ea typeface="Trebuchet MS"/>
                <a:cs typeface="Trebuchet MS"/>
                <a:sym typeface="Trebuchet MS"/>
              </a:defRPr>
            </a:pPr>
          </a:p>
          <a:p>
            <a:pPr defTabSz="457200">
              <a:defRPr b="1" sz="1500">
                <a:latin typeface="Trebuchet MS"/>
                <a:ea typeface="Trebuchet MS"/>
                <a:cs typeface="Trebuchet MS"/>
                <a:sym typeface="Trebuchet MS"/>
              </a:defRPr>
            </a:pPr>
            <a:r>
              <a:t>Entropy –</a:t>
            </a:r>
          </a:p>
          <a:p>
            <a:pPr defTabSz="457200">
              <a:defRPr b="1" sz="1500">
                <a:latin typeface="Trebuchet MS"/>
                <a:ea typeface="Trebuchet MS"/>
                <a:cs typeface="Trebuchet MS"/>
                <a:sym typeface="Trebuchet MS"/>
              </a:defRPr>
            </a:pPr>
          </a:p>
          <a:p>
            <a:pPr defTabSz="457200">
              <a:defRPr b="1" sz="1500">
                <a:latin typeface="Trebuchet MS"/>
                <a:ea typeface="Trebuchet MS"/>
                <a:cs typeface="Trebuchet MS"/>
                <a:sym typeface="Trebuchet MS"/>
              </a:defRPr>
            </a:pPr>
            <a:r>
              <a:t>Entropy is the certainty of a decision being correct or incorrect, the values is between 0 and 1 where 1 being True</a:t>
            </a:r>
          </a:p>
          <a:p>
            <a:pPr defTabSz="457200">
              <a:defRPr b="1" sz="1500">
                <a:latin typeface="Trebuchet MS"/>
                <a:ea typeface="Trebuchet MS"/>
                <a:cs typeface="Trebuchet MS"/>
                <a:sym typeface="Trebuchet MS"/>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6"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97"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98"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99" name="Shape 299"/>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300" name="Table 300"/>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Model optimisation</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301" name="Shape 301"/>
          <p:cNvSpPr/>
          <p:nvPr/>
        </p:nvSpPr>
        <p:spPr>
          <a:xfrm>
            <a:off x="740080" y="1546807"/>
            <a:ext cx="8128001" cy="420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500">
                <a:latin typeface="Trebuchet MS"/>
                <a:ea typeface="Trebuchet MS"/>
                <a:cs typeface="Trebuchet MS"/>
                <a:sym typeface="Trebuchet MS"/>
              </a:defRPr>
            </a:pPr>
            <a:r>
              <a:t>A machine learning model requires to be optimized in order to get better results</a:t>
            </a:r>
          </a:p>
          <a:p>
            <a:pPr defTabSz="457200">
              <a:defRPr b="1" sz="1500">
                <a:latin typeface="Trebuchet MS"/>
                <a:ea typeface="Trebuchet MS"/>
                <a:cs typeface="Trebuchet MS"/>
                <a:sym typeface="Trebuchet MS"/>
              </a:defRPr>
            </a:pPr>
            <a:r>
              <a:t>There are lot of methods that assist in optimization of a ML model, they are listed below</a:t>
            </a:r>
          </a:p>
          <a:p>
            <a:pPr defTabSz="457200">
              <a:defRPr b="1" sz="1500">
                <a:latin typeface="Trebuchet MS"/>
                <a:ea typeface="Trebuchet MS"/>
                <a:cs typeface="Trebuchet MS"/>
                <a:sym typeface="Trebuchet MS"/>
              </a:defRPr>
            </a:pPr>
          </a:p>
          <a:p>
            <a:pPr defTabSz="457200">
              <a:defRPr>
                <a:latin typeface="Trebuchet MS"/>
                <a:ea typeface="Trebuchet MS"/>
                <a:cs typeface="Trebuchet MS"/>
                <a:sym typeface="Trebuchet MS"/>
              </a:defRPr>
            </a:pPr>
            <a:r>
              <a:t>Bias-Variance tradeoff –</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r>
              <a:t>Lets divide this term,</a:t>
            </a:r>
          </a:p>
          <a:p>
            <a:pPr defTabSz="457200">
              <a:defRPr>
                <a:latin typeface="Trebuchet MS"/>
                <a:ea typeface="Trebuchet MS"/>
                <a:cs typeface="Trebuchet MS"/>
                <a:sym typeface="Trebuchet MS"/>
              </a:defRPr>
            </a:pPr>
            <a:r>
              <a:t>Bias means assuming false results due to feeding of bad data to model, hight bias in a model means underfitting and the results will be bad in bith training and testing phase.</a:t>
            </a:r>
          </a:p>
          <a:p>
            <a:pPr defTabSz="457200">
              <a:defRPr>
                <a:latin typeface="Trebuchet MS"/>
                <a:ea typeface="Trebuchet MS"/>
                <a:cs typeface="Trebuchet MS"/>
                <a:sym typeface="Trebuchet MS"/>
              </a:defRPr>
            </a:pPr>
            <a:r>
              <a:t>Variance is the measure of dispersion of data in the model (highly distinguishing data means more variance), high variance in the model means overfitting. Which means, the results in the training period will be good however while testing in unseen data, the model wont perform well</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3"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0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0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06" name="Shape 30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307" name="Table 307"/>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Model optimisation</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308" name="Shape 308"/>
          <p:cNvSpPr/>
          <p:nvPr/>
        </p:nvSpPr>
        <p:spPr>
          <a:xfrm>
            <a:off x="646237" y="1564358"/>
            <a:ext cx="8128001" cy="462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a:latin typeface="Trebuchet MS"/>
                <a:ea typeface="Trebuchet MS"/>
                <a:cs typeface="Trebuchet MS"/>
                <a:sym typeface="Trebuchet MS"/>
              </a:defRPr>
            </a:pPr>
            <a:r>
              <a:t>Overfitting –</a:t>
            </a:r>
          </a:p>
          <a:p>
            <a:pPr defTabSz="457200">
              <a:defRPr>
                <a:latin typeface="Trebuchet MS"/>
                <a:ea typeface="Trebuchet MS"/>
                <a:cs typeface="Trebuchet MS"/>
                <a:sym typeface="Trebuchet MS"/>
              </a:defRPr>
            </a:pPr>
            <a:r>
              <a:t>Overfitting means the model has memorized the pattern instead of generalizing it</a:t>
            </a:r>
          </a:p>
          <a:p>
            <a:pPr defTabSz="457200">
              <a:defRPr>
                <a:latin typeface="Trebuchet MS"/>
                <a:ea typeface="Trebuchet MS"/>
                <a:cs typeface="Trebuchet MS"/>
                <a:sym typeface="Trebuchet MS"/>
              </a:defRPr>
            </a:pPr>
            <a:r>
              <a:t>This occurs due to high variance and the best way to deal with is usually by normalization of data and checking for imbalance</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r>
              <a:t>Underfitting –</a:t>
            </a:r>
          </a:p>
          <a:p>
            <a:pPr defTabSz="457200">
              <a:defRPr>
                <a:latin typeface="Trebuchet MS"/>
                <a:ea typeface="Trebuchet MS"/>
                <a:cs typeface="Trebuchet MS"/>
                <a:sym typeface="Trebuchet MS"/>
              </a:defRPr>
            </a:pPr>
            <a:r>
              <a:t>Underfitting means the model isn’t able to grasp the pattern in the given data hence the model will perform badly during training and testing phases</a:t>
            </a:r>
          </a:p>
          <a:p>
            <a:pPr defTabSz="457200">
              <a:defRPr>
                <a:latin typeface="Trebuchet MS"/>
                <a:ea typeface="Trebuchet MS"/>
                <a:cs typeface="Trebuchet MS"/>
                <a:sym typeface="Trebuchet MS"/>
              </a:defRPr>
            </a:pPr>
            <a:r>
              <a:t>Best way to overcome this situation is by adding more data and removal of noise from data</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r>
              <a:t>Bootstrapping – </a:t>
            </a:r>
          </a:p>
          <a:p>
            <a:pPr defTabSz="457200">
              <a:defRPr>
                <a:latin typeface="Trebuchet MS"/>
                <a:ea typeface="Trebuchet MS"/>
                <a:cs typeface="Trebuchet MS"/>
                <a:sym typeface="Trebuchet MS"/>
              </a:defRPr>
            </a:pPr>
            <a:r>
              <a:t>Bootstrap aggregation or Bagging is a concept in ML where the data is resampled and fed to the model in order to ascertain that the accuracy remains constant on unseen data. </a:t>
            </a:r>
          </a:p>
          <a:p>
            <a:pPr defTabSz="457200">
              <a:defRPr>
                <a:latin typeface="Trebuchet MS"/>
                <a:ea typeface="Trebuchet MS"/>
                <a:cs typeface="Trebuchet MS"/>
                <a:sym typeface="Trebuchet MS"/>
              </a:defRPr>
            </a:pPr>
            <a:r>
              <a:t>This decreases the variance and prevents overfitting</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1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1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13" name="Shape 31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314" name="Table 314"/>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Model optimisation</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315" name="Shape 315"/>
          <p:cNvSpPr/>
          <p:nvPr/>
        </p:nvSpPr>
        <p:spPr>
          <a:xfrm>
            <a:off x="740080" y="1631759"/>
            <a:ext cx="8128001" cy="382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a:latin typeface="Trebuchet MS"/>
                <a:ea typeface="Trebuchet MS"/>
                <a:cs typeface="Trebuchet MS"/>
                <a:sym typeface="Trebuchet MS"/>
              </a:defRPr>
            </a:pPr>
            <a:r>
              <a:t>Cross validation – </a:t>
            </a:r>
          </a:p>
          <a:p>
            <a:pPr defTabSz="457200">
              <a:defRPr>
                <a:latin typeface="Trebuchet MS"/>
                <a:ea typeface="Trebuchet MS"/>
                <a:cs typeface="Trebuchet MS"/>
                <a:sym typeface="Trebuchet MS"/>
              </a:defRPr>
            </a:pPr>
            <a:r>
              <a:t>It’s a resampling technique where the model is tested on limited number of sample data to check its performance on data that was never used during training</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r>
              <a:t>Boosting –</a:t>
            </a:r>
          </a:p>
          <a:p>
            <a:pPr defTabSz="457200">
              <a:defRPr>
                <a:latin typeface="Trebuchet MS"/>
                <a:ea typeface="Trebuchet MS"/>
                <a:cs typeface="Trebuchet MS"/>
                <a:sym typeface="Trebuchet MS"/>
              </a:defRPr>
            </a:pPr>
            <a:r>
              <a:t>Boosting is used to reduce the Bias in the model by combining weak learners with strong learners</a:t>
            </a:r>
          </a:p>
          <a:p>
            <a:pPr defTabSz="457200">
              <a:defRPr>
                <a:latin typeface="Trebuchet MS"/>
                <a:ea typeface="Trebuchet MS"/>
                <a:cs typeface="Trebuchet MS"/>
                <a:sym typeface="Trebuchet MS"/>
              </a:defRPr>
            </a:pPr>
            <a:r>
              <a:t>Its does so by iteratively adjusting weights</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r>
              <a:t>Ensembling – </a:t>
            </a:r>
          </a:p>
          <a:p>
            <a:pPr defTabSz="457200">
              <a:defRPr>
                <a:latin typeface="Trebuchet MS"/>
                <a:ea typeface="Trebuchet MS"/>
                <a:cs typeface="Trebuchet MS"/>
                <a:sym typeface="Trebuchet MS"/>
              </a:defRPr>
            </a:pPr>
            <a:r>
              <a:t>Ensembling is a procedure that combines multiple algorithm in order to get better results.</a:t>
            </a:r>
          </a:p>
          <a:p>
            <a:pPr defTabSz="457200">
              <a:defRPr>
                <a:latin typeface="Trebuchet MS"/>
                <a:ea typeface="Trebuchet MS"/>
                <a:cs typeface="Trebuchet MS"/>
                <a:sym typeface="Trebuchet MS"/>
              </a:defRPr>
            </a:pPr>
            <a:r>
              <a:t>Boosting and Bagging are a form of emsembling techniques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1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1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20" name="Shape 32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321" name="Table 321"/>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Sklearn packages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322" name="Shape 322"/>
          <p:cNvSpPr/>
          <p:nvPr/>
        </p:nvSpPr>
        <p:spPr>
          <a:xfrm>
            <a:off x="508000" y="1555582"/>
            <a:ext cx="8128001" cy="462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457200">
              <a:defRPr>
                <a:latin typeface="Trebuchet MS"/>
                <a:ea typeface="Trebuchet MS"/>
                <a:cs typeface="Trebuchet MS"/>
                <a:sym typeface="Trebuchet MS"/>
              </a:defRPr>
            </a:pPr>
            <a:r>
              <a:t>Introduction to Usage of sci-kit learn package in Python	</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r>
              <a:t>Sci-Kit learn is a package that is used in the field of machine learning which consists of various libraries.</a:t>
            </a:r>
          </a:p>
          <a:p>
            <a:pPr defTabSz="457200">
              <a:defRPr>
                <a:latin typeface="Trebuchet MS"/>
                <a:ea typeface="Trebuchet MS"/>
                <a:cs typeface="Trebuchet MS"/>
                <a:sym typeface="Trebuchet MS"/>
              </a:defRPr>
            </a:pPr>
            <a:r>
              <a:t>These libraries are again bifurcated into various field of ML such as supervised learning, un-supervised learning, clustering, data preprocessing, performance matrix etc</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r>
              <a:t>More about it here</a:t>
            </a:r>
          </a:p>
          <a:p>
            <a:pPr defTabSz="457200">
              <a:defRPr>
                <a:latin typeface="Trebuchet MS"/>
                <a:ea typeface="Trebuchet MS"/>
                <a:cs typeface="Trebuchet MS"/>
                <a:sym typeface="Trebuchet MS"/>
              </a:defRPr>
            </a:pPr>
            <a:r>
              <a:rPr u="sng">
                <a:solidFill>
                  <a:srgbClr val="99CA3C"/>
                </a:solidFill>
                <a:uFill>
                  <a:solidFill>
                    <a:srgbClr val="99CA3C"/>
                  </a:solidFill>
                </a:uFill>
                <a:hlinkClick r:id="rId5" invalidUrl="" action="" tgtFrame="" tooltip="" history="1" highlightClick="0" endSnd="0"/>
              </a:rPr>
              <a:t>https://scikit-learn.org/</a:t>
            </a:r>
          </a:p>
          <a:p>
            <a:pPr defTabSz="457200">
              <a:defRPr>
                <a:latin typeface="Trebuchet MS"/>
                <a:ea typeface="Trebuchet MS"/>
                <a:cs typeface="Trebuchet MS"/>
                <a:sym typeface="Trebuchet MS"/>
              </a:defRPr>
            </a:pPr>
          </a:p>
          <a:p>
            <a:pPr defTabSz="457200">
              <a:defRPr>
                <a:latin typeface="Trebuchet MS"/>
                <a:ea typeface="Trebuchet MS"/>
                <a:cs typeface="Trebuchet MS"/>
                <a:sym typeface="Trebuchet MS"/>
              </a:defRPr>
            </a:pPr>
            <a:r>
              <a:t>Check the Jupyter notebook (sklearn-intro) that demonstrates how various libraries are imported </a:t>
            </a:r>
          </a:p>
          <a:p>
            <a:pPr defTabSz="457200">
              <a:defRPr>
                <a:latin typeface="Trebuchet MS"/>
                <a:ea typeface="Trebuchet MS"/>
                <a:cs typeface="Trebuchet MS"/>
                <a:sym typeface="Trebuchet MS"/>
              </a:defRPr>
            </a:pPr>
            <a:r>
              <a:t> </a:t>
            </a:r>
          </a:p>
          <a:p>
            <a:pPr defTabSz="457200">
              <a:defRPr>
                <a:latin typeface="Trebuchet MS"/>
                <a:ea typeface="Trebuchet MS"/>
                <a:cs typeface="Trebuchet MS"/>
                <a:sym typeface="Trebuchet MS"/>
              </a:defRPr>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4"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25"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26"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27" name="Shape 32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28" name="Shape 328"/>
          <p:cNvSpPr/>
          <p:nvPr/>
        </p:nvSpPr>
        <p:spPr>
          <a:xfrm>
            <a:off x="391969" y="1298171"/>
            <a:ext cx="9144001"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81000"/>
              </a:lnSpc>
              <a:defRPr sz="3500">
                <a:latin typeface="Trebuchet MS"/>
                <a:ea typeface="Trebuchet MS"/>
                <a:cs typeface="Trebuchet MS"/>
                <a:sym typeface="Trebuchet MS"/>
              </a:defRPr>
            </a:lvl1pPr>
          </a:lstStyle>
          <a:p>
            <a:pPr/>
            <a:r>
              <a:t>Basics of Machine Learning</a:t>
            </a:r>
          </a:p>
        </p:txBody>
      </p:sp>
      <p:sp>
        <p:nvSpPr>
          <p:cNvPr id="329" name="Shape 329"/>
          <p:cNvSpPr/>
          <p:nvPr/>
        </p:nvSpPr>
        <p:spPr>
          <a:xfrm>
            <a:off x="391969" y="2628768"/>
            <a:ext cx="9144001" cy="46126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lnSpc>
                <a:spcPct val="90000"/>
              </a:lnSpc>
              <a:spcBef>
                <a:spcPts val="1000"/>
              </a:spcBef>
              <a:defRPr sz="1400">
                <a:latin typeface="Trebuchet MS"/>
                <a:ea typeface="Trebuchet MS"/>
                <a:cs typeface="Trebuchet MS"/>
                <a:sym typeface="Trebuchet MS"/>
              </a:defRPr>
            </a:pPr>
            <a:r>
              <a:t>Trivia</a:t>
            </a:r>
          </a:p>
          <a:p>
            <a:pPr algn="ctr">
              <a:lnSpc>
                <a:spcPct val="90000"/>
              </a:lnSpc>
              <a:spcBef>
                <a:spcPts val="1000"/>
              </a:spcBef>
              <a:defRPr sz="1400">
                <a:latin typeface="Trebuchet MS"/>
                <a:ea typeface="Trebuchet MS"/>
                <a:cs typeface="Trebuchet MS"/>
                <a:sym typeface="Trebuchet MS"/>
              </a:defRPr>
            </a:pPr>
            <a:r>
              <a:t>Please solve the following questions </a:t>
            </a:r>
            <a:endParaRPr sz="2400"/>
          </a:p>
          <a:p>
            <a:pPr>
              <a:lnSpc>
                <a:spcPct val="90000"/>
              </a:lnSpc>
              <a:spcBef>
                <a:spcPts val="1000"/>
              </a:spcBef>
              <a:defRPr sz="1400">
                <a:latin typeface="Trebuchet MS"/>
                <a:ea typeface="Trebuchet MS"/>
                <a:cs typeface="Trebuchet MS"/>
                <a:sym typeface="Trebuchet MS"/>
              </a:defRPr>
            </a:pPr>
            <a:r>
              <a:t>Q1) How is Machine Learning different from General programming</a:t>
            </a:r>
          </a:p>
          <a:p>
            <a:pPr>
              <a:lnSpc>
                <a:spcPct val="90000"/>
              </a:lnSpc>
              <a:spcBef>
                <a:spcPts val="1000"/>
              </a:spcBef>
              <a:defRPr sz="1400">
                <a:latin typeface="Trebuchet MS"/>
                <a:ea typeface="Trebuchet MS"/>
                <a:cs typeface="Trebuchet MS"/>
                <a:sym typeface="Trebuchet MS"/>
              </a:defRPr>
            </a:pPr>
            <a:r>
              <a:t>Q2) Is the following sequence correct Test – Train – Evaluate</a:t>
            </a:r>
          </a:p>
          <a:p>
            <a:pPr>
              <a:lnSpc>
                <a:spcPct val="90000"/>
              </a:lnSpc>
              <a:spcBef>
                <a:spcPts val="1000"/>
              </a:spcBef>
              <a:defRPr sz="1400">
                <a:latin typeface="Trebuchet MS"/>
                <a:ea typeface="Trebuchet MS"/>
                <a:cs typeface="Trebuchet MS"/>
                <a:sym typeface="Trebuchet MS"/>
              </a:defRPr>
            </a:pPr>
            <a:r>
              <a:t>Q3) What is data mining</a:t>
            </a:r>
          </a:p>
          <a:p>
            <a:pPr>
              <a:lnSpc>
                <a:spcPct val="90000"/>
              </a:lnSpc>
              <a:spcBef>
                <a:spcPts val="1000"/>
              </a:spcBef>
              <a:defRPr sz="1400">
                <a:latin typeface="Trebuchet MS"/>
                <a:ea typeface="Trebuchet MS"/>
                <a:cs typeface="Trebuchet MS"/>
                <a:sym typeface="Trebuchet MS"/>
              </a:defRPr>
            </a:pPr>
            <a:r>
              <a:t>Q4) What is supervised learning</a:t>
            </a:r>
          </a:p>
          <a:p>
            <a:pPr>
              <a:lnSpc>
                <a:spcPct val="90000"/>
              </a:lnSpc>
              <a:spcBef>
                <a:spcPts val="1000"/>
              </a:spcBef>
              <a:defRPr sz="1400">
                <a:latin typeface="Trebuchet MS"/>
                <a:ea typeface="Trebuchet MS"/>
                <a:cs typeface="Trebuchet MS"/>
                <a:sym typeface="Trebuchet MS"/>
              </a:defRPr>
            </a:pPr>
            <a:r>
              <a:t>Q5) Unsupervised learning is always trained with labelled data, is the following statement true ?</a:t>
            </a:r>
            <a:endParaRPr sz="2400"/>
          </a:p>
          <a:p>
            <a:pPr>
              <a:lnSpc>
                <a:spcPct val="90000"/>
              </a:lnSpc>
              <a:spcBef>
                <a:spcPts val="1000"/>
              </a:spcBef>
              <a:defRPr sz="1400">
                <a:latin typeface="Trebuchet MS"/>
                <a:ea typeface="Trebuchet MS"/>
                <a:cs typeface="Trebuchet MS"/>
                <a:sym typeface="Trebuchet MS"/>
              </a:defRPr>
            </a:pPr>
            <a:r>
              <a:t>Q6) Define Artificial Intelligence (AI)</a:t>
            </a:r>
          </a:p>
          <a:p>
            <a:pPr>
              <a:lnSpc>
                <a:spcPct val="90000"/>
              </a:lnSpc>
              <a:spcBef>
                <a:spcPts val="1000"/>
              </a:spcBef>
              <a:defRPr sz="1400">
                <a:latin typeface="Trebuchet MS"/>
                <a:ea typeface="Trebuchet MS"/>
                <a:cs typeface="Trebuchet MS"/>
                <a:sym typeface="Trebuchet MS"/>
              </a:defRPr>
            </a:pPr>
            <a:r>
              <a:t>Q7) Define Accuracy</a:t>
            </a:r>
            <a:endParaRPr sz="2400"/>
          </a:p>
          <a:p>
            <a:pPr>
              <a:lnSpc>
                <a:spcPct val="90000"/>
              </a:lnSpc>
              <a:spcBef>
                <a:spcPts val="1000"/>
              </a:spcBef>
              <a:defRPr sz="1400">
                <a:latin typeface="Trebuchet MS"/>
                <a:ea typeface="Trebuchet MS"/>
                <a:cs typeface="Trebuchet MS"/>
                <a:sym typeface="Trebuchet MS"/>
              </a:defRPr>
            </a:pPr>
            <a:r>
              <a:t>Q8) Define Recall</a:t>
            </a:r>
            <a:endParaRPr sz="2400"/>
          </a:p>
          <a:p>
            <a:pPr>
              <a:lnSpc>
                <a:spcPct val="90000"/>
              </a:lnSpc>
              <a:spcBef>
                <a:spcPts val="1000"/>
              </a:spcBef>
              <a:defRPr sz="1400">
                <a:latin typeface="Trebuchet MS"/>
                <a:ea typeface="Trebuchet MS"/>
                <a:cs typeface="Trebuchet MS"/>
                <a:sym typeface="Trebuchet MS"/>
              </a:defRPr>
            </a:pPr>
            <a:r>
              <a:t>Q9) Sensitivity and Recall means the same thing, is the statement correct</a:t>
            </a:r>
            <a:endParaRPr sz="2400"/>
          </a:p>
          <a:p>
            <a:pPr>
              <a:lnSpc>
                <a:spcPct val="90000"/>
              </a:lnSpc>
              <a:spcBef>
                <a:spcPts val="1000"/>
              </a:spcBef>
              <a:defRPr sz="1400">
                <a:latin typeface="Trebuchet MS"/>
                <a:ea typeface="Trebuchet MS"/>
                <a:cs typeface="Trebuchet MS"/>
                <a:sym typeface="Trebuchet MS"/>
              </a:defRPr>
            </a:pPr>
            <a:r>
              <a:t>Q10) What is ROC curve</a:t>
            </a:r>
          </a:p>
          <a:p>
            <a:pPr>
              <a:lnSpc>
                <a:spcPct val="90000"/>
              </a:lnSpc>
              <a:spcBef>
                <a:spcPts val="1000"/>
              </a:spcBef>
              <a:defRPr sz="1400">
                <a:latin typeface="Trebuchet MS"/>
                <a:ea typeface="Trebuchet MS"/>
                <a:cs typeface="Trebuchet MS"/>
                <a:sym typeface="Trebuchet MS"/>
              </a:defRPr>
            </a:pPr>
            <a:endParaRPr sz="2400"/>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6"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27"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28"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29" name="Shape 129"/>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30" name="Table 130"/>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Contents covered</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31" name="Shape 131"/>
          <p:cNvSpPr/>
          <p:nvPr/>
        </p:nvSpPr>
        <p:spPr>
          <a:xfrm>
            <a:off x="484250" y="1510029"/>
            <a:ext cx="8101457" cy="409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 Basics of Machine Learning </a:t>
            </a:r>
          </a:p>
          <a:p>
            <a:pPr/>
            <a:r>
              <a:t>- Difference of Machine learning vs Programming</a:t>
            </a:r>
          </a:p>
          <a:p>
            <a:pPr/>
          </a:p>
          <a:p>
            <a:pPr/>
            <a:r>
              <a:t>2. Phases in Machine Learning</a:t>
            </a:r>
          </a:p>
          <a:p>
            <a:pPr/>
            <a:r>
              <a:t>- Train </a:t>
            </a:r>
          </a:p>
          <a:p>
            <a:pPr/>
            <a:r>
              <a:t>- Test</a:t>
            </a:r>
          </a:p>
          <a:p>
            <a:pPr/>
            <a:r>
              <a:t>- Validate</a:t>
            </a:r>
          </a:p>
          <a:p>
            <a:pPr/>
            <a:r>
              <a:t>- Evaluate</a:t>
            </a:r>
          </a:p>
          <a:p>
            <a:pPr/>
          </a:p>
          <a:p>
            <a:pPr/>
            <a:r>
              <a:t>3. Fields in Machine Learning</a:t>
            </a:r>
          </a:p>
          <a:p>
            <a:pPr/>
            <a:r>
              <a:t>Data Mining </a:t>
            </a:r>
          </a:p>
          <a:p>
            <a:pPr/>
            <a:r>
              <a:t>Statistical Learning </a:t>
            </a:r>
          </a:p>
          <a:p>
            <a:pPr/>
            <a:r>
              <a:t>Data Science </a:t>
            </a:r>
          </a:p>
          <a:p>
            <a:pPr/>
            <a:r>
              <a:t>AI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1"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32"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33"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34" name="Shape 334"/>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35" name="Shape 335"/>
          <p:cNvSpPr/>
          <p:nvPr/>
        </p:nvSpPr>
        <p:spPr>
          <a:xfrm>
            <a:off x="304214" y="1596536"/>
            <a:ext cx="9144001"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81000"/>
              </a:lnSpc>
              <a:defRPr sz="3500">
                <a:latin typeface="Trebuchet MS"/>
                <a:ea typeface="Trebuchet MS"/>
                <a:cs typeface="Trebuchet MS"/>
                <a:sym typeface="Trebuchet MS"/>
              </a:defRPr>
            </a:lvl1pPr>
          </a:lstStyle>
          <a:p>
            <a:pPr/>
            <a:r>
              <a:t>Basics of Machine Learning</a:t>
            </a:r>
          </a:p>
        </p:txBody>
      </p:sp>
      <p:sp>
        <p:nvSpPr>
          <p:cNvPr id="336" name="Shape 336"/>
          <p:cNvSpPr/>
          <p:nvPr/>
        </p:nvSpPr>
        <p:spPr>
          <a:xfrm>
            <a:off x="304214" y="2927133"/>
            <a:ext cx="9144001" cy="18440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lnSpc>
                <a:spcPct val="90000"/>
              </a:lnSpc>
              <a:spcBef>
                <a:spcPts val="1000"/>
              </a:spcBef>
              <a:defRPr sz="1400">
                <a:latin typeface="Trebuchet MS"/>
                <a:ea typeface="Trebuchet MS"/>
                <a:cs typeface="Trebuchet MS"/>
                <a:sym typeface="Trebuchet MS"/>
              </a:defRPr>
            </a:pPr>
            <a:r>
              <a:t>Trivia</a:t>
            </a:r>
          </a:p>
          <a:p>
            <a:pPr algn="ctr">
              <a:lnSpc>
                <a:spcPct val="90000"/>
              </a:lnSpc>
              <a:spcBef>
                <a:spcPts val="1000"/>
              </a:spcBef>
              <a:defRPr sz="1400">
                <a:latin typeface="Trebuchet MS"/>
                <a:ea typeface="Trebuchet MS"/>
                <a:cs typeface="Trebuchet MS"/>
                <a:sym typeface="Trebuchet MS"/>
              </a:defRPr>
            </a:pPr>
            <a:r>
              <a:t>Please solve the following questions </a:t>
            </a:r>
            <a:endParaRPr sz="2400"/>
          </a:p>
          <a:p>
            <a:pPr>
              <a:lnSpc>
                <a:spcPct val="90000"/>
              </a:lnSpc>
              <a:spcBef>
                <a:spcPts val="1000"/>
              </a:spcBef>
              <a:defRPr sz="1400">
                <a:latin typeface="Trebuchet MS"/>
                <a:ea typeface="Trebuchet MS"/>
                <a:cs typeface="Trebuchet MS"/>
                <a:sym typeface="Trebuchet MS"/>
              </a:defRPr>
            </a:pPr>
            <a:r>
              <a:t>Q11) What is Bagging</a:t>
            </a:r>
            <a:endParaRPr sz="2400"/>
          </a:p>
          <a:p>
            <a:pPr>
              <a:lnSpc>
                <a:spcPct val="90000"/>
              </a:lnSpc>
              <a:spcBef>
                <a:spcPts val="1000"/>
              </a:spcBef>
              <a:defRPr sz="1400">
                <a:latin typeface="Trebuchet MS"/>
                <a:ea typeface="Trebuchet MS"/>
                <a:cs typeface="Trebuchet MS"/>
                <a:sym typeface="Trebuchet MS"/>
              </a:defRPr>
            </a:pPr>
            <a:r>
              <a:t>Q12) What is Bias and Variance tradeoff </a:t>
            </a:r>
            <a:endParaRPr sz="2400"/>
          </a:p>
          <a:p>
            <a:pPr>
              <a:lnSpc>
                <a:spcPct val="90000"/>
              </a:lnSpc>
              <a:spcBef>
                <a:spcPts val="1000"/>
              </a:spcBef>
              <a:defRPr sz="1400">
                <a:latin typeface="Trebuchet MS"/>
                <a:ea typeface="Trebuchet MS"/>
                <a:cs typeface="Trebuchet MS"/>
                <a:sym typeface="Trebuchet MS"/>
              </a:defRPr>
            </a:pPr>
            <a:r>
              <a:t>Q13) What is Boosting</a:t>
            </a:r>
            <a:endParaRPr sz="2400"/>
          </a:p>
          <a:p>
            <a:pPr>
              <a:lnSpc>
                <a:spcPct val="90000"/>
              </a:lnSpc>
              <a:spcBef>
                <a:spcPts val="1000"/>
              </a:spcBef>
              <a:defRPr sz="1400">
                <a:latin typeface="Trebuchet MS"/>
                <a:ea typeface="Trebuchet MS"/>
                <a:cs typeface="Trebuchet MS"/>
                <a:sym typeface="Trebuchet MS"/>
              </a:defRPr>
            </a:pPr>
            <a:r>
              <a:t>Q14) What is Ensembling</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8" name="image15.png" descr="D:\Freelance\mcta\PPT\PPT-assets_last2.png"/>
          <p:cNvPicPr>
            <a:picLocks noChangeAspect="1"/>
          </p:cNvPicPr>
          <p:nvPr/>
        </p:nvPicPr>
        <p:blipFill>
          <a:blip r:embed="rId2">
            <a:extLst/>
          </a:blip>
          <a:stretch>
            <a:fillRect/>
          </a:stretch>
        </p:blipFill>
        <p:spPr>
          <a:xfrm>
            <a:off x="152400" y="490617"/>
            <a:ext cx="9010650" cy="6367384"/>
          </a:xfrm>
          <a:prstGeom prst="rect">
            <a:avLst/>
          </a:prstGeom>
          <a:ln w="12700">
            <a:miter lim="400000"/>
          </a:ln>
        </p:spPr>
      </p:pic>
      <p:pic>
        <p:nvPicPr>
          <p:cNvPr id="339" name="image16.png" descr="D:\Freelance\mcta\PPT\PPT-assets_last.png"/>
          <p:cNvPicPr>
            <a:picLocks noChangeAspect="1"/>
          </p:cNvPicPr>
          <p:nvPr/>
        </p:nvPicPr>
        <p:blipFill>
          <a:blip r:embed="rId3">
            <a:extLst/>
          </a:blip>
          <a:stretch>
            <a:fillRect/>
          </a:stretch>
        </p:blipFill>
        <p:spPr>
          <a:xfrm>
            <a:off x="-2" y="0"/>
            <a:ext cx="9165772" cy="6858001"/>
          </a:xfrm>
          <a:prstGeom prst="rect">
            <a:avLst/>
          </a:prstGeom>
          <a:ln w="12700">
            <a:miter lim="400000"/>
          </a:ln>
        </p:spPr>
      </p:pic>
      <p:sp>
        <p:nvSpPr>
          <p:cNvPr id="340" name="Shape 340"/>
          <p:cNvSpPr/>
          <p:nvPr>
            <p:ph type="title"/>
          </p:nvPr>
        </p:nvSpPr>
        <p:spPr>
          <a:xfrm>
            <a:off x="381000" y="152400"/>
            <a:ext cx="4876800" cy="1143000"/>
          </a:xfrm>
          <a:prstGeom prst="rect">
            <a:avLst/>
          </a:prstGeom>
        </p:spPr>
        <p:txBody>
          <a:bodyPr/>
          <a:lstStyle/>
          <a:p>
            <a:pPr algn="l">
              <a:defRPr sz="2800">
                <a:solidFill>
                  <a:srgbClr val="595959"/>
                </a:solidFill>
                <a:latin typeface="ArmWrestler Bold"/>
                <a:ea typeface="ArmWrestler Bold"/>
                <a:cs typeface="ArmWrestler Bold"/>
                <a:sym typeface="ArmWrestler Bold"/>
              </a:defRPr>
            </a:pPr>
            <a:r>
              <a:t>BE AN EXPERT</a:t>
            </a:r>
            <a:br/>
            <a:r>
              <a:t>DATA SCIENTIST!</a:t>
            </a:r>
          </a:p>
        </p:txBody>
      </p:sp>
      <p:pic>
        <p:nvPicPr>
          <p:cNvPr id="341" name="image3.png" descr="D:\Freelance\mcta\PPT\logo.png"/>
          <p:cNvPicPr>
            <a:picLocks noChangeAspect="1"/>
          </p:cNvPicPr>
          <p:nvPr/>
        </p:nvPicPr>
        <p:blipFill>
          <a:blip r:embed="rId4">
            <a:extLst/>
          </a:blip>
          <a:stretch>
            <a:fillRect/>
          </a:stretch>
        </p:blipFill>
        <p:spPr>
          <a:xfrm>
            <a:off x="533400" y="4907372"/>
            <a:ext cx="1470805" cy="1341028"/>
          </a:xfrm>
          <a:prstGeom prst="rect">
            <a:avLst/>
          </a:prstGeom>
          <a:ln w="12700">
            <a:miter lim="400000"/>
          </a:ln>
        </p:spPr>
      </p:pic>
      <p:sp>
        <p:nvSpPr>
          <p:cNvPr id="342" name="Shape 342"/>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3"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3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3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36" name="Shape 13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37" name="Table 137"/>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Contents covered</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38" name="Shape 138"/>
          <p:cNvSpPr/>
          <p:nvPr/>
        </p:nvSpPr>
        <p:spPr>
          <a:xfrm>
            <a:off x="600840" y="976629"/>
            <a:ext cx="7942320" cy="5692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p>
          <a:p>
            <a:pPr/>
          </a:p>
          <a:p>
            <a:pPr/>
          </a:p>
          <a:p>
            <a:pPr/>
            <a:r>
              <a:t>4. Types of Machine Learning	</a:t>
            </a:r>
          </a:p>
          <a:p>
            <a:pPr/>
            <a:r>
              <a:t>- Supervised </a:t>
            </a:r>
          </a:p>
          <a:p>
            <a:pPr/>
            <a:r>
              <a:t>- Un-supervised </a:t>
            </a:r>
          </a:p>
          <a:p>
            <a:pPr/>
            <a:r>
              <a:t>- Semi-supervised	</a:t>
            </a:r>
          </a:p>
          <a:p>
            <a:pPr/>
          </a:p>
          <a:p>
            <a:pPr/>
            <a:r>
              <a:t>5. Performance Metrics 	</a:t>
            </a:r>
          </a:p>
          <a:p>
            <a:pPr/>
            <a:r>
              <a:t>- R-Squared </a:t>
            </a:r>
          </a:p>
          <a:p>
            <a:pPr/>
            <a:r>
              <a:t>- MSE </a:t>
            </a:r>
          </a:p>
          <a:p>
            <a:pPr/>
            <a:r>
              <a:t>- RMSE </a:t>
            </a:r>
          </a:p>
          <a:p>
            <a:pPr/>
            <a:r>
              <a:t>- Confusion Matrix </a:t>
            </a:r>
          </a:p>
          <a:p>
            <a:pPr/>
            <a:r>
              <a:t>- Accuracy </a:t>
            </a:r>
          </a:p>
          <a:p>
            <a:pPr/>
            <a:r>
              <a:t>- Recall </a:t>
            </a:r>
          </a:p>
          <a:p>
            <a:pPr/>
            <a:r>
              <a:t>- Precision </a:t>
            </a:r>
          </a:p>
          <a:p>
            <a:pPr/>
            <a:r>
              <a:t>- Sensitivity </a:t>
            </a:r>
          </a:p>
          <a:p>
            <a:pPr/>
            <a:r>
              <a:t>- ROC curve </a:t>
            </a:r>
          </a:p>
          <a:p>
            <a:pPr/>
            <a:r>
              <a:t>- Entropy	</a:t>
            </a:r>
          </a:p>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4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4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43" name="Shape 14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44" name="Table 144"/>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Contents covered</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45" name="Shape 145"/>
          <p:cNvSpPr/>
          <p:nvPr/>
        </p:nvSpPr>
        <p:spPr>
          <a:xfrm>
            <a:off x="484250" y="1510029"/>
            <a:ext cx="8101457" cy="435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p>
          <a:p>
            <a:pPr/>
            <a:r>
              <a:t>6. ML Model optimization	</a:t>
            </a:r>
          </a:p>
          <a:p>
            <a:pPr/>
            <a:r>
              <a:t>- ML Model optimization</a:t>
            </a:r>
          </a:p>
          <a:p>
            <a:pPr/>
            <a:r>
              <a:t>- Bias-Variance tradeoff </a:t>
            </a:r>
          </a:p>
          <a:p>
            <a:pPr/>
            <a:r>
              <a:t>- Overfitting </a:t>
            </a:r>
          </a:p>
          <a:p>
            <a:pPr/>
            <a:r>
              <a:t>- Underfitting </a:t>
            </a:r>
          </a:p>
          <a:p>
            <a:pPr/>
            <a:r>
              <a:t>- Bootstrapping </a:t>
            </a:r>
          </a:p>
          <a:p>
            <a:pPr/>
            <a:r>
              <a:t>- Cross-Validation </a:t>
            </a:r>
          </a:p>
          <a:p>
            <a:pPr/>
            <a:r>
              <a:t>- Boosting </a:t>
            </a:r>
          </a:p>
          <a:p>
            <a:pPr/>
            <a:r>
              <a:t>- Bagging </a:t>
            </a:r>
          </a:p>
          <a:p>
            <a:pPr/>
            <a:r>
              <a:t>- Ensembling	</a:t>
            </a:r>
          </a:p>
          <a:p>
            <a:pPr/>
          </a:p>
          <a:p>
            <a:pPr/>
            <a:r>
              <a:t>7. SKLEARN Package	</a:t>
            </a:r>
          </a:p>
          <a:p>
            <a:pPr/>
            <a:r>
              <a:t>- Introduction to Usage of sci-kit learn package in Python	</a:t>
            </a:r>
          </a:p>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4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4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50" name="Shape 15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51" name="Table 151"/>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Basics of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52" name="Shape 152"/>
          <p:cNvSpPr/>
          <p:nvPr/>
        </p:nvSpPr>
        <p:spPr>
          <a:xfrm>
            <a:off x="620130" y="1634813"/>
            <a:ext cx="9144001" cy="13411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2400">
                <a:latin typeface="Trebuchet MS"/>
                <a:ea typeface="Trebuchet MS"/>
                <a:cs typeface="Trebuchet MS"/>
                <a:sym typeface="Trebuchet MS"/>
              </a:defRPr>
            </a:pPr>
            <a:r>
              <a:t>Difference between Machine learning and Programming</a:t>
            </a:r>
          </a:p>
          <a:p>
            <a:pPr>
              <a:lnSpc>
                <a:spcPct val="90000"/>
              </a:lnSpc>
              <a:spcBef>
                <a:spcPts val="1000"/>
              </a:spcBef>
              <a:defRPr sz="2400">
                <a:latin typeface="Trebuchet MS"/>
                <a:ea typeface="Trebuchet MS"/>
                <a:cs typeface="Trebuchet MS"/>
                <a:sym typeface="Trebuchet MS"/>
              </a:defRPr>
            </a:pPr>
          </a:p>
        </p:txBody>
      </p:sp>
      <p:graphicFrame>
        <p:nvGraphicFramePr>
          <p:cNvPr id="153" name="Table 153"/>
          <p:cNvGraphicFramePr/>
          <p:nvPr/>
        </p:nvGraphicFramePr>
        <p:xfrm>
          <a:off x="620130" y="2378386"/>
          <a:ext cx="8128001" cy="18542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064000"/>
                <a:gridCol w="4064000"/>
              </a:tblGrid>
              <a:tr h="370840">
                <a:tc>
                  <a:txBody>
                    <a:bodyPr/>
                    <a:lstStyle/>
                    <a:p>
                      <a:pPr algn="l" defTabSz="457200">
                        <a:defRPr b="0" sz="1800">
                          <a:solidFill>
                            <a:srgbClr val="000000"/>
                          </a:solidFill>
                        </a:defRPr>
                      </a:pPr>
                      <a:r>
                        <a:rPr b="1">
                          <a:solidFill>
                            <a:srgbClr val="FFFFFF"/>
                          </a:solidFill>
                          <a:latin typeface="Trebuchet MS"/>
                          <a:ea typeface="Trebuchet MS"/>
                          <a:cs typeface="Trebuchet MS"/>
                          <a:sym typeface="Trebuchet MS"/>
                        </a:rPr>
                        <a:t>Programming</a:t>
                      </a:r>
                    </a:p>
                  </a:txBody>
                  <a:tcPr marL="45720" marR="45720" marT="45720" marB="45720" anchor="t" anchorCtr="0" horzOverflow="overflow">
                    <a:solidFill>
                      <a:srgbClr val="90C226"/>
                    </a:solidFill>
                  </a:tcPr>
                </a:tc>
                <a:tc>
                  <a:txBody>
                    <a:bodyPr/>
                    <a:lstStyle/>
                    <a:p>
                      <a:pPr algn="l" defTabSz="457200">
                        <a:defRPr b="0" sz="1800">
                          <a:solidFill>
                            <a:srgbClr val="000000"/>
                          </a:solidFill>
                        </a:defRPr>
                      </a:pPr>
                      <a:r>
                        <a:rPr b="1">
                          <a:solidFill>
                            <a:srgbClr val="FFFFFF"/>
                          </a:solidFill>
                          <a:latin typeface="Trebuchet MS"/>
                          <a:ea typeface="Trebuchet MS"/>
                          <a:cs typeface="Trebuchet MS"/>
                          <a:sym typeface="Trebuchet MS"/>
                        </a:rPr>
                        <a:t>Machine Learning</a:t>
                      </a:r>
                    </a:p>
                  </a:txBody>
                  <a:tcPr marL="45720" marR="45720" marT="45720" marB="45720" anchor="t" anchorCtr="0" horzOverflow="overflow">
                    <a:solidFill>
                      <a:srgbClr val="90C226"/>
                    </a:solidFill>
                  </a:tcPr>
                </a:tc>
              </a:tr>
              <a:tr h="370840">
                <a:tc>
                  <a:txBody>
                    <a:bodyPr/>
                    <a:lstStyle/>
                    <a:p>
                      <a:pPr algn="l" defTabSz="457200">
                        <a:defRPr sz="1800"/>
                      </a:pPr>
                      <a:r>
                        <a:rPr sz="1400">
                          <a:latin typeface="Trebuchet MS"/>
                          <a:ea typeface="Trebuchet MS"/>
                          <a:cs typeface="Trebuchet MS"/>
                          <a:sym typeface="Trebuchet MS"/>
                        </a:rPr>
                        <a:t>It’s a process of writing computer applications like websites, games etc</a:t>
                      </a:r>
                    </a:p>
                  </a:txBody>
                  <a:tcPr marL="45720" marR="45720" marT="45720" marB="45720" anchor="t" anchorCtr="0" horzOverflow="overflow">
                    <a:solidFill>
                      <a:srgbClr val="DBE9CB"/>
                    </a:solidFill>
                  </a:tcPr>
                </a:tc>
                <a:tc>
                  <a:txBody>
                    <a:bodyPr/>
                    <a:lstStyle/>
                    <a:p>
                      <a:pPr algn="l" defTabSz="457200">
                        <a:defRPr sz="1800"/>
                      </a:pPr>
                      <a:r>
                        <a:rPr sz="1400">
                          <a:latin typeface="Trebuchet MS"/>
                          <a:ea typeface="Trebuchet MS"/>
                          <a:cs typeface="Trebuchet MS"/>
                          <a:sym typeface="Trebuchet MS"/>
                        </a:rPr>
                        <a:t>Machine Learning is a process of finding patterns from data using statistical libraries </a:t>
                      </a:r>
                    </a:p>
                  </a:txBody>
                  <a:tcPr marL="45720" marR="45720" marT="45720" marB="45720" anchor="t" anchorCtr="0" horzOverflow="overflow">
                    <a:solidFill>
                      <a:srgbClr val="DBE9CB"/>
                    </a:solidFill>
                  </a:tcPr>
                </a:tc>
              </a:tr>
              <a:tr h="370840">
                <a:tc>
                  <a:txBody>
                    <a:bodyPr/>
                    <a:lstStyle/>
                    <a:p>
                      <a:pPr algn="l" defTabSz="457200">
                        <a:defRPr sz="1800"/>
                      </a:pPr>
                      <a:r>
                        <a:rPr sz="1400">
                          <a:latin typeface="Trebuchet MS"/>
                          <a:ea typeface="Trebuchet MS"/>
                          <a:cs typeface="Trebuchet MS"/>
                          <a:sym typeface="Trebuchet MS"/>
                        </a:rPr>
                        <a:t>End to end logic is provided by the programmer / Author in form of computer language </a:t>
                      </a:r>
                    </a:p>
                  </a:txBody>
                  <a:tcPr marL="45720" marR="45720" marT="45720" marB="45720" anchor="t" anchorCtr="0" horzOverflow="overflow">
                    <a:solidFill>
                      <a:srgbClr val="EEF4E7"/>
                    </a:solidFill>
                  </a:tcPr>
                </a:tc>
                <a:tc>
                  <a:txBody>
                    <a:bodyPr/>
                    <a:lstStyle/>
                    <a:p>
                      <a:pPr algn="l" defTabSz="457200">
                        <a:defRPr sz="1800"/>
                      </a:pPr>
                      <a:r>
                        <a:rPr sz="1400">
                          <a:latin typeface="Trebuchet MS"/>
                          <a:ea typeface="Trebuchet MS"/>
                          <a:cs typeface="Trebuchet MS"/>
                          <a:sym typeface="Trebuchet MS"/>
                        </a:rPr>
                        <a:t>Only the statistical formula is provided in form of libraries and rest of the logic is auto generated</a:t>
                      </a:r>
                    </a:p>
                  </a:txBody>
                  <a:tcPr marL="45720" marR="45720" marT="45720" marB="45720" anchor="t" anchorCtr="0" horzOverflow="overflow">
                    <a:solidFill>
                      <a:srgbClr val="EEF4E7"/>
                    </a:solidFill>
                  </a:tcPr>
                </a:tc>
              </a:tr>
              <a:tr h="370840">
                <a:tc>
                  <a:txBody>
                    <a:bodyPr/>
                    <a:lstStyle/>
                    <a:p>
                      <a:pPr algn="l" defTabSz="457200">
                        <a:defRPr sz="1800"/>
                      </a:pPr>
                      <a:r>
                        <a:rPr sz="1400">
                          <a:latin typeface="Trebuchet MS"/>
                          <a:ea typeface="Trebuchet MS"/>
                          <a:cs typeface="Trebuchet MS"/>
                          <a:sym typeface="Trebuchet MS"/>
                        </a:rPr>
                        <a:t>Programming is a field that belongs to Computer Science</a:t>
                      </a:r>
                    </a:p>
                  </a:txBody>
                  <a:tcPr marL="45720" marR="45720" marT="45720" marB="45720" anchor="t" anchorCtr="0" horzOverflow="overflow">
                    <a:solidFill>
                      <a:srgbClr val="DBE9CB"/>
                    </a:solidFill>
                  </a:tcPr>
                </a:tc>
                <a:tc>
                  <a:txBody>
                    <a:bodyPr/>
                    <a:lstStyle/>
                    <a:p>
                      <a:pPr algn="l" defTabSz="457200">
                        <a:defRPr sz="1800"/>
                      </a:pPr>
                      <a:r>
                        <a:rPr sz="1400">
                          <a:latin typeface="Trebuchet MS"/>
                          <a:ea typeface="Trebuchet MS"/>
                          <a:cs typeface="Trebuchet MS"/>
                          <a:sym typeface="Trebuchet MS"/>
                        </a:rPr>
                        <a:t>Machine Learning is a field that belongs to Artificial Intelligence </a:t>
                      </a:r>
                    </a:p>
                  </a:txBody>
                  <a:tcPr marL="45720" marR="45720" marT="45720" marB="45720" anchor="t" anchorCtr="0" horzOverflow="overflow">
                    <a:solidFill>
                      <a:srgbClr val="DBE9CB"/>
                    </a:solidFill>
                  </a:tcPr>
                </a:tc>
              </a:tr>
              <a:tr h="370840">
                <a:tc>
                  <a:txBody>
                    <a:bodyPr/>
                    <a:lstStyle/>
                    <a:p>
                      <a:pPr algn="l" defTabSz="457200">
                        <a:defRPr sz="1800"/>
                      </a:pPr>
                      <a:r>
                        <a:rPr sz="1400">
                          <a:latin typeface="Trebuchet MS"/>
                          <a:ea typeface="Trebuchet MS"/>
                          <a:cs typeface="Trebuchet MS"/>
                          <a:sym typeface="Trebuchet MS"/>
                        </a:rPr>
                        <a:t>Examples of programming languages are Python, JAVA, C etc</a:t>
                      </a:r>
                    </a:p>
                  </a:txBody>
                  <a:tcPr marL="45720" marR="45720" marT="45720" marB="45720" anchor="t" anchorCtr="0" horzOverflow="overflow">
                    <a:solidFill>
                      <a:srgbClr val="EEF4E7"/>
                    </a:solidFill>
                  </a:tcPr>
                </a:tc>
                <a:tc>
                  <a:txBody>
                    <a:bodyPr/>
                    <a:lstStyle/>
                    <a:p>
                      <a:pPr algn="l" defTabSz="457200">
                        <a:defRPr sz="1800"/>
                      </a:pPr>
                      <a:r>
                        <a:rPr sz="1400">
                          <a:latin typeface="Trebuchet MS"/>
                          <a:ea typeface="Trebuchet MS"/>
                          <a:cs typeface="Trebuchet MS"/>
                          <a:sym typeface="Trebuchet MS"/>
                        </a:rPr>
                        <a:t>Examples of Machine learning libraries include Naïve Bayes, Decision Tree, Support vector machine </a:t>
                      </a:r>
                    </a:p>
                  </a:txBody>
                  <a:tcPr marL="45720" marR="45720" marT="45720" marB="45720" anchor="t" anchorCtr="0" horzOverflow="overflow">
                    <a:solidFill>
                      <a:srgbClr val="EEF4E7"/>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5"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56"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57"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58" name="Shape 158"/>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59" name="Table 159"/>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Basics of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60" name="Shape 160"/>
          <p:cNvSpPr/>
          <p:nvPr/>
        </p:nvSpPr>
        <p:spPr>
          <a:xfrm>
            <a:off x="470948" y="1660525"/>
            <a:ext cx="9144001" cy="6045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lnSpc>
                <a:spcPct val="90000"/>
              </a:lnSpc>
              <a:spcBef>
                <a:spcPts val="1000"/>
              </a:spcBef>
              <a:defRPr b="1" sz="1400">
                <a:latin typeface="Trebuchet MS"/>
                <a:ea typeface="Trebuchet MS"/>
                <a:cs typeface="Trebuchet MS"/>
                <a:sym typeface="Trebuchet MS"/>
              </a:defRPr>
            </a:pPr>
            <a:r>
              <a:t>The following diagram further explains the logical procedures in </a:t>
            </a:r>
            <a:endParaRPr sz="2400"/>
          </a:p>
          <a:p>
            <a:pPr algn="ctr">
              <a:lnSpc>
                <a:spcPct val="90000"/>
              </a:lnSpc>
              <a:spcBef>
                <a:spcPts val="1000"/>
              </a:spcBef>
              <a:defRPr b="1" sz="1400">
                <a:latin typeface="Trebuchet MS"/>
                <a:ea typeface="Trebuchet MS"/>
                <a:cs typeface="Trebuchet MS"/>
                <a:sym typeface="Trebuchet MS"/>
              </a:defRPr>
            </a:pPr>
            <a:r>
              <a:t>machine learning and programming</a:t>
            </a:r>
          </a:p>
        </p:txBody>
      </p:sp>
      <p:pic>
        <p:nvPicPr>
          <p:cNvPr id="161" name="image1.png"/>
          <p:cNvPicPr>
            <a:picLocks noChangeAspect="1"/>
          </p:cNvPicPr>
          <p:nvPr/>
        </p:nvPicPr>
        <p:blipFill>
          <a:blip r:embed="rId5">
            <a:extLst/>
          </a:blip>
          <a:stretch>
            <a:fillRect/>
          </a:stretch>
        </p:blipFill>
        <p:spPr>
          <a:xfrm>
            <a:off x="1181444" y="2460625"/>
            <a:ext cx="6829426" cy="37719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3"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6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6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66" name="Shape 16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167" name="Shape 167"/>
          <p:cNvSpPr/>
          <p:nvPr/>
        </p:nvSpPr>
        <p:spPr>
          <a:xfrm>
            <a:off x="678871" y="1743756"/>
            <a:ext cx="8064139" cy="44639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72000"/>
              </a:lnSpc>
              <a:spcBef>
                <a:spcPts val="1000"/>
              </a:spcBef>
              <a:defRPr sz="1500">
                <a:latin typeface="Cambria"/>
                <a:ea typeface="Cambria"/>
                <a:cs typeface="Cambria"/>
                <a:sym typeface="Cambria"/>
              </a:defRPr>
            </a:pPr>
            <a:r>
              <a:t>Machine learning procedures are carried out in form of building statistical models</a:t>
            </a:r>
            <a:endParaRPr sz="2200"/>
          </a:p>
          <a:p>
            <a:pPr>
              <a:lnSpc>
                <a:spcPct val="72000"/>
              </a:lnSpc>
              <a:spcBef>
                <a:spcPts val="1000"/>
              </a:spcBef>
              <a:defRPr sz="1500">
                <a:latin typeface="Cambria"/>
                <a:ea typeface="Cambria"/>
                <a:cs typeface="Cambria"/>
                <a:sym typeface="Cambria"/>
              </a:defRPr>
            </a:pPr>
            <a:r>
              <a:t>Consider applying  </a:t>
            </a:r>
            <a:r>
              <a:rPr b="1"/>
              <a:t>Bayes theorem</a:t>
            </a:r>
            <a:r>
              <a:t> that we learnt in school but instead of using </a:t>
            </a:r>
            <a:endParaRPr sz="2200"/>
          </a:p>
          <a:p>
            <a:pPr>
              <a:lnSpc>
                <a:spcPct val="72000"/>
              </a:lnSpc>
              <a:spcBef>
                <a:spcPts val="1000"/>
              </a:spcBef>
              <a:defRPr sz="1500">
                <a:latin typeface="Cambria"/>
                <a:ea typeface="Cambria"/>
                <a:cs typeface="Cambria"/>
                <a:sym typeface="Cambria"/>
              </a:defRPr>
            </a:pPr>
            <a:r>
              <a:t>a book and pen, we use Python/R programming language and have the computer</a:t>
            </a:r>
            <a:endParaRPr sz="2200"/>
          </a:p>
          <a:p>
            <a:pPr>
              <a:lnSpc>
                <a:spcPct val="72000"/>
              </a:lnSpc>
              <a:spcBef>
                <a:spcPts val="1000"/>
              </a:spcBef>
              <a:defRPr sz="1500">
                <a:latin typeface="Cambria"/>
                <a:ea typeface="Cambria"/>
                <a:cs typeface="Cambria"/>
                <a:sym typeface="Cambria"/>
              </a:defRPr>
            </a:pPr>
            <a:r>
              <a:t>apply </a:t>
            </a:r>
            <a:r>
              <a:rPr b="1"/>
              <a:t>Bayes Theorem </a:t>
            </a:r>
            <a:r>
              <a:t>to our data</a:t>
            </a:r>
            <a:endParaRPr sz="2200"/>
          </a:p>
          <a:p>
            <a:pPr>
              <a:lnSpc>
                <a:spcPct val="72000"/>
              </a:lnSpc>
              <a:spcBef>
                <a:spcPts val="1000"/>
              </a:spcBef>
              <a:defRPr sz="1500">
                <a:latin typeface="Cambria"/>
                <a:ea typeface="Cambria"/>
                <a:cs typeface="Cambria"/>
                <a:sym typeface="Cambria"/>
              </a:defRPr>
            </a:pPr>
            <a:r>
              <a:t>Such executions are carried out in 3 steps, train, test and evaluate</a:t>
            </a:r>
            <a:endParaRPr sz="2200"/>
          </a:p>
          <a:p>
            <a:pPr>
              <a:lnSpc>
                <a:spcPct val="72000"/>
              </a:lnSpc>
              <a:spcBef>
                <a:spcPts val="1000"/>
              </a:spcBef>
              <a:defRPr>
                <a:latin typeface="Trebuchet MS"/>
                <a:ea typeface="Trebuchet MS"/>
                <a:cs typeface="Trebuchet MS"/>
                <a:sym typeface="Trebuchet MS"/>
              </a:defRPr>
            </a:pPr>
          </a:p>
          <a:p>
            <a:pPr>
              <a:lnSpc>
                <a:spcPct val="72000"/>
              </a:lnSpc>
              <a:spcBef>
                <a:spcPts val="1000"/>
              </a:spcBef>
              <a:defRPr b="1" sz="1300">
                <a:latin typeface="Trebuchet MS"/>
                <a:ea typeface="Trebuchet MS"/>
                <a:cs typeface="Trebuchet MS"/>
                <a:sym typeface="Trebuchet MS"/>
              </a:defRPr>
            </a:pPr>
            <a:r>
              <a:t>Step 1 – Train </a:t>
            </a:r>
            <a:endParaRPr sz="2200"/>
          </a:p>
          <a:p>
            <a:pPr>
              <a:lnSpc>
                <a:spcPct val="72000"/>
              </a:lnSpc>
              <a:spcBef>
                <a:spcPts val="1000"/>
              </a:spcBef>
              <a:defRPr sz="1300">
                <a:latin typeface="Trebuchet MS"/>
                <a:ea typeface="Trebuchet MS"/>
                <a:cs typeface="Trebuchet MS"/>
                <a:sym typeface="Trebuchet MS"/>
              </a:defRPr>
            </a:pPr>
            <a:r>
              <a:t>The data is fed to the model and the statistical formula is applied in order to extract patterns</a:t>
            </a:r>
            <a:endParaRPr sz="2200"/>
          </a:p>
          <a:p>
            <a:pPr>
              <a:lnSpc>
                <a:spcPct val="72000"/>
              </a:lnSpc>
              <a:spcBef>
                <a:spcPts val="1000"/>
              </a:spcBef>
              <a:defRPr sz="1500">
                <a:latin typeface="Trebuchet MS"/>
                <a:ea typeface="Trebuchet MS"/>
                <a:cs typeface="Trebuchet MS"/>
                <a:sym typeface="Trebuchet MS"/>
              </a:defRPr>
            </a:pPr>
          </a:p>
          <a:p>
            <a:pPr>
              <a:lnSpc>
                <a:spcPct val="72000"/>
              </a:lnSpc>
              <a:spcBef>
                <a:spcPts val="1000"/>
              </a:spcBef>
              <a:defRPr b="1" sz="1300">
                <a:latin typeface="Trebuchet MS"/>
                <a:ea typeface="Trebuchet MS"/>
                <a:cs typeface="Trebuchet MS"/>
                <a:sym typeface="Trebuchet MS"/>
              </a:defRPr>
            </a:pPr>
            <a:r>
              <a:t>Step 2 – Test</a:t>
            </a:r>
            <a:endParaRPr sz="2200"/>
          </a:p>
          <a:p>
            <a:pPr>
              <a:lnSpc>
                <a:spcPct val="72000"/>
              </a:lnSpc>
              <a:spcBef>
                <a:spcPts val="1000"/>
              </a:spcBef>
              <a:defRPr sz="1300">
                <a:latin typeface="Trebuchet MS"/>
                <a:ea typeface="Trebuchet MS"/>
                <a:cs typeface="Trebuchet MS"/>
                <a:sym typeface="Trebuchet MS"/>
              </a:defRPr>
            </a:pPr>
            <a:r>
              <a:t>Based on the patterns the model learnt in step 1, it is tested using new data on multiple samples</a:t>
            </a:r>
            <a:endParaRPr sz="2200"/>
          </a:p>
          <a:p>
            <a:pPr>
              <a:lnSpc>
                <a:spcPct val="72000"/>
              </a:lnSpc>
              <a:spcBef>
                <a:spcPts val="1000"/>
              </a:spcBef>
              <a:defRPr sz="1500">
                <a:latin typeface="Trebuchet MS"/>
                <a:ea typeface="Trebuchet MS"/>
                <a:cs typeface="Trebuchet MS"/>
                <a:sym typeface="Trebuchet MS"/>
              </a:defRPr>
            </a:pPr>
          </a:p>
          <a:p>
            <a:pPr>
              <a:lnSpc>
                <a:spcPct val="72000"/>
              </a:lnSpc>
              <a:spcBef>
                <a:spcPts val="1000"/>
              </a:spcBef>
              <a:defRPr b="1" sz="1300">
                <a:latin typeface="Trebuchet MS"/>
                <a:ea typeface="Trebuchet MS"/>
                <a:cs typeface="Trebuchet MS"/>
                <a:sym typeface="Trebuchet MS"/>
              </a:defRPr>
            </a:pPr>
            <a:r>
              <a:t>Step 3- Evaluate</a:t>
            </a:r>
            <a:endParaRPr sz="2200"/>
          </a:p>
          <a:p>
            <a:pPr>
              <a:lnSpc>
                <a:spcPct val="72000"/>
              </a:lnSpc>
              <a:spcBef>
                <a:spcPts val="1000"/>
              </a:spcBef>
              <a:defRPr sz="1300">
                <a:latin typeface="Trebuchet MS"/>
                <a:ea typeface="Trebuchet MS"/>
                <a:cs typeface="Trebuchet MS"/>
                <a:sym typeface="Trebuchet MS"/>
              </a:defRPr>
            </a:pPr>
            <a:r>
              <a:t>Based on the accuracy score from testing phase in step 2, further improvements are made to the model</a:t>
            </a:r>
            <a:endParaRPr sz="2200"/>
          </a:p>
          <a:p>
            <a:pPr>
              <a:lnSpc>
                <a:spcPct val="72000"/>
              </a:lnSpc>
              <a:spcBef>
                <a:spcPts val="1000"/>
              </a:spcBef>
              <a:defRPr sz="1300">
                <a:latin typeface="Trebuchet MS"/>
                <a:ea typeface="Trebuchet MS"/>
                <a:cs typeface="Trebuchet MS"/>
                <a:sym typeface="Trebuchet MS"/>
              </a:defRPr>
            </a:pPr>
            <a:r>
              <a:t>Like adding hyper parameters, removal of noisy data etc</a:t>
            </a:r>
            <a:endParaRPr sz="1500"/>
          </a:p>
        </p:txBody>
      </p:sp>
      <p:graphicFrame>
        <p:nvGraphicFramePr>
          <p:cNvPr id="168" name="Table 168"/>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Phases in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7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7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73" name="Shape 17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74" name="Table 174"/>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Phases in Machine Learning</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75" name="Shape 175"/>
          <p:cNvSpPr/>
          <p:nvPr/>
        </p:nvSpPr>
        <p:spPr>
          <a:xfrm>
            <a:off x="232080" y="1531839"/>
            <a:ext cx="9144001" cy="2946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ct val="90000"/>
              </a:lnSpc>
              <a:spcBef>
                <a:spcPts val="1000"/>
              </a:spcBef>
              <a:defRPr b="1" sz="1400">
                <a:latin typeface="Trebuchet MS"/>
                <a:ea typeface="Trebuchet MS"/>
                <a:cs typeface="Trebuchet MS"/>
                <a:sym typeface="Trebuchet MS"/>
              </a:defRPr>
            </a:lvl1pPr>
          </a:lstStyle>
          <a:p>
            <a:pPr/>
            <a:r>
              <a:t>The following diagram represents the process of train &gt; test &gt; evaluate </a:t>
            </a:r>
          </a:p>
        </p:txBody>
      </p:sp>
      <p:pic>
        <p:nvPicPr>
          <p:cNvPr id="176" name="image2.png"/>
          <p:cNvPicPr>
            <a:picLocks noChangeAspect="1"/>
          </p:cNvPicPr>
          <p:nvPr/>
        </p:nvPicPr>
        <p:blipFill>
          <a:blip r:embed="rId5">
            <a:extLst/>
          </a:blip>
          <a:stretch>
            <a:fillRect/>
          </a:stretch>
        </p:blipFill>
        <p:spPr>
          <a:xfrm>
            <a:off x="1098855" y="2139238"/>
            <a:ext cx="7410451" cy="375285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