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LALAMOVE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 the order completion probability</a:t>
            </a:r>
          </a:p>
          <a:p>
            <a:r>
              <a:rPr lang="en-US" dirty="0" smtClean="0"/>
              <a:t>-Rahul Mishra (Senior Data Scientist – Reliance Industries Ltd)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/>
          <a:lstStyle/>
          <a:p>
            <a:pPr algn="ctr"/>
            <a:r>
              <a:rPr lang="en-US" b="1" dirty="0" smtClean="0"/>
              <a:t>Does weather impact order cancellation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606039" y="5212079"/>
            <a:ext cx="7217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Does bad weather visibility impact cancellations ? its the just the opposite, since most of the cancellations </a:t>
            </a:r>
            <a:r>
              <a:rPr lang="en-US" dirty="0" smtClean="0"/>
              <a:t>occurred </a:t>
            </a:r>
            <a:r>
              <a:rPr lang="en-US" dirty="0"/>
              <a:t>when the weather visibility was the best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77" y="765303"/>
            <a:ext cx="6648250" cy="39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2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/>
          <a:lstStyle/>
          <a:p>
            <a:pPr algn="ctr"/>
            <a:r>
              <a:rPr lang="en-US" b="1" dirty="0" smtClean="0"/>
              <a:t>Lets check the data correlation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606039" y="5212079"/>
            <a:ext cx="7217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Lets check the correlation between each variables, well it turns out that Visibility and </a:t>
            </a:r>
            <a:r>
              <a:rPr lang="en-US" dirty="0" smtClean="0"/>
              <a:t>Temperature </a:t>
            </a:r>
            <a:r>
              <a:rPr lang="en-US" dirty="0"/>
              <a:t>are highly </a:t>
            </a:r>
            <a:r>
              <a:rPr lang="en-US" dirty="0" err="1" smtClean="0"/>
              <a:t>corellated</a:t>
            </a:r>
            <a:r>
              <a:rPr lang="en-US" dirty="0" smtClean="0"/>
              <a:t> </a:t>
            </a:r>
            <a:r>
              <a:rPr lang="en-US" dirty="0"/>
              <a:t>hence I decided to drop the visibility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64" y="874856"/>
            <a:ext cx="8893884" cy="376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8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/>
          <a:lstStyle/>
          <a:p>
            <a:pPr algn="ctr"/>
            <a:r>
              <a:rPr lang="en-US" b="1" dirty="0" smtClean="0"/>
              <a:t>Feature importance using Random Forest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606039" y="5212079"/>
            <a:ext cx="7217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 Finally lets check what factors </a:t>
            </a:r>
            <a:r>
              <a:rPr lang="en-US" dirty="0" smtClean="0"/>
              <a:t>heavily </a:t>
            </a:r>
            <a:r>
              <a:rPr lang="en-US" dirty="0"/>
              <a:t>impact the order cancellation, turns out Response distance and available drivers play a </a:t>
            </a:r>
            <a:r>
              <a:rPr lang="en-US" dirty="0" smtClean="0"/>
              <a:t>major </a:t>
            </a:r>
            <a:r>
              <a:rPr lang="en-US" dirty="0"/>
              <a:t>role in order cancellation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30" y="990599"/>
            <a:ext cx="7432247" cy="361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5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/>
          <a:lstStyle/>
          <a:p>
            <a:pPr algn="ctr"/>
            <a:r>
              <a:rPr lang="en-US" b="1" dirty="0"/>
              <a:t># Lets check for the data imbalance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2606039" y="1058091"/>
            <a:ext cx="7217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16,500 orders </a:t>
            </a:r>
            <a:r>
              <a:rPr lang="en-US" dirty="0" smtClean="0"/>
              <a:t>roughly </a:t>
            </a:r>
            <a:r>
              <a:rPr lang="en-US" dirty="0"/>
              <a:t>14k was completed and 2.5k cancelled hence there is a huge class imbalance 14:2, we needed to get the number of cancelled orders somewhat equivalent to fulfilled orders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39" y="2329909"/>
            <a:ext cx="7809248" cy="427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8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/>
          <a:lstStyle/>
          <a:p>
            <a:pPr algn="ctr"/>
            <a:r>
              <a:rPr lang="en-US" b="1" dirty="0"/>
              <a:t># </a:t>
            </a:r>
            <a:r>
              <a:rPr lang="en-US" b="1" dirty="0" smtClean="0"/>
              <a:t>Dealing with class imbalance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606039" y="1058091"/>
            <a:ext cx="7217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2 ways out of this, oversampling and under sampling, lets try both</a:t>
            </a:r>
          </a:p>
          <a:p>
            <a:endParaRPr lang="en-US" dirty="0"/>
          </a:p>
          <a:p>
            <a:r>
              <a:rPr lang="en-US" dirty="0"/>
              <a:t>I used </a:t>
            </a:r>
            <a:r>
              <a:rPr lang="en-US" dirty="0" err="1"/>
              <a:t>Gridsearch</a:t>
            </a:r>
            <a:r>
              <a:rPr lang="en-US" dirty="0"/>
              <a:t> CV alongside SMOTE (Synthetic minority oversampling technique) to Identify how much oversampling should be done to minority class which is (order cancelled)</a:t>
            </a:r>
          </a:p>
          <a:p>
            <a:r>
              <a:rPr lang="en-US" dirty="0"/>
              <a:t>Then used a </a:t>
            </a:r>
            <a:r>
              <a:rPr lang="en-US" dirty="0" err="1"/>
              <a:t>xgboost</a:t>
            </a:r>
            <a:r>
              <a:rPr lang="en-US" dirty="0"/>
              <a:t> model to check the F1 score of the minority </a:t>
            </a:r>
            <a:r>
              <a:rPr lang="en-US" dirty="0" smtClean="0"/>
              <a:t>class</a:t>
            </a:r>
          </a:p>
          <a:p>
            <a:endParaRPr lang="en-US" dirty="0"/>
          </a:p>
          <a:p>
            <a:r>
              <a:rPr lang="en-US" dirty="0" smtClean="0"/>
              <a:t>I got the following results, (on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5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/>
          <a:lstStyle/>
          <a:p>
            <a:pPr algn="ctr"/>
            <a:r>
              <a:rPr lang="en-US" b="1" dirty="0" smtClean="0"/>
              <a:t>SMOTE Results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91" y="756483"/>
            <a:ext cx="8402223" cy="29872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3601" y="4480560"/>
            <a:ext cx="8447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1) First I trained my model with  2 most important columns (Response distance and available drivers)</a:t>
            </a:r>
          </a:p>
          <a:p>
            <a:r>
              <a:rPr lang="en-US"/>
              <a:t>I got the following results </a:t>
            </a:r>
          </a:p>
          <a:p>
            <a:r>
              <a:rPr lang="en-US"/>
              <a:t>F1 score : 46% (suggested oversampling for minority class was 64 percent)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24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/>
          <a:lstStyle/>
          <a:p>
            <a:pPr algn="ctr"/>
            <a:r>
              <a:rPr lang="en-US" b="1" dirty="0" smtClean="0"/>
              <a:t>SMOTE Results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33601" y="4480560"/>
            <a:ext cx="8447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Then trained my model with all the columns (including newly created column post feature engineering such as Hour of the day, </a:t>
            </a:r>
            <a:r>
              <a:rPr lang="en-US" dirty="0" smtClean="0"/>
              <a:t>Temperature</a:t>
            </a:r>
            <a:r>
              <a:rPr lang="en-US" dirty="0"/>
              <a:t>, </a:t>
            </a:r>
            <a:r>
              <a:rPr lang="en-US" dirty="0" err="1"/>
              <a:t>windspeed</a:t>
            </a:r>
            <a:r>
              <a:rPr lang="en-US" dirty="0"/>
              <a:t>, </a:t>
            </a:r>
            <a:r>
              <a:rPr lang="en-US" dirty="0" err="1"/>
              <a:t>cloudcover</a:t>
            </a:r>
            <a:r>
              <a:rPr lang="en-US" dirty="0"/>
              <a:t>), </a:t>
            </a:r>
          </a:p>
          <a:p>
            <a:r>
              <a:rPr lang="en-US" dirty="0"/>
              <a:t>F1 score was 47% for the minority class, and suggested smote ratio was 73 percent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26" y="1073671"/>
            <a:ext cx="822122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1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/>
          <a:lstStyle/>
          <a:p>
            <a:pPr algn="ctr"/>
            <a:r>
              <a:rPr lang="en-US" b="1" dirty="0" smtClean="0"/>
              <a:t>#Results with oversampling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606039" y="1058091"/>
            <a:ext cx="81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Hence I decided to use all the columns, resample with 73% ratio </a:t>
            </a:r>
          </a:p>
          <a:p>
            <a:r>
              <a:rPr lang="en-US" dirty="0"/>
              <a:t>and got the following classification report </a:t>
            </a:r>
          </a:p>
          <a:p>
            <a:endParaRPr lang="en-US" dirty="0"/>
          </a:p>
          <a:p>
            <a:r>
              <a:rPr lang="en-US" dirty="0"/>
              <a:t>  		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0       0.87      0.99      0.93      4143</a:t>
            </a:r>
          </a:p>
          <a:p>
            <a:r>
              <a:rPr lang="en-US" dirty="0"/>
              <a:t>           1       0.80      0.26      0.39       801</a:t>
            </a:r>
          </a:p>
          <a:p>
            <a:endParaRPr lang="en-US" dirty="0" smtClean="0"/>
          </a:p>
          <a:p>
            <a:r>
              <a:rPr lang="en-US" dirty="0" smtClean="0"/>
              <a:t>Accuracy					     0.87      </a:t>
            </a:r>
            <a:r>
              <a:rPr lang="en-US" dirty="0"/>
              <a:t>4944</a:t>
            </a:r>
          </a:p>
          <a:p>
            <a:r>
              <a:rPr lang="en-US" dirty="0" smtClean="0"/>
              <a:t>macro </a:t>
            </a:r>
            <a:r>
              <a:rPr lang="en-US" dirty="0" err="1" smtClean="0"/>
              <a:t>avg</a:t>
            </a:r>
            <a:r>
              <a:rPr lang="en-US" dirty="0" smtClean="0"/>
              <a:t>		0.84      </a:t>
            </a:r>
            <a:r>
              <a:rPr lang="en-US" dirty="0"/>
              <a:t>0.62      0.66      4944</a:t>
            </a:r>
          </a:p>
          <a:p>
            <a:r>
              <a:rPr lang="en-US" dirty="0"/>
              <a:t>weighted </a:t>
            </a:r>
            <a:r>
              <a:rPr lang="en-US" dirty="0" err="1" smtClean="0"/>
              <a:t>avg</a:t>
            </a:r>
            <a:r>
              <a:rPr lang="en-US" dirty="0" smtClean="0"/>
              <a:t>	0.86      </a:t>
            </a:r>
            <a:r>
              <a:rPr lang="en-US" dirty="0"/>
              <a:t>0.87      0.84      4944</a:t>
            </a:r>
          </a:p>
        </p:txBody>
      </p:sp>
    </p:spTree>
    <p:extLst>
      <p:ext uri="{BB962C8B-B14F-4D97-AF65-F5344CB8AC3E}">
        <p14:creationId xmlns:p14="http://schemas.microsoft.com/office/powerpoint/2010/main" val="3175190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/>
          <a:lstStyle/>
          <a:p>
            <a:pPr algn="ctr"/>
            <a:r>
              <a:rPr lang="en-US" b="1" dirty="0" smtClean="0"/>
              <a:t>#Results with </a:t>
            </a:r>
            <a:r>
              <a:rPr lang="en-US" b="1" dirty="0" err="1" smtClean="0"/>
              <a:t>Undersampling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606039" y="1058091"/>
            <a:ext cx="81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</a:t>
            </a:r>
            <a:r>
              <a:rPr lang="en-US" dirty="0"/>
              <a:t>over sampling did not </a:t>
            </a:r>
            <a:r>
              <a:rPr lang="en-US" dirty="0" smtClean="0"/>
              <a:t>yield </a:t>
            </a:r>
            <a:r>
              <a:rPr lang="en-US" dirty="0"/>
              <a:t>great results I tried </a:t>
            </a:r>
            <a:r>
              <a:rPr lang="en-US" dirty="0" err="1"/>
              <a:t>undersampling</a:t>
            </a:r>
            <a:r>
              <a:rPr lang="en-US" dirty="0"/>
              <a:t> with the same </a:t>
            </a:r>
            <a:r>
              <a:rPr lang="en-US" dirty="0" err="1"/>
              <a:t>xgboost</a:t>
            </a:r>
            <a:r>
              <a:rPr lang="en-US" dirty="0"/>
              <a:t> model and got the following results</a:t>
            </a:r>
          </a:p>
          <a:p>
            <a:endParaRPr lang="en-US" dirty="0"/>
          </a:p>
          <a:p>
            <a:r>
              <a:rPr lang="en-US" dirty="0"/>
              <a:t> 		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0       0.63      0.88      0.74       760</a:t>
            </a:r>
          </a:p>
          <a:p>
            <a:r>
              <a:rPr lang="en-US" dirty="0"/>
              <a:t>           1       0.81      0.52      0.63       790</a:t>
            </a:r>
          </a:p>
          <a:p>
            <a:endParaRPr lang="en-US" dirty="0"/>
          </a:p>
          <a:p>
            <a:r>
              <a:rPr lang="en-US" dirty="0" smtClean="0"/>
              <a:t>Accuracy		0.69      </a:t>
            </a:r>
            <a:r>
              <a:rPr lang="en-US" dirty="0"/>
              <a:t>1550</a:t>
            </a:r>
          </a:p>
          <a:p>
            <a:r>
              <a:rPr lang="en-US" dirty="0" smtClean="0"/>
              <a:t>macro </a:t>
            </a:r>
            <a:r>
              <a:rPr lang="en-US" dirty="0" err="1" smtClean="0"/>
              <a:t>avg</a:t>
            </a:r>
            <a:r>
              <a:rPr lang="en-US" dirty="0" smtClean="0"/>
              <a:t>		0.72      </a:t>
            </a:r>
            <a:r>
              <a:rPr lang="en-US" dirty="0"/>
              <a:t>0.70      0.68      1550</a:t>
            </a:r>
          </a:p>
          <a:p>
            <a:r>
              <a:rPr lang="en-US" dirty="0"/>
              <a:t>weighted </a:t>
            </a:r>
            <a:r>
              <a:rPr lang="en-US" dirty="0" err="1"/>
              <a:t>avg</a:t>
            </a:r>
            <a:r>
              <a:rPr lang="en-US" dirty="0"/>
              <a:t> </a:t>
            </a:r>
            <a:r>
              <a:rPr lang="en-US" dirty="0" smtClean="0"/>
              <a:t>	0.73      </a:t>
            </a:r>
            <a:r>
              <a:rPr lang="en-US" dirty="0"/>
              <a:t>0.69      0.68      </a:t>
            </a:r>
            <a:r>
              <a:rPr lang="en-US" dirty="0" smtClean="0"/>
              <a:t>1550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Seems like </a:t>
            </a:r>
            <a:r>
              <a:rPr lang="en-US" b="1" dirty="0" err="1"/>
              <a:t>undersampling</a:t>
            </a:r>
            <a:r>
              <a:rPr lang="en-US" b="1" dirty="0"/>
              <a:t> works better for minority class compared to oversampling (</a:t>
            </a:r>
            <a:r>
              <a:rPr lang="en-US" b="1" dirty="0" err="1"/>
              <a:t>ie</a:t>
            </a:r>
            <a:r>
              <a:rPr lang="en-US" b="1" dirty="0"/>
              <a:t>: Predicting the cancelled orders, that is the whole point of this challenge)</a:t>
            </a:r>
          </a:p>
          <a:p>
            <a:r>
              <a:rPr lang="en-US" b="1" dirty="0"/>
              <a:t>Hence I decided to use the </a:t>
            </a:r>
            <a:r>
              <a:rPr lang="en-US" b="1" dirty="0" err="1"/>
              <a:t>undersampling</a:t>
            </a:r>
            <a:r>
              <a:rPr lang="en-US" b="1" dirty="0"/>
              <a:t> technique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6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/>
          <a:lstStyle/>
          <a:p>
            <a:pPr algn="ctr"/>
            <a:r>
              <a:rPr lang="en-US" b="1" dirty="0" smtClean="0"/>
              <a:t>#Results with </a:t>
            </a:r>
            <a:r>
              <a:rPr lang="en-US" b="1" dirty="0" err="1" smtClean="0"/>
              <a:t>Deeplearning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606039" y="1058091"/>
            <a:ext cx="81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Additionally I also decided to use a deep learning library </a:t>
            </a:r>
            <a:r>
              <a:rPr lang="en-US" dirty="0" err="1"/>
              <a:t>Keras</a:t>
            </a:r>
            <a:r>
              <a:rPr lang="en-US" dirty="0"/>
              <a:t> to check if there will be any more scope of improvement, the specification is mentioned below</a:t>
            </a:r>
          </a:p>
          <a:p>
            <a:endParaRPr lang="en-US" dirty="0"/>
          </a:p>
          <a:p>
            <a:r>
              <a:rPr lang="en-US" dirty="0"/>
              <a:t>Activation Function :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Callbacks : Early stopping (To stop training once Validation </a:t>
            </a:r>
            <a:r>
              <a:rPr lang="en-US" dirty="0" err="1"/>
              <a:t>acccuray</a:t>
            </a:r>
            <a:r>
              <a:rPr lang="en-US" dirty="0"/>
              <a:t> stops improving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PFA model summary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89" y="3846019"/>
            <a:ext cx="8394628" cy="301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0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algn="ctr"/>
            <a:r>
              <a:rPr lang="en-US" b="1" dirty="0" smtClean="0"/>
              <a:t>PREFACE</a:t>
            </a:r>
          </a:p>
          <a:p>
            <a:r>
              <a:rPr lang="en-US" dirty="0" smtClean="0"/>
              <a:t>From a given dataset predict the order completion probability</a:t>
            </a:r>
          </a:p>
          <a:p>
            <a:endParaRPr lang="en-US" dirty="0"/>
          </a:p>
          <a:p>
            <a:r>
              <a:rPr lang="en-US" dirty="0" smtClean="0"/>
              <a:t>Here is the data that we have </a:t>
            </a:r>
          </a:p>
          <a:p>
            <a:pPr marL="342900" indent="-342900">
              <a:buAutoNum type="arabicParenR"/>
            </a:pPr>
            <a:r>
              <a:rPr lang="en-US" smtClean="0"/>
              <a:t>Available drivers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Cancel time</a:t>
            </a:r>
          </a:p>
          <a:p>
            <a:pPr marL="342900" indent="-342900">
              <a:buAutoNum type="arabicParenR"/>
            </a:pPr>
            <a:r>
              <a:rPr lang="en-US" dirty="0" smtClean="0"/>
              <a:t>Order ID</a:t>
            </a:r>
          </a:p>
          <a:p>
            <a:pPr marL="342900" indent="-342900">
              <a:buAutoNum type="arabicParenR"/>
            </a:pPr>
            <a:r>
              <a:rPr lang="en-US" dirty="0" smtClean="0"/>
              <a:t>Placed Time</a:t>
            </a:r>
          </a:p>
          <a:p>
            <a:pPr marL="342900" indent="-342900">
              <a:buAutoNum type="arabicParenR"/>
            </a:pPr>
            <a:r>
              <a:rPr lang="en-US" dirty="0" smtClean="0"/>
              <a:t>Reject Time</a:t>
            </a:r>
          </a:p>
          <a:p>
            <a:pPr marL="342900" indent="-342900">
              <a:buAutoNum type="arabicParenR"/>
            </a:pPr>
            <a:r>
              <a:rPr lang="en-US" dirty="0" smtClean="0"/>
              <a:t>Response distance</a:t>
            </a:r>
          </a:p>
          <a:p>
            <a:pPr marL="342900" indent="-342900">
              <a:buAutoNum type="arabicParenR"/>
            </a:pPr>
            <a:r>
              <a:rPr lang="en-US" dirty="0" smtClean="0"/>
              <a:t>Response Time</a:t>
            </a:r>
          </a:p>
          <a:p>
            <a:pPr marL="342900" indent="-342900">
              <a:buAutoNum type="arabicParenR"/>
            </a:pPr>
            <a:r>
              <a:rPr lang="en-US" dirty="0" smtClean="0"/>
              <a:t>Service Type</a:t>
            </a:r>
          </a:p>
          <a:p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/>
          <a:lstStyle/>
          <a:p>
            <a:pPr algn="ctr"/>
            <a:r>
              <a:rPr lang="en-US" b="1" dirty="0" smtClean="0"/>
              <a:t>#Results with </a:t>
            </a:r>
            <a:r>
              <a:rPr lang="en-US" b="1" dirty="0" err="1" smtClean="0"/>
              <a:t>Deeplearning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95" y="1149532"/>
            <a:ext cx="5692700" cy="3509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8495" y="5159828"/>
            <a:ext cx="5692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Accuracy : 86 %</a:t>
            </a:r>
          </a:p>
          <a:p>
            <a:r>
              <a:rPr lang="en-US" dirty="0" smtClean="0"/>
              <a:t>Training accuracy : 87%</a:t>
            </a:r>
          </a:p>
          <a:p>
            <a:endParaRPr lang="en-US" dirty="0"/>
          </a:p>
          <a:p>
            <a:r>
              <a:rPr lang="en-US" dirty="0" smtClean="0"/>
              <a:t>Early stopping applied to stop training once the validation accuracy stops improving hence only 12 epochs instead of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60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/>
          <a:lstStyle/>
          <a:p>
            <a:pPr algn="ctr"/>
            <a:r>
              <a:rPr lang="en-US" b="1" dirty="0"/>
              <a:t>#Tips for future </a:t>
            </a:r>
            <a:r>
              <a:rPr lang="en-US" b="1" dirty="0" smtClean="0"/>
              <a:t>Improvement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51741" y="1149531"/>
            <a:ext cx="5692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Collecting </a:t>
            </a:r>
            <a:r>
              <a:rPr lang="en-US" dirty="0"/>
              <a:t>reasons for the order cancellation (by customer or by driver) will play a major role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lets say drivers cancel the order due to heavy traffic conditions or shortage of available </a:t>
            </a:r>
            <a:r>
              <a:rPr lang="en-US" dirty="0" smtClean="0"/>
              <a:t>vehicles </a:t>
            </a:r>
            <a:r>
              <a:rPr lang="en-US" dirty="0"/>
              <a:t>then we can use these data for better prediction in future</a:t>
            </a:r>
          </a:p>
        </p:txBody>
      </p:sp>
    </p:spTree>
    <p:extLst>
      <p:ext uri="{BB962C8B-B14F-4D97-AF65-F5344CB8AC3E}">
        <p14:creationId xmlns:p14="http://schemas.microsoft.com/office/powerpoint/2010/main" val="54723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Thanks a bunch!!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2481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/>
          <a:lstStyle/>
          <a:p>
            <a:pPr algn="ctr"/>
            <a:r>
              <a:rPr lang="en-US" b="1" dirty="0"/>
              <a:t>Lets do some </a:t>
            </a:r>
            <a:r>
              <a:rPr lang="en-US" b="1" dirty="0" smtClean="0"/>
              <a:t>EDA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01" y="724654"/>
            <a:ext cx="6654608" cy="4316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2606039" y="5212079"/>
            <a:ext cx="721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Most of the canceled orders by customer were triggered between 7am – 7pm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1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/>
          <a:lstStyle/>
          <a:p>
            <a:pPr algn="ctr"/>
            <a:r>
              <a:rPr lang="en-US" b="1" dirty="0"/>
              <a:t>Lets do some </a:t>
            </a:r>
            <a:r>
              <a:rPr lang="en-US" b="1" dirty="0" smtClean="0"/>
              <a:t>EDA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606039" y="5212079"/>
            <a:ext cx="721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Most of the canceled orders by DRIVERS were triggered between 9am – 9pm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125" y="1069106"/>
            <a:ext cx="6547138" cy="369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9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/>
          <a:lstStyle/>
          <a:p>
            <a:pPr algn="ctr"/>
            <a:r>
              <a:rPr lang="en-US" b="1" dirty="0"/>
              <a:t>Lets do some </a:t>
            </a:r>
            <a:r>
              <a:rPr lang="en-US" b="1" dirty="0" smtClean="0"/>
              <a:t>EDA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606039" y="5212079"/>
            <a:ext cx="7217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the weekday has any impact on order </a:t>
            </a:r>
            <a:r>
              <a:rPr lang="en-US" dirty="0" smtClean="0"/>
              <a:t>cancellation ?? Not at all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99" y="850663"/>
            <a:ext cx="5867352" cy="394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/>
          <a:lstStyle/>
          <a:p>
            <a:pPr algn="ctr"/>
            <a:r>
              <a:rPr lang="en-US" b="1" dirty="0"/>
              <a:t>Lets do some </a:t>
            </a:r>
            <a:r>
              <a:rPr lang="en-US" b="1" dirty="0" smtClean="0"/>
              <a:t>EDA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606039" y="5212079"/>
            <a:ext cx="7217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day of the month (1-31) has any pattern </a:t>
            </a:r>
            <a:r>
              <a:rPr lang="en-US" dirty="0" smtClean="0"/>
              <a:t>?</a:t>
            </a:r>
          </a:p>
          <a:p>
            <a:r>
              <a:rPr lang="en-US" dirty="0" smtClean="0"/>
              <a:t>(</a:t>
            </a:r>
            <a:r>
              <a:rPr lang="en-US" dirty="0"/>
              <a:t>25th day has seen the most cancellations </a:t>
            </a:r>
            <a:r>
              <a:rPr lang="en-US" dirty="0" smtClean="0"/>
              <a:t>Followed </a:t>
            </a:r>
            <a:r>
              <a:rPr lang="en-US" dirty="0"/>
              <a:t>by string of dates like 12,13,14,15) safe to assume for now that there are more cancellations on second half of the month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05" y="875211"/>
            <a:ext cx="6480464" cy="39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4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/>
          <a:lstStyle/>
          <a:p>
            <a:pPr algn="ctr"/>
            <a:r>
              <a:rPr lang="en-US" b="1" dirty="0"/>
              <a:t>#Lets do some feature engineering and </a:t>
            </a:r>
            <a:r>
              <a:rPr lang="en-US" b="1" dirty="0" smtClean="0"/>
              <a:t>dimensionality </a:t>
            </a:r>
            <a:r>
              <a:rPr lang="en-US" b="1" dirty="0"/>
              <a:t>reduction</a:t>
            </a:r>
          </a:p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606039" y="1136469"/>
            <a:ext cx="7217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struck me that weather might have an impact on the outcome of order completion </a:t>
            </a:r>
          </a:p>
          <a:p>
            <a:r>
              <a:rPr lang="en-US" dirty="0"/>
              <a:t>so I collected the weather data for </a:t>
            </a:r>
            <a:r>
              <a:rPr lang="en-US" dirty="0" err="1" smtClean="0"/>
              <a:t>HongKong</a:t>
            </a:r>
            <a:r>
              <a:rPr lang="en-US" dirty="0" smtClean="0"/>
              <a:t> </a:t>
            </a:r>
            <a:r>
              <a:rPr lang="en-US" dirty="0"/>
              <a:t>from Open Weather Online for the period between June 2018 to July 2018 and mapped the weather information in the main datasheet given by </a:t>
            </a:r>
            <a:r>
              <a:rPr lang="en-US" dirty="0" err="1" smtClean="0"/>
              <a:t>LalaMove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each day </a:t>
            </a:r>
          </a:p>
        </p:txBody>
      </p:sp>
    </p:spTree>
    <p:extLst>
      <p:ext uri="{BB962C8B-B14F-4D97-AF65-F5344CB8AC3E}">
        <p14:creationId xmlns:p14="http://schemas.microsoft.com/office/powerpoint/2010/main" val="255407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/>
          <a:lstStyle/>
          <a:p>
            <a:pPr algn="ctr"/>
            <a:r>
              <a:rPr lang="en-US" b="1" dirty="0" smtClean="0"/>
              <a:t>Variance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606039" y="5212079"/>
            <a:ext cx="7217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Upon checking the variance it was observed that Response distance and Available drivers have highest variance </a:t>
            </a:r>
            <a:r>
              <a:rPr lang="en-US" dirty="0" smtClean="0"/>
              <a:t>whereas Visibility and Temperature had the least variance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70" y="1018904"/>
            <a:ext cx="5792086" cy="30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2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1" y="304801"/>
            <a:ext cx="9371012" cy="6373090"/>
          </a:xfrm>
        </p:spPr>
        <p:txBody>
          <a:bodyPr/>
          <a:lstStyle/>
          <a:p>
            <a:pPr algn="ctr"/>
            <a:r>
              <a:rPr lang="en-US" b="1" dirty="0" smtClean="0"/>
              <a:t>Does weather impact order cancellation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606039" y="5212079"/>
            <a:ext cx="7217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Upon further investigation it was observed that most of the order cancellation </a:t>
            </a:r>
            <a:r>
              <a:rPr lang="en-US" dirty="0" err="1"/>
              <a:t>occured</a:t>
            </a:r>
            <a:r>
              <a:rPr lang="en-US" dirty="0"/>
              <a:t> when the weather was between 30-32 degrees </a:t>
            </a:r>
            <a:r>
              <a:rPr lang="en-US" dirty="0" err="1"/>
              <a:t>celsius</a:t>
            </a:r>
            <a:r>
              <a:rPr lang="en-US" dirty="0"/>
              <a:t> (lets investigate further)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09" y="891307"/>
            <a:ext cx="5835571" cy="39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149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774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LALAMOVE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LALAMOVE Challenge</dc:title>
  <dc:creator>Rahul4 Mishra</dc:creator>
  <cp:lastModifiedBy>Rahul4 Mishra</cp:lastModifiedBy>
  <cp:revision>42</cp:revision>
  <dcterms:created xsi:type="dcterms:W3CDTF">2019-10-01T11:22:10Z</dcterms:created>
  <dcterms:modified xsi:type="dcterms:W3CDTF">2019-10-01T12:49:49Z</dcterms:modified>
</cp:coreProperties>
</file>