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3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9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9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2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1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45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1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2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3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1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2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FA9930-200E-4478-99A2-FB9CDE09458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BEF0-0D8F-4433-AB4F-0ECC856C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87C-F03A-8205-932B-2E8CC2476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7" y="188258"/>
            <a:ext cx="10352944" cy="1159750"/>
          </a:xfrm>
        </p:spPr>
        <p:txBody>
          <a:bodyPr/>
          <a:lstStyle/>
          <a:p>
            <a:r>
              <a:rPr lang="en-US" sz="4000" dirty="0"/>
              <a:t>BANK CUSTOMER RETENTION &amp; ATTRITION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1491D-2496-0D3F-9684-B06E7A42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6587" y="823361"/>
            <a:ext cx="5591387" cy="378818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A Data-Driven Analysis of Customer Behavior</a:t>
            </a:r>
            <a:endParaRPr lang="en-IN" sz="1800" dirty="0">
              <a:solidFill>
                <a:srgbClr val="FFFF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78E86D-3E65-838F-D1CD-EA7260A8DF3B}"/>
              </a:ext>
            </a:extLst>
          </p:cNvPr>
          <p:cNvSpPr txBox="1">
            <a:spLocks/>
          </p:cNvSpPr>
          <p:nvPr/>
        </p:nvSpPr>
        <p:spPr>
          <a:xfrm>
            <a:off x="244353" y="6001065"/>
            <a:ext cx="3958752" cy="774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RAHUL  MISHRA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7E9B86-A32A-8FCC-549E-8CC0284B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64" y="2222969"/>
            <a:ext cx="637952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‘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attrition is impacting revenue and growth!</a:t>
            </a:r>
            <a:r>
              <a:rPr lang="en-US" altLang="en-US" sz="2400" dirty="0">
                <a:latin typeface="Arial" panose="020B0604020202020204" pitchFamily="34" charset="0"/>
              </a:rPr>
              <a:t>’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u="sng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factors influencing churn and propose data-driven retention strategies.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close-up of a screen&#10;&#10;Description automatically generated">
            <a:extLst>
              <a:ext uri="{FF2B5EF4-FFF2-40B4-BE49-F238E27FC236}">
                <a16:creationId xmlns:a16="http://schemas.microsoft.com/office/drawing/2014/main" id="{11C8EE4C-15DC-96A1-A2F6-446664547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17" y="1614724"/>
            <a:ext cx="4465319" cy="4465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6AEE99-933D-36A8-9D17-5871AC0D723A}"/>
              </a:ext>
            </a:extLst>
          </p:cNvPr>
          <p:cNvCxnSpPr/>
          <p:nvPr/>
        </p:nvCxnSpPr>
        <p:spPr>
          <a:xfrm>
            <a:off x="2896371" y="1006825"/>
            <a:ext cx="56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CED744-DD39-6017-5618-1E2C2D3961EF}"/>
              </a:ext>
            </a:extLst>
          </p:cNvPr>
          <p:cNvCxnSpPr/>
          <p:nvPr/>
        </p:nvCxnSpPr>
        <p:spPr>
          <a:xfrm>
            <a:off x="9400921" y="1006825"/>
            <a:ext cx="56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718E-A65A-647C-69D3-402C25D2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816" y="232224"/>
            <a:ext cx="7986588" cy="6147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IDENTIFY VULNERABLE SEGMENTS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773C5-F5C0-2ED9-78A4-03E3CAE2EE80}"/>
              </a:ext>
            </a:extLst>
          </p:cNvPr>
          <p:cNvSpPr txBox="1"/>
          <p:nvPr/>
        </p:nvSpPr>
        <p:spPr>
          <a:xfrm>
            <a:off x="222534" y="3024791"/>
            <a:ext cx="3324141" cy="2073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Key Insights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Customers aged 40-50 with lower incomes have the highest churn rates.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Higher-income customers show lower attrition.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2ECA-DF44-B5BF-61F5-FD226DF7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91" y="1418123"/>
            <a:ext cx="7839075" cy="528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26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E87D-DD54-2FFF-A818-357774B4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" y="189047"/>
            <a:ext cx="11079545" cy="6998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LONGER TENURE DOESN’T ALWAYS MEAN LOYALTY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59B4E-F1AF-BD4A-B6AA-38B59851E74A}"/>
              </a:ext>
            </a:extLst>
          </p:cNvPr>
          <p:cNvSpPr txBox="1"/>
          <p:nvPr/>
        </p:nvSpPr>
        <p:spPr>
          <a:xfrm>
            <a:off x="243438" y="3184822"/>
            <a:ext cx="3742731" cy="205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Key Insights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Older customers tend to have longer tenure.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Income has limited impact on tenure length.</a:t>
            </a: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D78-4002-9673-932F-9E3A0C96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62" y="1382579"/>
            <a:ext cx="7848600" cy="528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54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92B-A20A-EF8D-0F21-3B45BF06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94" y="319140"/>
            <a:ext cx="9014604" cy="60388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CREDIT UTILIZATION IMPACTS RETENTION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94268-AC17-0C67-B527-EAE546BDA198}"/>
              </a:ext>
            </a:extLst>
          </p:cNvPr>
          <p:cNvSpPr txBox="1"/>
          <p:nvPr/>
        </p:nvSpPr>
        <p:spPr>
          <a:xfrm>
            <a:off x="227397" y="3207168"/>
            <a:ext cx="3324141" cy="165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Key Insights</a:t>
            </a:r>
          </a:p>
          <a:p>
            <a:pPr marL="285750" indent="-285750"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Higher credit utilization often correlates with lower attrition risk.</a:t>
            </a: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B385BE-AA7F-4BE6-1596-65854E28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78" y="1397067"/>
            <a:ext cx="7820025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857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A1F0-4209-4308-6F17-2AAF5767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2" y="100104"/>
            <a:ext cx="10368951" cy="10583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SEASONAL SPENDING PATTERNS REVEAL CHURN RISKS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8E73-FC4E-1BA2-AA54-6FE657B80C0F}"/>
              </a:ext>
            </a:extLst>
          </p:cNvPr>
          <p:cNvSpPr txBox="1"/>
          <p:nvPr/>
        </p:nvSpPr>
        <p:spPr>
          <a:xfrm>
            <a:off x="126398" y="3198249"/>
            <a:ext cx="3604829" cy="1319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Key Insights</a:t>
            </a:r>
          </a:p>
          <a:p>
            <a:pPr marL="285750" indent="-285750"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Seasonal patterns of customers holding Blue card correlate with higher churn.</a:t>
            </a: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57E42-73FE-9A60-E537-6746B33B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227" y="1323320"/>
            <a:ext cx="8315325" cy="5305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14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3602-88D4-54B7-29B6-A45C0B6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98" y="201322"/>
            <a:ext cx="8337603" cy="7403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PROACTIVE INTERVENTION IS THE KEY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E9F9C-8CF1-8D93-86CC-191BB822D9A8}"/>
              </a:ext>
            </a:extLst>
          </p:cNvPr>
          <p:cNvSpPr txBox="1"/>
          <p:nvPr/>
        </p:nvSpPr>
        <p:spPr>
          <a:xfrm>
            <a:off x="265127" y="3392634"/>
            <a:ext cx="3324141" cy="12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Key Insights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ea typeface="+mj-ea"/>
                <a:cs typeface="+mj-cs"/>
              </a:rPr>
              <a:t>Reduced spending often signals potential churn.</a:t>
            </a: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52A92-81A5-0972-F1CD-D190BE1A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60" y="1378630"/>
            <a:ext cx="7820025" cy="531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10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77AD-AFA0-BCE3-1495-A07B5DE8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10" y="116541"/>
            <a:ext cx="10225893" cy="1819835"/>
          </a:xfrm>
        </p:spPr>
        <p:txBody>
          <a:bodyPr/>
          <a:lstStyle/>
          <a:p>
            <a:pPr algn="ctr"/>
            <a:r>
              <a:rPr lang="en-US" sz="3600" b="1" u="sng" dirty="0">
                <a:latin typeface="+mj-lt"/>
                <a:ea typeface="+mj-ea"/>
                <a:cs typeface="+mj-cs"/>
              </a:rPr>
              <a:t>Big Idea Restatement</a:t>
            </a:r>
            <a:br>
              <a:rPr lang="en-US" sz="3600" b="1" u="sng" dirty="0">
                <a:latin typeface="+mj-lt"/>
                <a:ea typeface="+mj-ea"/>
                <a:cs typeface="+mj-cs"/>
              </a:rPr>
            </a:br>
            <a:br>
              <a:rPr lang="en-US" sz="800" dirty="0"/>
            </a:br>
            <a:r>
              <a:rPr lang="en-US" sz="2000" dirty="0"/>
              <a:t>Lower-income customers aged 40-50 show higher churn and seasonal spending changes, while higher-income customers have more stable retention</a:t>
            </a:r>
            <a:br>
              <a:rPr lang="en-US" sz="2000" dirty="0"/>
            </a:b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3313B-2975-9D9E-D28B-10A7FC28F1C1}"/>
              </a:ext>
            </a:extLst>
          </p:cNvPr>
          <p:cNvSpPr txBox="1"/>
          <p:nvPr/>
        </p:nvSpPr>
        <p:spPr>
          <a:xfrm>
            <a:off x="0" y="2877102"/>
            <a:ext cx="12192000" cy="3781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Recommendations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>
                <a:latin typeface="+mj-lt"/>
                <a:ea typeface="+mj-ea"/>
                <a:cs typeface="+mj-cs"/>
              </a:rPr>
              <a:t>Target retention campaigns for low-income customers aged 40-50.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>
                <a:latin typeface="+mj-lt"/>
                <a:ea typeface="+mj-ea"/>
                <a:cs typeface="+mj-cs"/>
              </a:rPr>
              <a:t>Implement loyalty programs and personalized offers for older customers.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>
                <a:latin typeface="+mj-lt"/>
                <a:ea typeface="+mj-ea"/>
                <a:cs typeface="+mj-cs"/>
              </a:rPr>
              <a:t>Monitor utilization patterns. Encourage responsible credit usage through financial education and targeted campaigns.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>
                <a:latin typeface="+mj-lt"/>
                <a:ea typeface="+mj-ea"/>
                <a:cs typeface="+mj-cs"/>
              </a:rPr>
              <a:t>Launch targeted marketing campaigns during peak seasons.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/>
              <a:t>Focus retention and marketing efforts on Blue Card holders aged 40-50 due to their high seasonal spending fluctuations.</a:t>
            </a:r>
            <a:endParaRPr lang="en-US" sz="1900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>
                <a:latin typeface="+mj-lt"/>
                <a:ea typeface="+mj-ea"/>
                <a:cs typeface="+mj-cs"/>
              </a:rPr>
              <a:t>Establish a customer engagement program.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900" dirty="0">
                <a:latin typeface="+mj-lt"/>
                <a:ea typeface="+mj-ea"/>
                <a:cs typeface="+mj-cs"/>
              </a:rPr>
              <a:t>Detect early warning signs and respond with targeted offers.</a:t>
            </a:r>
            <a:endParaRPr lang="en-IN" sz="1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2EEED-5F24-A954-62E2-096EE8A95537}"/>
              </a:ext>
            </a:extLst>
          </p:cNvPr>
          <p:cNvSpPr txBox="1"/>
          <p:nvPr/>
        </p:nvSpPr>
        <p:spPr>
          <a:xfrm>
            <a:off x="1571773" y="1445843"/>
            <a:ext cx="8806406" cy="130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3200" b="1" u="sng" dirty="0">
              <a:latin typeface="+mj-lt"/>
              <a:ea typeface="+mj-ea"/>
              <a:cs typeface="+mj-cs"/>
            </a:endParaRP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200" b="1" u="sng" dirty="0">
                <a:latin typeface="+mj-lt"/>
                <a:ea typeface="+mj-ea"/>
                <a:cs typeface="+mj-cs"/>
              </a:rPr>
              <a:t>Key Finding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+mj-ea"/>
                <a:cs typeface="+mj-cs"/>
              </a:rPr>
              <a:t>Age, income, credit utilization, and seasonal behavior influence churn.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104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253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BANK CUSTOMER RETENTION &amp; ATTRITION ANALYSIS</vt:lpstr>
      <vt:lpstr>IDENTIFY VULNERABLE SEGMENTS</vt:lpstr>
      <vt:lpstr>LONGER TENURE DOESN’T ALWAYS MEAN LOYALTY</vt:lpstr>
      <vt:lpstr>CREDIT UTILIZATION IMPACTS RETENTION</vt:lpstr>
      <vt:lpstr>SEASONAL SPENDING PATTERNS REVEAL CHURN RISKS</vt:lpstr>
      <vt:lpstr>PROACTIVE INTERVENTION IS THE KEY</vt:lpstr>
      <vt:lpstr>Big Idea Restatement  Lower-income customers aged 40-50 show higher churn and seasonal spending changes, while higher-income customers have more stable retention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Mishra</dc:creator>
  <cp:lastModifiedBy>Rahul Mishra</cp:lastModifiedBy>
  <cp:revision>24</cp:revision>
  <dcterms:created xsi:type="dcterms:W3CDTF">2024-11-29T02:03:15Z</dcterms:created>
  <dcterms:modified xsi:type="dcterms:W3CDTF">2024-12-04T02:20:50Z</dcterms:modified>
</cp:coreProperties>
</file>