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or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brian neville"/>
  <p:cmAuthor clrIdx="1" id="1" initials="" lastIdx="1" name="Tony Hu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or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ra-bold.fntdata"/><Relationship Id="rId6" Type="http://schemas.openxmlformats.org/officeDocument/2006/relationships/notesMaster" Target="notesMasters/notesMaster1.xml"/><Relationship Id="rId18" Type="http://schemas.openxmlformats.org/officeDocument/2006/relationships/font" Target="fonts/Lora-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05T07:42:59.692">
    <p:pos x="6000" y="0"/>
    <p:text>Anh</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10-05T07:39:56.338">
    <p:pos x="6000" y="0"/>
    <p:text>Viseth</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0-05T07:40:56.123">
    <p:pos x="6000" y="0"/>
    <p:text>Anh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0-05T07:41:02.360">
    <p:pos x="6000" y="0"/>
    <p:text>Anh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10-05T07:41:18.539">
    <p:pos x="6000" y="0"/>
    <p:text>Viseth</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10-05T07:42:15.360">
    <p:pos x="6000" y="0"/>
    <p:text>Ash</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10-05T07:40:37.586">
    <p:pos x="6000" y="0"/>
    <p:text>Ash</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10-05T07:40:23.906">
    <p:pos x="6000" y="0"/>
    <p:text>Tony</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10-05T08:39:01.909">
    <p:pos x="6000" y="0"/>
    <p:text>tony</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10-05T07:40:14.022">
    <p:pos x="6000" y="0"/>
    <p:text>Tony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4b54a5c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4b54a5c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4b54a5c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4b54a5c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4ef2b0c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4ef2b0c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ef2b0e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ef2b0e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5213957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5213957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4ef2b0e8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4ef2b0e8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4b54a5c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4b54a5c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4b54a5c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4b54a5c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1bdc848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1bdc848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4b54a5c6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4b54a5c6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4.png"/><Relationship Id="rId10" Type="http://schemas.openxmlformats.org/officeDocument/2006/relationships/image" Target="../media/image5.png"/><Relationship Id="rId9"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8.png"/><Relationship Id="rId11" Type="http://schemas.openxmlformats.org/officeDocument/2006/relationships/image" Target="../media/image14.png"/><Relationship Id="rId10" Type="http://schemas.openxmlformats.org/officeDocument/2006/relationships/image" Target="../media/image18.png"/><Relationship Id="rId9"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15.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23.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24.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0" y="0"/>
            <a:ext cx="9144001" cy="5160487"/>
          </a:xfrm>
          <a:prstGeom prst="rect">
            <a:avLst/>
          </a:prstGeom>
          <a:noFill/>
          <a:ln>
            <a:noFill/>
          </a:ln>
        </p:spPr>
      </p:pic>
      <p:sp>
        <p:nvSpPr>
          <p:cNvPr id="55" name="Google Shape;55;p13"/>
          <p:cNvSpPr txBox="1"/>
          <p:nvPr/>
        </p:nvSpPr>
        <p:spPr>
          <a:xfrm>
            <a:off x="513725" y="309475"/>
            <a:ext cx="5867700" cy="1662300"/>
          </a:xfrm>
          <a:prstGeom prst="rect">
            <a:avLst/>
          </a:prstGeom>
          <a:noFill/>
          <a:ln>
            <a:noFill/>
          </a:ln>
          <a:effectLst>
            <a:outerShdw blurRad="57150" rotWithShape="0" algn="bl" dist="19050">
              <a:srgbClr val="000000"/>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4800">
                <a:solidFill>
                  <a:srgbClr val="E838DB"/>
                </a:solidFill>
              </a:rPr>
              <a:t>Multi Asset Class </a:t>
            </a:r>
            <a:endParaRPr b="1" sz="4800">
              <a:solidFill>
                <a:srgbClr val="E838DB"/>
              </a:solidFill>
            </a:endParaRPr>
          </a:p>
          <a:p>
            <a:pPr indent="0" lvl="0" marL="0" rtl="0" algn="l">
              <a:spcBef>
                <a:spcPts val="0"/>
              </a:spcBef>
              <a:spcAft>
                <a:spcPts val="0"/>
              </a:spcAft>
              <a:buNone/>
            </a:pPr>
            <a:r>
              <a:rPr b="1" lang="en-GB" sz="4800">
                <a:solidFill>
                  <a:srgbClr val="E838DB"/>
                </a:solidFill>
              </a:rPr>
              <a:t>Market Analysis</a:t>
            </a:r>
            <a:endParaRPr/>
          </a:p>
        </p:txBody>
      </p:sp>
      <p:sp>
        <p:nvSpPr>
          <p:cNvPr id="56" name="Google Shape;56;p13"/>
          <p:cNvSpPr txBox="1"/>
          <p:nvPr/>
        </p:nvSpPr>
        <p:spPr>
          <a:xfrm>
            <a:off x="5533450" y="43002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20455A"/>
                </a:solidFill>
              </a:rPr>
              <a:t>Data Consultant </a:t>
            </a:r>
            <a:r>
              <a:rPr lang="en-GB">
                <a:solidFill>
                  <a:srgbClr val="20455A"/>
                </a:solidFill>
              </a:rPr>
              <a:t>– Anh Thi Dang</a:t>
            </a:r>
            <a:endParaRPr>
              <a:solidFill>
                <a:srgbClr val="20455A"/>
              </a:solidFill>
            </a:endParaRPr>
          </a:p>
        </p:txBody>
      </p:sp>
      <p:sp>
        <p:nvSpPr>
          <p:cNvPr id="57" name="Google Shape;57;p13"/>
          <p:cNvSpPr txBox="1"/>
          <p:nvPr/>
        </p:nvSpPr>
        <p:spPr>
          <a:xfrm>
            <a:off x="5564400" y="381700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20455A"/>
                </a:solidFill>
              </a:rPr>
              <a:t>Data Visualisation Specialist </a:t>
            </a:r>
            <a:r>
              <a:rPr lang="en-GB">
                <a:solidFill>
                  <a:srgbClr val="20455A"/>
                </a:solidFill>
              </a:rPr>
              <a:t>– Ashley Neville</a:t>
            </a:r>
            <a:endParaRPr>
              <a:solidFill>
                <a:srgbClr val="20455A"/>
              </a:solidFill>
            </a:endParaRPr>
          </a:p>
        </p:txBody>
      </p:sp>
      <p:sp>
        <p:nvSpPr>
          <p:cNvPr id="58" name="Google Shape;58;p13"/>
          <p:cNvSpPr txBox="1"/>
          <p:nvPr/>
        </p:nvSpPr>
        <p:spPr>
          <a:xfrm>
            <a:off x="5572525" y="35692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20455A"/>
                </a:solidFill>
              </a:rPr>
              <a:t>Senior Developer</a:t>
            </a:r>
            <a:r>
              <a:rPr lang="en-GB">
                <a:solidFill>
                  <a:srgbClr val="20455A"/>
                </a:solidFill>
              </a:rPr>
              <a:t>– Viseth Auk</a:t>
            </a:r>
            <a:endParaRPr>
              <a:solidFill>
                <a:srgbClr val="20455A"/>
              </a:solidFill>
            </a:endParaRPr>
          </a:p>
        </p:txBody>
      </p:sp>
      <p:sp>
        <p:nvSpPr>
          <p:cNvPr id="59" name="Google Shape;59;p13"/>
          <p:cNvSpPr txBox="1"/>
          <p:nvPr/>
        </p:nvSpPr>
        <p:spPr>
          <a:xfrm>
            <a:off x="5581025" y="33462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20455A"/>
                </a:solidFill>
              </a:rPr>
              <a:t>Project Manager </a:t>
            </a:r>
            <a:r>
              <a:rPr lang="en-GB">
                <a:solidFill>
                  <a:srgbClr val="20455A"/>
                </a:solidFill>
              </a:rPr>
              <a:t>– Tony Huang</a:t>
            </a:r>
            <a:endParaRPr>
              <a:solidFill>
                <a:srgbClr val="2045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2219263" y="403275"/>
            <a:ext cx="413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620"/>
              <a:t>Postmortem &amp; Research Limitations</a:t>
            </a:r>
            <a:endParaRPr b="1" sz="1620"/>
          </a:p>
        </p:txBody>
      </p:sp>
      <p:sp>
        <p:nvSpPr>
          <p:cNvPr id="213" name="Google Shape;213;p22"/>
          <p:cNvSpPr txBox="1"/>
          <p:nvPr/>
        </p:nvSpPr>
        <p:spPr>
          <a:xfrm>
            <a:off x="-69475" y="1308400"/>
            <a:ext cx="2810100" cy="3540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1100">
                <a:solidFill>
                  <a:srgbClr val="32425C"/>
                </a:solidFill>
              </a:rPr>
              <a:t>Performance Based on a Booming Trend</a:t>
            </a:r>
            <a:endParaRPr sz="1100">
              <a:solidFill>
                <a:srgbClr val="32425C"/>
              </a:solidFill>
            </a:endParaRPr>
          </a:p>
        </p:txBody>
      </p:sp>
      <p:sp>
        <p:nvSpPr>
          <p:cNvPr id="214" name="Google Shape;214;p22"/>
          <p:cNvSpPr txBox="1"/>
          <p:nvPr/>
        </p:nvSpPr>
        <p:spPr>
          <a:xfrm>
            <a:off x="240125" y="1549400"/>
            <a:ext cx="2500500" cy="811500"/>
          </a:xfrm>
          <a:prstGeom prst="rect">
            <a:avLst/>
          </a:prstGeom>
          <a:noFill/>
          <a:ln>
            <a:noFill/>
          </a:ln>
        </p:spPr>
        <p:txBody>
          <a:bodyPr anchorCtr="0" anchor="t" bIns="91425" lIns="91425" spcFirstLastPara="1" rIns="91425" wrap="square" tIns="91425">
            <a:spAutoFit/>
          </a:bodyPr>
          <a:lstStyle/>
          <a:p>
            <a:pPr indent="0" lvl="0" marL="0" rtl="0" algn="r">
              <a:lnSpc>
                <a:spcPct val="136363"/>
              </a:lnSpc>
              <a:spcBef>
                <a:spcPts val="0"/>
              </a:spcBef>
              <a:spcAft>
                <a:spcPts val="0"/>
              </a:spcAft>
              <a:buNone/>
            </a:pPr>
            <a:r>
              <a:rPr lang="en-GB" sz="800">
                <a:solidFill>
                  <a:srgbClr val="404040"/>
                </a:solidFill>
                <a:latin typeface="Georgia"/>
                <a:ea typeface="Georgia"/>
                <a:cs typeface="Georgia"/>
                <a:sym typeface="Georgia"/>
              </a:rPr>
              <a:t>The concluded result was based on a new emerging technological trend that was booming. Investing based on the result of this research does not mean this trend will continue and have the same outcome</a:t>
            </a:r>
            <a:endParaRPr sz="800">
              <a:solidFill>
                <a:srgbClr val="404040"/>
              </a:solidFill>
              <a:latin typeface="Georgia"/>
              <a:ea typeface="Georgia"/>
              <a:cs typeface="Georgia"/>
              <a:sym typeface="Georgia"/>
            </a:endParaRPr>
          </a:p>
        </p:txBody>
      </p:sp>
      <p:pic>
        <p:nvPicPr>
          <p:cNvPr id="215" name="Google Shape;215;p22"/>
          <p:cNvPicPr preferRelativeResize="0"/>
          <p:nvPr/>
        </p:nvPicPr>
        <p:blipFill>
          <a:blip r:embed="rId4">
            <a:alphaModFix/>
          </a:blip>
          <a:stretch>
            <a:fillRect/>
          </a:stretch>
        </p:blipFill>
        <p:spPr>
          <a:xfrm>
            <a:off x="3497098" y="1639700"/>
            <a:ext cx="1578625" cy="2664350"/>
          </a:xfrm>
          <a:prstGeom prst="rect">
            <a:avLst/>
          </a:prstGeom>
          <a:noFill/>
          <a:ln>
            <a:noFill/>
          </a:ln>
        </p:spPr>
      </p:pic>
      <p:sp>
        <p:nvSpPr>
          <p:cNvPr id="216" name="Google Shape;216;p22"/>
          <p:cNvSpPr txBox="1"/>
          <p:nvPr/>
        </p:nvSpPr>
        <p:spPr>
          <a:xfrm>
            <a:off x="6434900" y="2250700"/>
            <a:ext cx="1404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32425C"/>
                </a:solidFill>
              </a:rPr>
              <a:t>Data Collection</a:t>
            </a:r>
            <a:endParaRPr sz="1100">
              <a:solidFill>
                <a:srgbClr val="32425C"/>
              </a:solidFill>
            </a:endParaRPr>
          </a:p>
        </p:txBody>
      </p:sp>
      <p:sp>
        <p:nvSpPr>
          <p:cNvPr id="217" name="Google Shape;217;p22"/>
          <p:cNvSpPr txBox="1"/>
          <p:nvPr/>
        </p:nvSpPr>
        <p:spPr>
          <a:xfrm>
            <a:off x="6434900" y="2512475"/>
            <a:ext cx="2500500" cy="8115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800">
                <a:solidFill>
                  <a:srgbClr val="404040"/>
                </a:solidFill>
                <a:latin typeface="Georgia"/>
                <a:ea typeface="Georgia"/>
                <a:cs typeface="Georgia"/>
                <a:sym typeface="Georgia"/>
              </a:rPr>
              <a:t>The price series collected were based on the daily chart and the comparison of the time periods were slightly skewed ie: the time period for each assets did not completely match each other.</a:t>
            </a:r>
            <a:endParaRPr sz="800">
              <a:solidFill>
                <a:srgbClr val="404040"/>
              </a:solidFill>
              <a:latin typeface="Georgia"/>
              <a:ea typeface="Georgia"/>
              <a:cs typeface="Georgia"/>
              <a:sym typeface="Georgia"/>
            </a:endParaRPr>
          </a:p>
        </p:txBody>
      </p:sp>
      <p:sp>
        <p:nvSpPr>
          <p:cNvPr id="218" name="Google Shape;218;p22"/>
          <p:cNvSpPr txBox="1"/>
          <p:nvPr/>
        </p:nvSpPr>
        <p:spPr>
          <a:xfrm>
            <a:off x="5918850" y="3418175"/>
            <a:ext cx="1404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32425C"/>
                </a:solidFill>
              </a:rPr>
              <a:t>Daily Data</a:t>
            </a:r>
            <a:endParaRPr sz="1100">
              <a:solidFill>
                <a:srgbClr val="32425C"/>
              </a:solidFill>
            </a:endParaRPr>
          </a:p>
        </p:txBody>
      </p:sp>
      <p:sp>
        <p:nvSpPr>
          <p:cNvPr id="219" name="Google Shape;219;p22"/>
          <p:cNvSpPr txBox="1"/>
          <p:nvPr/>
        </p:nvSpPr>
        <p:spPr>
          <a:xfrm>
            <a:off x="5918850" y="3679950"/>
            <a:ext cx="2500500" cy="13152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800">
                <a:solidFill>
                  <a:srgbClr val="404040"/>
                </a:solidFill>
                <a:latin typeface="Georgia"/>
                <a:ea typeface="Georgia"/>
                <a:cs typeface="Georgia"/>
                <a:sym typeface="Georgia"/>
              </a:rPr>
              <a:t>The data used for analysis were based on daily time intervals only so the result is misleading. If the data were of an hourly time interval there would have been more trading signals or opportunities. We would have had more compounding effect and could result in a better outcome for the </a:t>
            </a:r>
            <a:r>
              <a:rPr b="1" lang="en-GB" sz="800">
                <a:solidFill>
                  <a:srgbClr val="404040"/>
                </a:solidFill>
                <a:latin typeface="Georgia"/>
                <a:ea typeface="Georgia"/>
                <a:cs typeface="Georgia"/>
                <a:sym typeface="Georgia"/>
              </a:rPr>
              <a:t>moving average</a:t>
            </a:r>
            <a:r>
              <a:rPr lang="en-GB" sz="800">
                <a:solidFill>
                  <a:srgbClr val="404040"/>
                </a:solidFill>
                <a:latin typeface="Georgia"/>
                <a:ea typeface="Georgia"/>
                <a:cs typeface="Georgia"/>
                <a:sym typeface="Georgia"/>
              </a:rPr>
              <a:t> strategy.</a:t>
            </a:r>
            <a:endParaRPr sz="800">
              <a:solidFill>
                <a:srgbClr val="404040"/>
              </a:solidFill>
              <a:latin typeface="Georgia"/>
              <a:ea typeface="Georgia"/>
              <a:cs typeface="Georgia"/>
              <a:sym typeface="Georgia"/>
            </a:endParaRPr>
          </a:p>
        </p:txBody>
      </p:sp>
      <p:pic>
        <p:nvPicPr>
          <p:cNvPr id="220" name="Google Shape;220;p22"/>
          <p:cNvPicPr preferRelativeResize="0"/>
          <p:nvPr/>
        </p:nvPicPr>
        <p:blipFill>
          <a:blip r:embed="rId5">
            <a:alphaModFix/>
          </a:blip>
          <a:stretch>
            <a:fillRect/>
          </a:stretch>
        </p:blipFill>
        <p:spPr>
          <a:xfrm>
            <a:off x="5275800" y="1190275"/>
            <a:ext cx="684800" cy="648375"/>
          </a:xfrm>
          <a:prstGeom prst="rect">
            <a:avLst/>
          </a:prstGeom>
          <a:noFill/>
          <a:ln>
            <a:noFill/>
          </a:ln>
        </p:spPr>
      </p:pic>
      <p:pic>
        <p:nvPicPr>
          <p:cNvPr id="221" name="Google Shape;221;p22"/>
          <p:cNvPicPr preferRelativeResize="0"/>
          <p:nvPr/>
        </p:nvPicPr>
        <p:blipFill>
          <a:blip r:embed="rId6">
            <a:alphaModFix/>
          </a:blip>
          <a:stretch>
            <a:fillRect/>
          </a:stretch>
        </p:blipFill>
        <p:spPr>
          <a:xfrm>
            <a:off x="5638224" y="2364700"/>
            <a:ext cx="713951" cy="675975"/>
          </a:xfrm>
          <a:prstGeom prst="rect">
            <a:avLst/>
          </a:prstGeom>
          <a:noFill/>
          <a:ln>
            <a:noFill/>
          </a:ln>
        </p:spPr>
      </p:pic>
      <p:pic>
        <p:nvPicPr>
          <p:cNvPr id="222" name="Google Shape;222;p22"/>
          <p:cNvPicPr preferRelativeResize="0"/>
          <p:nvPr/>
        </p:nvPicPr>
        <p:blipFill>
          <a:blip r:embed="rId6">
            <a:alphaModFix/>
          </a:blip>
          <a:stretch>
            <a:fillRect/>
          </a:stretch>
        </p:blipFill>
        <p:spPr>
          <a:xfrm>
            <a:off x="5245536" y="3541975"/>
            <a:ext cx="713951" cy="675975"/>
          </a:xfrm>
          <a:prstGeom prst="rect">
            <a:avLst/>
          </a:prstGeom>
          <a:noFill/>
          <a:ln>
            <a:noFill/>
          </a:ln>
        </p:spPr>
      </p:pic>
      <p:sp>
        <p:nvSpPr>
          <p:cNvPr id="223" name="Google Shape;223;p22"/>
          <p:cNvSpPr txBox="1"/>
          <p:nvPr/>
        </p:nvSpPr>
        <p:spPr>
          <a:xfrm>
            <a:off x="6113000" y="1272775"/>
            <a:ext cx="1404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32425C"/>
                </a:solidFill>
              </a:rPr>
              <a:t>Past Results</a:t>
            </a:r>
            <a:endParaRPr sz="1100">
              <a:solidFill>
                <a:srgbClr val="32425C"/>
              </a:solidFill>
            </a:endParaRPr>
          </a:p>
        </p:txBody>
      </p:sp>
      <p:sp>
        <p:nvSpPr>
          <p:cNvPr id="224" name="Google Shape;224;p22"/>
          <p:cNvSpPr txBox="1"/>
          <p:nvPr/>
        </p:nvSpPr>
        <p:spPr>
          <a:xfrm>
            <a:off x="6113000" y="1466475"/>
            <a:ext cx="2500500" cy="4758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800">
                <a:solidFill>
                  <a:srgbClr val="404040"/>
                </a:solidFill>
                <a:latin typeface="Georgia"/>
                <a:ea typeface="Georgia"/>
                <a:cs typeface="Georgia"/>
                <a:sym typeface="Georgia"/>
              </a:rPr>
              <a:t>Findings were based on past historical prices and do not reflect market behaviour of current times</a:t>
            </a:r>
            <a:endParaRPr sz="800">
              <a:solidFill>
                <a:srgbClr val="404040"/>
              </a:solidFill>
              <a:latin typeface="Georgia"/>
              <a:ea typeface="Georgia"/>
              <a:cs typeface="Georgia"/>
              <a:sym typeface="Georgia"/>
            </a:endParaRPr>
          </a:p>
        </p:txBody>
      </p:sp>
      <p:pic>
        <p:nvPicPr>
          <p:cNvPr id="225" name="Google Shape;225;p22"/>
          <p:cNvPicPr preferRelativeResize="0"/>
          <p:nvPr/>
        </p:nvPicPr>
        <p:blipFill>
          <a:blip r:embed="rId5">
            <a:alphaModFix/>
          </a:blip>
          <a:stretch>
            <a:fillRect/>
          </a:stretch>
        </p:blipFill>
        <p:spPr>
          <a:xfrm>
            <a:off x="2766700" y="1302150"/>
            <a:ext cx="684800" cy="648375"/>
          </a:xfrm>
          <a:prstGeom prst="rect">
            <a:avLst/>
          </a:prstGeom>
          <a:noFill/>
          <a:ln>
            <a:noFill/>
          </a:ln>
        </p:spPr>
      </p:pic>
      <p:pic>
        <p:nvPicPr>
          <p:cNvPr id="226" name="Google Shape;226;p22"/>
          <p:cNvPicPr preferRelativeResize="0"/>
          <p:nvPr/>
        </p:nvPicPr>
        <p:blipFill>
          <a:blip r:embed="rId5">
            <a:alphaModFix/>
          </a:blip>
          <a:stretch>
            <a:fillRect/>
          </a:stretch>
        </p:blipFill>
        <p:spPr>
          <a:xfrm>
            <a:off x="2405975" y="2377075"/>
            <a:ext cx="684800" cy="648375"/>
          </a:xfrm>
          <a:prstGeom prst="rect">
            <a:avLst/>
          </a:prstGeom>
          <a:noFill/>
          <a:ln>
            <a:noFill/>
          </a:ln>
        </p:spPr>
      </p:pic>
      <p:sp>
        <p:nvSpPr>
          <p:cNvPr id="227" name="Google Shape;227;p22"/>
          <p:cNvSpPr txBox="1"/>
          <p:nvPr/>
        </p:nvSpPr>
        <p:spPr>
          <a:xfrm>
            <a:off x="1634000" y="2402150"/>
            <a:ext cx="1252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32425C"/>
                </a:solidFill>
              </a:rPr>
              <a:t>Accuracy</a:t>
            </a:r>
            <a:endParaRPr sz="1100">
              <a:solidFill>
                <a:srgbClr val="32425C"/>
              </a:solidFill>
            </a:endParaRPr>
          </a:p>
        </p:txBody>
      </p:sp>
      <p:sp>
        <p:nvSpPr>
          <p:cNvPr id="228" name="Google Shape;228;p22"/>
          <p:cNvSpPr txBox="1"/>
          <p:nvPr/>
        </p:nvSpPr>
        <p:spPr>
          <a:xfrm>
            <a:off x="209975" y="2596325"/>
            <a:ext cx="2196000" cy="643800"/>
          </a:xfrm>
          <a:prstGeom prst="rect">
            <a:avLst/>
          </a:prstGeom>
          <a:noFill/>
          <a:ln>
            <a:noFill/>
          </a:ln>
        </p:spPr>
        <p:txBody>
          <a:bodyPr anchorCtr="0" anchor="t" bIns="91425" lIns="91425" spcFirstLastPara="1" rIns="91425" wrap="square" tIns="91425">
            <a:spAutoFit/>
          </a:bodyPr>
          <a:lstStyle/>
          <a:p>
            <a:pPr indent="0" lvl="0" marL="0" rtl="0" algn="r">
              <a:lnSpc>
                <a:spcPct val="136363"/>
              </a:lnSpc>
              <a:spcBef>
                <a:spcPts val="0"/>
              </a:spcBef>
              <a:spcAft>
                <a:spcPts val="0"/>
              </a:spcAft>
              <a:buNone/>
            </a:pPr>
            <a:r>
              <a:rPr lang="en-GB" sz="800">
                <a:solidFill>
                  <a:srgbClr val="404040"/>
                </a:solidFill>
                <a:latin typeface="Georgia"/>
                <a:ea typeface="Georgia"/>
                <a:cs typeface="Georgia"/>
                <a:sym typeface="Georgia"/>
              </a:rPr>
              <a:t>This research relies heavily on the third party library called BackTrader and we are questioning the accuracy of this library.</a:t>
            </a:r>
            <a:endParaRPr sz="800">
              <a:solidFill>
                <a:srgbClr val="404040"/>
              </a:solidFill>
              <a:latin typeface="Georgia"/>
              <a:ea typeface="Georgia"/>
              <a:cs typeface="Georgia"/>
              <a:sym typeface="Georgia"/>
            </a:endParaRPr>
          </a:p>
        </p:txBody>
      </p:sp>
      <p:pic>
        <p:nvPicPr>
          <p:cNvPr id="229" name="Google Shape;229;p22"/>
          <p:cNvPicPr preferRelativeResize="0"/>
          <p:nvPr/>
        </p:nvPicPr>
        <p:blipFill>
          <a:blip r:embed="rId5">
            <a:alphaModFix/>
          </a:blip>
          <a:stretch>
            <a:fillRect/>
          </a:stretch>
        </p:blipFill>
        <p:spPr>
          <a:xfrm>
            <a:off x="3123275" y="3419688"/>
            <a:ext cx="684800" cy="648375"/>
          </a:xfrm>
          <a:prstGeom prst="rect">
            <a:avLst/>
          </a:prstGeom>
          <a:noFill/>
          <a:ln>
            <a:noFill/>
          </a:ln>
        </p:spPr>
      </p:pic>
      <p:sp>
        <p:nvSpPr>
          <p:cNvPr id="230" name="Google Shape;230;p22"/>
          <p:cNvSpPr txBox="1"/>
          <p:nvPr/>
        </p:nvSpPr>
        <p:spPr>
          <a:xfrm>
            <a:off x="2266600" y="3244500"/>
            <a:ext cx="1252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32425C"/>
                </a:solidFill>
              </a:rPr>
              <a:t>What Now?</a:t>
            </a:r>
            <a:endParaRPr sz="1100">
              <a:solidFill>
                <a:srgbClr val="32425C"/>
              </a:solidFill>
            </a:endParaRPr>
          </a:p>
        </p:txBody>
      </p:sp>
      <p:sp>
        <p:nvSpPr>
          <p:cNvPr id="231" name="Google Shape;231;p22"/>
          <p:cNvSpPr txBox="1"/>
          <p:nvPr/>
        </p:nvSpPr>
        <p:spPr>
          <a:xfrm>
            <a:off x="0" y="3476575"/>
            <a:ext cx="3171900" cy="1651200"/>
          </a:xfrm>
          <a:prstGeom prst="rect">
            <a:avLst/>
          </a:prstGeom>
          <a:noFill/>
          <a:ln>
            <a:noFill/>
          </a:ln>
        </p:spPr>
        <p:txBody>
          <a:bodyPr anchorCtr="0" anchor="t" bIns="91425" lIns="91425" spcFirstLastPara="1" rIns="91425" wrap="square" tIns="91425">
            <a:spAutoFit/>
          </a:bodyPr>
          <a:lstStyle/>
          <a:p>
            <a:pPr indent="0" lvl="0" marL="0" rtl="0" algn="r">
              <a:lnSpc>
                <a:spcPct val="136363"/>
              </a:lnSpc>
              <a:spcBef>
                <a:spcPts val="0"/>
              </a:spcBef>
              <a:spcAft>
                <a:spcPts val="0"/>
              </a:spcAft>
              <a:buNone/>
            </a:pPr>
            <a:r>
              <a:rPr lang="en-GB" sz="800">
                <a:solidFill>
                  <a:srgbClr val="404040"/>
                </a:solidFill>
                <a:latin typeface="Georgia"/>
                <a:ea typeface="Georgia"/>
                <a:cs typeface="Georgia"/>
                <a:sym typeface="Georgia"/>
              </a:rPr>
              <a:t>With a bit more time we would make extra effort to obtain hourly data and compare the differences in results based on that. We would also validate the results produced by the third part library (BackTrader) and confirm its accuracy. </a:t>
            </a:r>
            <a:br>
              <a:rPr lang="en-GB" sz="800">
                <a:solidFill>
                  <a:srgbClr val="404040"/>
                </a:solidFill>
                <a:latin typeface="Georgia"/>
                <a:ea typeface="Georgia"/>
                <a:cs typeface="Georgia"/>
                <a:sym typeface="Georgia"/>
              </a:rPr>
            </a:br>
            <a:br>
              <a:rPr lang="en-GB" sz="800">
                <a:solidFill>
                  <a:srgbClr val="404040"/>
                </a:solidFill>
                <a:latin typeface="Georgia"/>
                <a:ea typeface="Georgia"/>
                <a:cs typeface="Georgia"/>
                <a:sym typeface="Georgia"/>
              </a:rPr>
            </a:br>
            <a:r>
              <a:rPr lang="en-GB" sz="800">
                <a:solidFill>
                  <a:srgbClr val="404040"/>
                </a:solidFill>
                <a:latin typeface="Georgia"/>
                <a:ea typeface="Georgia"/>
                <a:cs typeface="Georgia"/>
                <a:sym typeface="Georgia"/>
              </a:rPr>
              <a:t>We could also look at optimising the trading parameters such as applying the use of stop loss and take profit. Another thing to look at is to see which asset’s performance is more consistent in terms of the wins and loss ratios.</a:t>
            </a:r>
            <a:endParaRPr sz="800">
              <a:solidFill>
                <a:srgbClr val="40404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a:t>
            </a:r>
            <a:endParaRPr/>
          </a:p>
        </p:txBody>
      </p:sp>
      <p:sp>
        <p:nvSpPr>
          <p:cNvPr id="237" name="Google Shape;2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Open-floor Q&amp;A</a:t>
            </a:r>
            <a:endParaRPr/>
          </a:p>
        </p:txBody>
      </p:sp>
      <p:pic>
        <p:nvPicPr>
          <p:cNvPr id="238" name="Google Shape;238;p23"/>
          <p:cNvPicPr preferRelativeResize="0"/>
          <p:nvPr/>
        </p:nvPicPr>
        <p:blipFill>
          <a:blip r:embed="rId3">
            <a:alphaModFix/>
          </a:blip>
          <a:stretch>
            <a:fillRect/>
          </a:stretch>
        </p:blipFill>
        <p:spPr>
          <a:xfrm>
            <a:off x="3143250" y="2032000"/>
            <a:ext cx="2857500" cy="2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4">
            <a:alphaModFix/>
          </a:blip>
          <a:stretch>
            <a:fillRect/>
          </a:stretch>
        </p:blipFill>
        <p:spPr>
          <a:xfrm>
            <a:off x="4249325" y="2199600"/>
            <a:ext cx="2191800" cy="2775075"/>
          </a:xfrm>
          <a:prstGeom prst="rect">
            <a:avLst/>
          </a:prstGeom>
          <a:noFill/>
          <a:ln>
            <a:noFill/>
          </a:ln>
        </p:spPr>
      </p:pic>
      <p:pic>
        <p:nvPicPr>
          <p:cNvPr id="65" name="Google Shape;65;p14"/>
          <p:cNvPicPr preferRelativeResize="0"/>
          <p:nvPr/>
        </p:nvPicPr>
        <p:blipFill>
          <a:blip r:embed="rId4">
            <a:alphaModFix/>
          </a:blip>
          <a:stretch>
            <a:fillRect/>
          </a:stretch>
        </p:blipFill>
        <p:spPr>
          <a:xfrm>
            <a:off x="244725" y="2185750"/>
            <a:ext cx="2063150" cy="2775075"/>
          </a:xfrm>
          <a:prstGeom prst="rect">
            <a:avLst/>
          </a:prstGeom>
          <a:noFill/>
          <a:ln>
            <a:noFill/>
          </a:ln>
        </p:spPr>
      </p:pic>
      <p:pic>
        <p:nvPicPr>
          <p:cNvPr id="66" name="Google Shape;66;p14"/>
          <p:cNvPicPr preferRelativeResize="0"/>
          <p:nvPr/>
        </p:nvPicPr>
        <p:blipFill>
          <a:blip r:embed="rId4">
            <a:alphaModFix/>
          </a:blip>
          <a:stretch>
            <a:fillRect/>
          </a:stretch>
        </p:blipFill>
        <p:spPr>
          <a:xfrm>
            <a:off x="326200" y="184850"/>
            <a:ext cx="855175" cy="497525"/>
          </a:xfrm>
          <a:prstGeom prst="rect">
            <a:avLst/>
          </a:prstGeom>
          <a:noFill/>
          <a:ln>
            <a:noFill/>
          </a:ln>
        </p:spPr>
      </p:pic>
      <p:pic>
        <p:nvPicPr>
          <p:cNvPr id="67" name="Google Shape;67;p14"/>
          <p:cNvPicPr preferRelativeResize="0"/>
          <p:nvPr/>
        </p:nvPicPr>
        <p:blipFill>
          <a:blip r:embed="rId5">
            <a:alphaModFix/>
          </a:blip>
          <a:stretch>
            <a:fillRect/>
          </a:stretch>
        </p:blipFill>
        <p:spPr>
          <a:xfrm>
            <a:off x="6466325" y="1518425"/>
            <a:ext cx="1793150" cy="1541350"/>
          </a:xfrm>
          <a:prstGeom prst="rect">
            <a:avLst/>
          </a:prstGeom>
          <a:noFill/>
          <a:ln>
            <a:noFill/>
          </a:ln>
        </p:spPr>
      </p:pic>
      <p:pic>
        <p:nvPicPr>
          <p:cNvPr id="68" name="Google Shape;68;p14"/>
          <p:cNvPicPr preferRelativeResize="0"/>
          <p:nvPr/>
        </p:nvPicPr>
        <p:blipFill>
          <a:blip r:embed="rId5">
            <a:alphaModFix/>
          </a:blip>
          <a:stretch>
            <a:fillRect/>
          </a:stretch>
        </p:blipFill>
        <p:spPr>
          <a:xfrm>
            <a:off x="4326500" y="1518425"/>
            <a:ext cx="1793150" cy="1541350"/>
          </a:xfrm>
          <a:prstGeom prst="rect">
            <a:avLst/>
          </a:prstGeom>
          <a:noFill/>
          <a:ln>
            <a:noFill/>
          </a:ln>
        </p:spPr>
      </p:pic>
      <p:pic>
        <p:nvPicPr>
          <p:cNvPr id="69" name="Google Shape;69;p14"/>
          <p:cNvPicPr preferRelativeResize="0"/>
          <p:nvPr/>
        </p:nvPicPr>
        <p:blipFill>
          <a:blip r:embed="rId5">
            <a:alphaModFix/>
          </a:blip>
          <a:stretch>
            <a:fillRect/>
          </a:stretch>
        </p:blipFill>
        <p:spPr>
          <a:xfrm>
            <a:off x="2338375" y="1556950"/>
            <a:ext cx="1793150" cy="1448775"/>
          </a:xfrm>
          <a:prstGeom prst="rect">
            <a:avLst/>
          </a:prstGeom>
          <a:noFill/>
          <a:ln>
            <a:noFill/>
          </a:ln>
        </p:spPr>
      </p:pic>
      <p:pic>
        <p:nvPicPr>
          <p:cNvPr id="70" name="Google Shape;70;p14"/>
          <p:cNvPicPr preferRelativeResize="0"/>
          <p:nvPr/>
        </p:nvPicPr>
        <p:blipFill>
          <a:blip r:embed="rId5">
            <a:alphaModFix/>
          </a:blip>
          <a:stretch>
            <a:fillRect/>
          </a:stretch>
        </p:blipFill>
        <p:spPr>
          <a:xfrm>
            <a:off x="357175" y="1556950"/>
            <a:ext cx="1793150" cy="1448775"/>
          </a:xfrm>
          <a:prstGeom prst="rect">
            <a:avLst/>
          </a:prstGeom>
          <a:noFill/>
          <a:ln>
            <a:noFill/>
          </a:ln>
        </p:spPr>
      </p:pic>
      <p:pic>
        <p:nvPicPr>
          <p:cNvPr id="71" name="Google Shape;71;p14"/>
          <p:cNvPicPr preferRelativeResize="0"/>
          <p:nvPr/>
        </p:nvPicPr>
        <p:blipFill>
          <a:blip r:embed="rId6">
            <a:alphaModFix/>
          </a:blip>
          <a:stretch>
            <a:fillRect/>
          </a:stretch>
        </p:blipFill>
        <p:spPr>
          <a:xfrm>
            <a:off x="442125" y="1225125"/>
            <a:ext cx="1551700" cy="1693325"/>
          </a:xfrm>
          <a:prstGeom prst="rect">
            <a:avLst/>
          </a:prstGeom>
          <a:noFill/>
          <a:ln>
            <a:noFill/>
          </a:ln>
        </p:spPr>
      </p:pic>
      <p:pic>
        <p:nvPicPr>
          <p:cNvPr id="72" name="Google Shape;72;p14"/>
          <p:cNvPicPr preferRelativeResize="0"/>
          <p:nvPr/>
        </p:nvPicPr>
        <p:blipFill>
          <a:blip r:embed="rId6">
            <a:alphaModFix/>
          </a:blip>
          <a:stretch>
            <a:fillRect/>
          </a:stretch>
        </p:blipFill>
        <p:spPr>
          <a:xfrm>
            <a:off x="2445925" y="1225125"/>
            <a:ext cx="1649550" cy="1693325"/>
          </a:xfrm>
          <a:prstGeom prst="rect">
            <a:avLst/>
          </a:prstGeom>
          <a:noFill/>
          <a:ln>
            <a:noFill/>
          </a:ln>
        </p:spPr>
      </p:pic>
      <p:pic>
        <p:nvPicPr>
          <p:cNvPr id="73" name="Google Shape;73;p14"/>
          <p:cNvPicPr preferRelativeResize="0"/>
          <p:nvPr/>
        </p:nvPicPr>
        <p:blipFill>
          <a:blip r:embed="rId6">
            <a:alphaModFix/>
          </a:blip>
          <a:stretch>
            <a:fillRect/>
          </a:stretch>
        </p:blipFill>
        <p:spPr>
          <a:xfrm>
            <a:off x="4423825" y="1225125"/>
            <a:ext cx="1649550" cy="1800100"/>
          </a:xfrm>
          <a:prstGeom prst="rect">
            <a:avLst/>
          </a:prstGeom>
          <a:noFill/>
          <a:ln>
            <a:noFill/>
          </a:ln>
        </p:spPr>
      </p:pic>
      <p:pic>
        <p:nvPicPr>
          <p:cNvPr id="74" name="Google Shape;74;p14"/>
          <p:cNvPicPr preferRelativeResize="0"/>
          <p:nvPr/>
        </p:nvPicPr>
        <p:blipFill>
          <a:blip r:embed="rId6">
            <a:alphaModFix/>
          </a:blip>
          <a:stretch>
            <a:fillRect/>
          </a:stretch>
        </p:blipFill>
        <p:spPr>
          <a:xfrm>
            <a:off x="6538375" y="1225125"/>
            <a:ext cx="1649550" cy="1800100"/>
          </a:xfrm>
          <a:prstGeom prst="rect">
            <a:avLst/>
          </a:prstGeom>
          <a:noFill/>
          <a:ln>
            <a:noFill/>
          </a:ln>
        </p:spPr>
      </p:pic>
      <p:sp>
        <p:nvSpPr>
          <p:cNvPr id="75" name="Google Shape;75;p14"/>
          <p:cNvSpPr txBox="1"/>
          <p:nvPr/>
        </p:nvSpPr>
        <p:spPr>
          <a:xfrm>
            <a:off x="726304" y="2360175"/>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Tony Huang</a:t>
            </a:r>
            <a:endParaRPr b="1" sz="900"/>
          </a:p>
        </p:txBody>
      </p:sp>
      <p:sp>
        <p:nvSpPr>
          <p:cNvPr id="76" name="Google Shape;76;p14"/>
          <p:cNvSpPr txBox="1"/>
          <p:nvPr/>
        </p:nvSpPr>
        <p:spPr>
          <a:xfrm>
            <a:off x="726292" y="2505500"/>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999999"/>
                </a:solidFill>
              </a:rPr>
              <a:t>Project Manager</a:t>
            </a:r>
            <a:endParaRPr sz="900">
              <a:solidFill>
                <a:srgbClr val="999999"/>
              </a:solidFill>
            </a:endParaRPr>
          </a:p>
        </p:txBody>
      </p:sp>
      <p:pic>
        <p:nvPicPr>
          <p:cNvPr id="77" name="Google Shape;77;p14"/>
          <p:cNvPicPr preferRelativeResize="0"/>
          <p:nvPr/>
        </p:nvPicPr>
        <p:blipFill>
          <a:blip r:embed="rId7">
            <a:alphaModFix/>
          </a:blip>
          <a:stretch>
            <a:fillRect/>
          </a:stretch>
        </p:blipFill>
        <p:spPr>
          <a:xfrm>
            <a:off x="2633987" y="1328350"/>
            <a:ext cx="1273763" cy="1045700"/>
          </a:xfrm>
          <a:prstGeom prst="rect">
            <a:avLst/>
          </a:prstGeom>
          <a:noFill/>
          <a:ln>
            <a:noFill/>
          </a:ln>
        </p:spPr>
      </p:pic>
      <p:sp>
        <p:nvSpPr>
          <p:cNvPr id="78" name="Google Shape;78;p14"/>
          <p:cNvSpPr txBox="1"/>
          <p:nvPr/>
        </p:nvSpPr>
        <p:spPr>
          <a:xfrm>
            <a:off x="2574392" y="2505500"/>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999999"/>
                </a:solidFill>
              </a:rPr>
              <a:t>Senior Developer</a:t>
            </a:r>
            <a:endParaRPr sz="900">
              <a:solidFill>
                <a:srgbClr val="999999"/>
              </a:solidFill>
            </a:endParaRPr>
          </a:p>
        </p:txBody>
      </p:sp>
      <p:sp>
        <p:nvSpPr>
          <p:cNvPr id="79" name="Google Shape;79;p14"/>
          <p:cNvSpPr txBox="1"/>
          <p:nvPr/>
        </p:nvSpPr>
        <p:spPr>
          <a:xfrm>
            <a:off x="2555104" y="2360175"/>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Viseth Auk</a:t>
            </a:r>
            <a:endParaRPr b="1" sz="900"/>
          </a:p>
        </p:txBody>
      </p:sp>
      <p:sp>
        <p:nvSpPr>
          <p:cNvPr id="80" name="Google Shape;80;p14"/>
          <p:cNvSpPr txBox="1"/>
          <p:nvPr/>
        </p:nvSpPr>
        <p:spPr>
          <a:xfrm>
            <a:off x="4708000" y="2505500"/>
            <a:ext cx="127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999999"/>
                </a:solidFill>
              </a:rPr>
              <a:t>Data Visualisation Specialist</a:t>
            </a:r>
            <a:endParaRPr sz="900">
              <a:solidFill>
                <a:srgbClr val="999999"/>
              </a:solidFill>
            </a:endParaRPr>
          </a:p>
        </p:txBody>
      </p:sp>
      <p:sp>
        <p:nvSpPr>
          <p:cNvPr id="81" name="Google Shape;81;p14"/>
          <p:cNvSpPr txBox="1"/>
          <p:nvPr/>
        </p:nvSpPr>
        <p:spPr>
          <a:xfrm>
            <a:off x="4688704" y="2360175"/>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Ashley Neville</a:t>
            </a:r>
            <a:endParaRPr b="1" sz="900"/>
          </a:p>
        </p:txBody>
      </p:sp>
      <p:sp>
        <p:nvSpPr>
          <p:cNvPr id="82" name="Google Shape;82;p14"/>
          <p:cNvSpPr txBox="1"/>
          <p:nvPr/>
        </p:nvSpPr>
        <p:spPr>
          <a:xfrm>
            <a:off x="6841592" y="2505500"/>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999999"/>
                </a:solidFill>
              </a:rPr>
              <a:t>Data Consultant</a:t>
            </a:r>
            <a:endParaRPr sz="900">
              <a:solidFill>
                <a:srgbClr val="999999"/>
              </a:solidFill>
            </a:endParaRPr>
          </a:p>
        </p:txBody>
      </p:sp>
      <p:sp>
        <p:nvSpPr>
          <p:cNvPr id="83" name="Google Shape;83;p14"/>
          <p:cNvSpPr txBox="1"/>
          <p:nvPr/>
        </p:nvSpPr>
        <p:spPr>
          <a:xfrm>
            <a:off x="6822304" y="2360175"/>
            <a:ext cx="108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Anh Thi Dang </a:t>
            </a:r>
            <a:endParaRPr b="1" sz="900"/>
          </a:p>
        </p:txBody>
      </p:sp>
      <p:pic>
        <p:nvPicPr>
          <p:cNvPr id="84" name="Google Shape;84;p14"/>
          <p:cNvPicPr preferRelativeResize="0"/>
          <p:nvPr/>
        </p:nvPicPr>
        <p:blipFill>
          <a:blip r:embed="rId8">
            <a:alphaModFix/>
          </a:blip>
          <a:stretch>
            <a:fillRect/>
          </a:stretch>
        </p:blipFill>
        <p:spPr>
          <a:xfrm>
            <a:off x="4642774" y="1360975"/>
            <a:ext cx="1138552" cy="1045700"/>
          </a:xfrm>
          <a:prstGeom prst="rect">
            <a:avLst/>
          </a:prstGeom>
          <a:noFill/>
          <a:ln>
            <a:noFill/>
          </a:ln>
        </p:spPr>
      </p:pic>
      <p:sp>
        <p:nvSpPr>
          <p:cNvPr id="85" name="Google Shape;85;p14"/>
          <p:cNvSpPr txBox="1"/>
          <p:nvPr/>
        </p:nvSpPr>
        <p:spPr>
          <a:xfrm>
            <a:off x="157838" y="2973925"/>
            <a:ext cx="2191800" cy="1800000"/>
          </a:xfrm>
          <a:prstGeom prst="rect">
            <a:avLst/>
          </a:prstGeom>
          <a:noFill/>
          <a:ln>
            <a:noFill/>
          </a:ln>
        </p:spPr>
        <p:txBody>
          <a:bodyPr anchorCtr="0" anchor="t" bIns="378000" lIns="91425" spcFirstLastPara="1" rIns="91425" wrap="square" tIns="91425">
            <a:noAutofit/>
          </a:bodyPr>
          <a:lstStyle/>
          <a:p>
            <a:pPr indent="-279400" lvl="0" marL="457200" rtl="0" algn="l">
              <a:lnSpc>
                <a:spcPct val="120000"/>
              </a:lnSpc>
              <a:spcBef>
                <a:spcPts val="0"/>
              </a:spcBef>
              <a:spcAft>
                <a:spcPts val="0"/>
              </a:spcAft>
              <a:buClr>
                <a:schemeClr val="lt2"/>
              </a:buClr>
              <a:buSzPts val="800"/>
              <a:buFont typeface="Trebuchet MS"/>
              <a:buChar char="●"/>
            </a:pPr>
            <a:r>
              <a:rPr lang="en-GB" sz="800">
                <a:solidFill>
                  <a:schemeClr val="lt2"/>
                </a:solidFill>
                <a:latin typeface="Trebuchet MS"/>
                <a:ea typeface="Trebuchet MS"/>
                <a:cs typeface="Trebuchet MS"/>
                <a:sym typeface="Trebuchet MS"/>
              </a:rPr>
              <a:t>Key contact for driving the project forward and ensuring the project is completed on time.</a:t>
            </a:r>
            <a:endParaRPr sz="800">
              <a:solidFill>
                <a:schemeClr val="lt2"/>
              </a:solidFill>
              <a:latin typeface="Trebuchet MS"/>
              <a:ea typeface="Trebuchet MS"/>
              <a:cs typeface="Trebuchet MS"/>
              <a:sym typeface="Trebuchet MS"/>
            </a:endParaRPr>
          </a:p>
          <a:p>
            <a:pPr indent="0" lvl="0" marL="457200" rtl="0" algn="l">
              <a:lnSpc>
                <a:spcPct val="120000"/>
              </a:lnSpc>
              <a:spcBef>
                <a:spcPts val="0"/>
              </a:spcBef>
              <a:spcAft>
                <a:spcPts val="0"/>
              </a:spcAft>
              <a:buNone/>
            </a:pPr>
            <a:r>
              <a:t/>
            </a:r>
            <a:endParaRPr sz="800">
              <a:solidFill>
                <a:schemeClr val="lt2"/>
              </a:solidFill>
              <a:latin typeface="Trebuchet MS"/>
              <a:ea typeface="Trebuchet MS"/>
              <a:cs typeface="Trebuchet MS"/>
              <a:sym typeface="Trebuchet MS"/>
            </a:endParaRPr>
          </a:p>
          <a:p>
            <a:pPr indent="-279400" lvl="0" marL="457200" rtl="0" algn="l">
              <a:lnSpc>
                <a:spcPct val="120000"/>
              </a:lnSpc>
              <a:spcBef>
                <a:spcPts val="0"/>
              </a:spcBef>
              <a:spcAft>
                <a:spcPts val="0"/>
              </a:spcAft>
              <a:buClr>
                <a:schemeClr val="lt2"/>
              </a:buClr>
              <a:buSzPts val="800"/>
              <a:buFont typeface="Trebuchet MS"/>
              <a:buChar char="●"/>
            </a:pPr>
            <a:r>
              <a:rPr lang="en-GB" sz="800">
                <a:solidFill>
                  <a:schemeClr val="lt2"/>
                </a:solidFill>
                <a:latin typeface="Trebuchet MS"/>
                <a:ea typeface="Trebuchet MS"/>
                <a:cs typeface="Trebuchet MS"/>
                <a:sym typeface="Trebuchet MS"/>
              </a:rPr>
              <a:t>Responsible for maintaining the git repository ensuring that all pushes and pull are in good order and in sync with all members.</a:t>
            </a:r>
            <a:endParaRPr sz="800">
              <a:solidFill>
                <a:schemeClr val="lt2"/>
              </a:solidFill>
              <a:latin typeface="Trebuchet MS"/>
              <a:ea typeface="Trebuchet MS"/>
              <a:cs typeface="Trebuchet MS"/>
              <a:sym typeface="Trebuchet MS"/>
            </a:endParaRPr>
          </a:p>
        </p:txBody>
      </p:sp>
      <p:sp>
        <p:nvSpPr>
          <p:cNvPr id="86" name="Google Shape;86;p14"/>
          <p:cNvSpPr txBox="1"/>
          <p:nvPr/>
        </p:nvSpPr>
        <p:spPr>
          <a:xfrm>
            <a:off x="2174000" y="3014775"/>
            <a:ext cx="2152500" cy="1883700"/>
          </a:xfrm>
          <a:prstGeom prst="rect">
            <a:avLst/>
          </a:prstGeom>
          <a:noFill/>
          <a:ln>
            <a:noFill/>
          </a:ln>
        </p:spPr>
        <p:txBody>
          <a:bodyPr anchorCtr="0" anchor="t" bIns="378000" lIns="91425" spcFirstLastPara="1" rIns="91425" wrap="square" tIns="91425">
            <a:noAutofit/>
          </a:bodyPr>
          <a:lstStyle/>
          <a:p>
            <a:pPr indent="-279400" lvl="0" marL="457200" rtl="0" algn="l">
              <a:lnSpc>
                <a:spcPct val="120000"/>
              </a:lnSpc>
              <a:spcBef>
                <a:spcPts val="0"/>
              </a:spcBef>
              <a:spcAft>
                <a:spcPts val="0"/>
              </a:spcAft>
              <a:buClr>
                <a:srgbClr val="B7B7B7"/>
              </a:buClr>
              <a:buSzPts val="800"/>
              <a:buFont typeface="Trebuchet MS"/>
              <a:buChar char="●"/>
            </a:pPr>
            <a:r>
              <a:rPr lang="en-GB" sz="800">
                <a:solidFill>
                  <a:srgbClr val="B7B7B7"/>
                </a:solidFill>
                <a:latin typeface="Trebuchet MS"/>
                <a:ea typeface="Trebuchet MS"/>
                <a:cs typeface="Trebuchet MS"/>
                <a:sym typeface="Trebuchet MS"/>
              </a:rPr>
              <a:t>Work closely with the project manager to ensure that all requirements are met and delegate the necessary tasks to fellow member for completion.</a:t>
            </a:r>
            <a:endParaRPr sz="800">
              <a:solidFill>
                <a:srgbClr val="B7B7B7"/>
              </a:solidFill>
              <a:latin typeface="Trebuchet MS"/>
              <a:ea typeface="Trebuchet MS"/>
              <a:cs typeface="Trebuchet MS"/>
              <a:sym typeface="Trebuchet MS"/>
            </a:endParaRPr>
          </a:p>
          <a:p>
            <a:pPr indent="0" lvl="0" marL="457200" rtl="0" algn="l">
              <a:lnSpc>
                <a:spcPct val="120000"/>
              </a:lnSpc>
              <a:spcBef>
                <a:spcPts val="0"/>
              </a:spcBef>
              <a:spcAft>
                <a:spcPts val="0"/>
              </a:spcAft>
              <a:buNone/>
            </a:pPr>
            <a:r>
              <a:t/>
            </a:r>
            <a:endParaRPr sz="800">
              <a:solidFill>
                <a:srgbClr val="B7B7B7"/>
              </a:solidFill>
              <a:latin typeface="Trebuchet MS"/>
              <a:ea typeface="Trebuchet MS"/>
              <a:cs typeface="Trebuchet MS"/>
              <a:sym typeface="Trebuchet MS"/>
            </a:endParaRPr>
          </a:p>
          <a:p>
            <a:pPr indent="-279400" lvl="0" marL="457200" rtl="0" algn="l">
              <a:lnSpc>
                <a:spcPct val="120000"/>
              </a:lnSpc>
              <a:spcBef>
                <a:spcPts val="0"/>
              </a:spcBef>
              <a:spcAft>
                <a:spcPts val="0"/>
              </a:spcAft>
              <a:buClr>
                <a:srgbClr val="B7B7B7"/>
              </a:buClr>
              <a:buSzPts val="800"/>
              <a:buFont typeface="Trebuchet MS"/>
              <a:buChar char="●"/>
            </a:pPr>
            <a:r>
              <a:rPr lang="en-GB" sz="800">
                <a:solidFill>
                  <a:srgbClr val="B7B7B7"/>
                </a:solidFill>
                <a:latin typeface="Trebuchet MS"/>
                <a:ea typeface="Trebuchet MS"/>
                <a:cs typeface="Trebuchet MS"/>
                <a:sym typeface="Trebuchet MS"/>
              </a:rPr>
              <a:t>Review all codes written to ensure that all standards are followed.</a:t>
            </a:r>
            <a:endParaRPr sz="800">
              <a:solidFill>
                <a:srgbClr val="B7B7B7"/>
              </a:solidFill>
              <a:latin typeface="Trebuchet MS"/>
              <a:ea typeface="Trebuchet MS"/>
              <a:cs typeface="Trebuchet MS"/>
              <a:sym typeface="Trebuchet MS"/>
            </a:endParaRPr>
          </a:p>
          <a:p>
            <a:pPr indent="0" lvl="0" marL="457200" rtl="0" algn="l">
              <a:lnSpc>
                <a:spcPct val="120000"/>
              </a:lnSpc>
              <a:spcBef>
                <a:spcPts val="0"/>
              </a:spcBef>
              <a:spcAft>
                <a:spcPts val="0"/>
              </a:spcAft>
              <a:buNone/>
            </a:pPr>
            <a:r>
              <a:t/>
            </a:r>
            <a:endParaRPr sz="800">
              <a:solidFill>
                <a:srgbClr val="B7B7B7"/>
              </a:solidFill>
              <a:latin typeface="Trebuchet MS"/>
              <a:ea typeface="Trebuchet MS"/>
              <a:cs typeface="Trebuchet MS"/>
              <a:sym typeface="Trebuchet MS"/>
            </a:endParaRPr>
          </a:p>
          <a:p>
            <a:pPr indent="-279400" lvl="0" marL="457200" rtl="0" algn="l">
              <a:lnSpc>
                <a:spcPct val="120000"/>
              </a:lnSpc>
              <a:spcBef>
                <a:spcPts val="0"/>
              </a:spcBef>
              <a:spcAft>
                <a:spcPts val="0"/>
              </a:spcAft>
              <a:buClr>
                <a:srgbClr val="B7B7B7"/>
              </a:buClr>
              <a:buSzPts val="800"/>
              <a:buFont typeface="Trebuchet MS"/>
              <a:buChar char="●"/>
            </a:pPr>
            <a:r>
              <a:rPr lang="en-GB" sz="800">
                <a:solidFill>
                  <a:srgbClr val="B7B7B7"/>
                </a:solidFill>
                <a:latin typeface="Trebuchet MS"/>
                <a:ea typeface="Trebuchet MS"/>
                <a:cs typeface="Trebuchet MS"/>
                <a:sym typeface="Trebuchet MS"/>
              </a:rPr>
              <a:t>Provide advice and mentoring to team members when faced with challenges.</a:t>
            </a:r>
            <a:endParaRPr sz="800">
              <a:solidFill>
                <a:srgbClr val="B7B7B7"/>
              </a:solidFill>
              <a:latin typeface="Trebuchet MS"/>
              <a:ea typeface="Trebuchet MS"/>
              <a:cs typeface="Trebuchet MS"/>
              <a:sym typeface="Trebuchet MS"/>
            </a:endParaRPr>
          </a:p>
        </p:txBody>
      </p:sp>
      <p:sp>
        <p:nvSpPr>
          <p:cNvPr id="87" name="Google Shape;87;p14"/>
          <p:cNvSpPr txBox="1"/>
          <p:nvPr/>
        </p:nvSpPr>
        <p:spPr>
          <a:xfrm>
            <a:off x="4213425" y="3066025"/>
            <a:ext cx="2232000" cy="1644300"/>
          </a:xfrm>
          <a:prstGeom prst="rect">
            <a:avLst/>
          </a:prstGeom>
          <a:noFill/>
          <a:ln>
            <a:noFill/>
          </a:ln>
        </p:spPr>
        <p:txBody>
          <a:bodyPr anchorCtr="0" anchor="t" bIns="378000" lIns="91425" spcFirstLastPara="1" rIns="91425" wrap="square" tIns="91425">
            <a:noAutofit/>
          </a:bodyPr>
          <a:lstStyle/>
          <a:p>
            <a:pPr indent="-279400" lvl="0" marL="457200" rtl="0" algn="l">
              <a:lnSpc>
                <a:spcPct val="120000"/>
              </a:lnSpc>
              <a:spcBef>
                <a:spcPts val="0"/>
              </a:spcBef>
              <a:spcAft>
                <a:spcPts val="0"/>
              </a:spcAft>
              <a:buClr>
                <a:schemeClr val="lt2"/>
              </a:buClr>
              <a:buSzPts val="800"/>
              <a:buFont typeface="Trebuchet MS"/>
              <a:buChar char="●"/>
            </a:pPr>
            <a:r>
              <a:rPr lang="en-GB" sz="800">
                <a:solidFill>
                  <a:schemeClr val="lt2"/>
                </a:solidFill>
                <a:latin typeface="Trebuchet MS"/>
                <a:ea typeface="Trebuchet MS"/>
                <a:cs typeface="Trebuchet MS"/>
                <a:sym typeface="Trebuchet MS"/>
              </a:rPr>
              <a:t>A key player in the visualisation component of the project. He will assist the team with collating various results from our research and presenting them in a meaningful way in the dashboard.</a:t>
            </a:r>
            <a:endParaRPr sz="800">
              <a:solidFill>
                <a:schemeClr val="lt2"/>
              </a:solidFill>
              <a:latin typeface="Trebuchet MS"/>
              <a:ea typeface="Trebuchet MS"/>
              <a:cs typeface="Trebuchet MS"/>
              <a:sym typeface="Trebuchet MS"/>
            </a:endParaRPr>
          </a:p>
          <a:p>
            <a:pPr indent="0" lvl="0" marL="457200" rtl="0" algn="l">
              <a:lnSpc>
                <a:spcPct val="120000"/>
              </a:lnSpc>
              <a:spcBef>
                <a:spcPts val="0"/>
              </a:spcBef>
              <a:spcAft>
                <a:spcPts val="0"/>
              </a:spcAft>
              <a:buNone/>
            </a:pPr>
            <a:r>
              <a:t/>
            </a:r>
            <a:endParaRPr sz="800">
              <a:solidFill>
                <a:schemeClr val="lt2"/>
              </a:solidFill>
              <a:latin typeface="Trebuchet MS"/>
              <a:ea typeface="Trebuchet MS"/>
              <a:cs typeface="Trebuchet MS"/>
              <a:sym typeface="Trebuchet MS"/>
            </a:endParaRPr>
          </a:p>
          <a:p>
            <a:pPr indent="-279400" lvl="0" marL="457200" rtl="0" algn="l">
              <a:lnSpc>
                <a:spcPct val="120000"/>
              </a:lnSpc>
              <a:spcBef>
                <a:spcPts val="0"/>
              </a:spcBef>
              <a:spcAft>
                <a:spcPts val="0"/>
              </a:spcAft>
              <a:buClr>
                <a:schemeClr val="lt2"/>
              </a:buClr>
              <a:buSzPts val="800"/>
              <a:buFont typeface="Trebuchet MS"/>
              <a:buChar char="●"/>
            </a:pPr>
            <a:r>
              <a:rPr lang="en-GB" sz="800">
                <a:solidFill>
                  <a:schemeClr val="lt2"/>
                </a:solidFill>
                <a:latin typeface="Trebuchet MS"/>
                <a:ea typeface="Trebuchet MS"/>
                <a:cs typeface="Trebuchet MS"/>
                <a:sym typeface="Trebuchet MS"/>
              </a:rPr>
              <a:t>Work with the Senior Developer to create and maintain the required documentation for the project.</a:t>
            </a:r>
            <a:endParaRPr sz="800">
              <a:solidFill>
                <a:schemeClr val="lt2"/>
              </a:solidFill>
              <a:latin typeface="Trebuchet MS"/>
              <a:ea typeface="Trebuchet MS"/>
              <a:cs typeface="Trebuchet MS"/>
              <a:sym typeface="Trebuchet MS"/>
            </a:endParaRPr>
          </a:p>
        </p:txBody>
      </p:sp>
      <p:sp>
        <p:nvSpPr>
          <p:cNvPr id="88" name="Google Shape;88;p14"/>
          <p:cNvSpPr txBox="1"/>
          <p:nvPr/>
        </p:nvSpPr>
        <p:spPr>
          <a:xfrm>
            <a:off x="6313550" y="3090975"/>
            <a:ext cx="2498400" cy="1883700"/>
          </a:xfrm>
          <a:prstGeom prst="rect">
            <a:avLst/>
          </a:prstGeom>
          <a:noFill/>
          <a:ln>
            <a:noFill/>
          </a:ln>
        </p:spPr>
        <p:txBody>
          <a:bodyPr anchorCtr="0" anchor="t" bIns="378000" lIns="91425" spcFirstLastPara="1" rIns="91425" wrap="square" tIns="91425">
            <a:noAutofit/>
          </a:bodyPr>
          <a:lstStyle/>
          <a:p>
            <a:pPr indent="-279400" lvl="0" marL="457200" rtl="0" algn="l">
              <a:lnSpc>
                <a:spcPct val="120000"/>
              </a:lnSpc>
              <a:spcBef>
                <a:spcPts val="0"/>
              </a:spcBef>
              <a:spcAft>
                <a:spcPts val="0"/>
              </a:spcAft>
              <a:buClr>
                <a:srgbClr val="CCCCCC"/>
              </a:buClr>
              <a:buSzPts val="800"/>
              <a:buFont typeface="Trebuchet MS"/>
              <a:buChar char="●"/>
            </a:pPr>
            <a:r>
              <a:rPr lang="en-GB" sz="800">
                <a:solidFill>
                  <a:srgbClr val="CCCCCC"/>
                </a:solidFill>
                <a:latin typeface="Trebuchet MS"/>
                <a:ea typeface="Trebuchet MS"/>
                <a:cs typeface="Trebuchet MS"/>
                <a:sym typeface="Trebuchet MS"/>
              </a:rPr>
              <a:t>Plays an important role in ensuring that the data is correctly loaded and clean before analysis can begin.</a:t>
            </a:r>
            <a:endParaRPr sz="800">
              <a:solidFill>
                <a:srgbClr val="CCCCCC"/>
              </a:solidFill>
              <a:latin typeface="Trebuchet MS"/>
              <a:ea typeface="Trebuchet MS"/>
              <a:cs typeface="Trebuchet MS"/>
              <a:sym typeface="Trebuchet MS"/>
            </a:endParaRPr>
          </a:p>
          <a:p>
            <a:pPr indent="0" lvl="0" marL="457200" rtl="0" algn="l">
              <a:lnSpc>
                <a:spcPct val="120000"/>
              </a:lnSpc>
              <a:spcBef>
                <a:spcPts val="0"/>
              </a:spcBef>
              <a:spcAft>
                <a:spcPts val="0"/>
              </a:spcAft>
              <a:buNone/>
            </a:pPr>
            <a:r>
              <a:t/>
            </a:r>
            <a:endParaRPr sz="800">
              <a:solidFill>
                <a:srgbClr val="CCCCCC"/>
              </a:solidFill>
              <a:latin typeface="Trebuchet MS"/>
              <a:ea typeface="Trebuchet MS"/>
              <a:cs typeface="Trebuchet MS"/>
              <a:sym typeface="Trebuchet MS"/>
            </a:endParaRPr>
          </a:p>
          <a:p>
            <a:pPr indent="-279400" lvl="0" marL="457200" rtl="0" algn="l">
              <a:lnSpc>
                <a:spcPct val="120000"/>
              </a:lnSpc>
              <a:spcBef>
                <a:spcPts val="0"/>
              </a:spcBef>
              <a:spcAft>
                <a:spcPts val="0"/>
              </a:spcAft>
              <a:buClr>
                <a:srgbClr val="CCCCCC"/>
              </a:buClr>
              <a:buSzPts val="800"/>
              <a:buFont typeface="Trebuchet MS"/>
              <a:buChar char="●"/>
            </a:pPr>
            <a:r>
              <a:rPr lang="en-GB" sz="800">
                <a:solidFill>
                  <a:srgbClr val="CCCCCC"/>
                </a:solidFill>
                <a:latin typeface="Trebuchet MS"/>
                <a:ea typeface="Trebuchet MS"/>
                <a:cs typeface="Trebuchet MS"/>
                <a:sym typeface="Trebuchet MS"/>
              </a:rPr>
              <a:t>Provide advice on any data issues we may encounter and offer options to resolve them. </a:t>
            </a:r>
            <a:endParaRPr sz="800">
              <a:solidFill>
                <a:srgbClr val="CCCCCC"/>
              </a:solidFill>
              <a:latin typeface="Trebuchet MS"/>
              <a:ea typeface="Trebuchet MS"/>
              <a:cs typeface="Trebuchet MS"/>
              <a:sym typeface="Trebuchet MS"/>
            </a:endParaRPr>
          </a:p>
          <a:p>
            <a:pPr indent="0" lvl="0" marL="457200" rtl="0" algn="l">
              <a:lnSpc>
                <a:spcPct val="120000"/>
              </a:lnSpc>
              <a:spcBef>
                <a:spcPts val="0"/>
              </a:spcBef>
              <a:spcAft>
                <a:spcPts val="0"/>
              </a:spcAft>
              <a:buNone/>
            </a:pPr>
            <a:r>
              <a:t/>
            </a:r>
            <a:endParaRPr sz="800">
              <a:solidFill>
                <a:srgbClr val="CCCCCC"/>
              </a:solidFill>
              <a:latin typeface="Trebuchet MS"/>
              <a:ea typeface="Trebuchet MS"/>
              <a:cs typeface="Trebuchet MS"/>
              <a:sym typeface="Trebuchet MS"/>
            </a:endParaRPr>
          </a:p>
          <a:p>
            <a:pPr indent="-279400" lvl="0" marL="457200" rtl="0" algn="l">
              <a:lnSpc>
                <a:spcPct val="120000"/>
              </a:lnSpc>
              <a:spcBef>
                <a:spcPts val="0"/>
              </a:spcBef>
              <a:spcAft>
                <a:spcPts val="0"/>
              </a:spcAft>
              <a:buClr>
                <a:srgbClr val="CCCCCC"/>
              </a:buClr>
              <a:buSzPts val="800"/>
              <a:buFont typeface="Trebuchet MS"/>
              <a:buChar char="●"/>
            </a:pPr>
            <a:r>
              <a:rPr lang="en-GB" sz="800">
                <a:solidFill>
                  <a:srgbClr val="CCCCCC"/>
                </a:solidFill>
                <a:latin typeface="Trebuchet MS"/>
                <a:ea typeface="Trebuchet MS"/>
                <a:cs typeface="Trebuchet MS"/>
                <a:sym typeface="Trebuchet MS"/>
              </a:rPr>
              <a:t>Primary goal is to ensure that all data sets can be obtained and are adequate for testing, clean, unbiased and free from error.</a:t>
            </a:r>
            <a:endParaRPr sz="800">
              <a:solidFill>
                <a:srgbClr val="CCCCCC"/>
              </a:solidFill>
              <a:latin typeface="Trebuchet MS"/>
              <a:ea typeface="Trebuchet MS"/>
              <a:cs typeface="Trebuchet MS"/>
              <a:sym typeface="Trebuchet MS"/>
            </a:endParaRPr>
          </a:p>
        </p:txBody>
      </p:sp>
      <p:sp>
        <p:nvSpPr>
          <p:cNvPr id="89" name="Google Shape;89;p14"/>
          <p:cNvSpPr txBox="1"/>
          <p:nvPr/>
        </p:nvSpPr>
        <p:spPr>
          <a:xfrm>
            <a:off x="442125" y="339200"/>
            <a:ext cx="49113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3100">
                <a:solidFill>
                  <a:srgbClr val="404040"/>
                </a:solidFill>
              </a:rPr>
              <a:t>TEAM </a:t>
            </a:r>
            <a:r>
              <a:rPr lang="en-GB" sz="3100">
                <a:solidFill>
                  <a:srgbClr val="404040"/>
                </a:solidFill>
              </a:rPr>
              <a:t>MEMBERS</a:t>
            </a:r>
            <a:endParaRPr sz="3100">
              <a:solidFill>
                <a:srgbClr val="404040"/>
              </a:solidFill>
            </a:endParaRPr>
          </a:p>
        </p:txBody>
      </p:sp>
      <p:pic>
        <p:nvPicPr>
          <p:cNvPr id="90" name="Google Shape;90;p14"/>
          <p:cNvPicPr preferRelativeResize="0"/>
          <p:nvPr/>
        </p:nvPicPr>
        <p:blipFill>
          <a:blip r:embed="rId9">
            <a:alphaModFix/>
          </a:blip>
          <a:stretch>
            <a:fillRect/>
          </a:stretch>
        </p:blipFill>
        <p:spPr>
          <a:xfrm>
            <a:off x="488650" y="1328350"/>
            <a:ext cx="1367575" cy="1031825"/>
          </a:xfrm>
          <a:prstGeom prst="rect">
            <a:avLst/>
          </a:prstGeom>
          <a:noFill/>
          <a:ln>
            <a:noFill/>
          </a:ln>
        </p:spPr>
      </p:pic>
      <p:pic>
        <p:nvPicPr>
          <p:cNvPr id="91" name="Google Shape;91;p14"/>
          <p:cNvPicPr preferRelativeResize="0"/>
          <p:nvPr/>
        </p:nvPicPr>
        <p:blipFill>
          <a:blip r:embed="rId4">
            <a:alphaModFix/>
          </a:blip>
          <a:stretch>
            <a:fillRect/>
          </a:stretch>
        </p:blipFill>
        <p:spPr>
          <a:xfrm>
            <a:off x="7502125" y="-11750"/>
            <a:ext cx="685800" cy="561975"/>
          </a:xfrm>
          <a:prstGeom prst="rect">
            <a:avLst/>
          </a:prstGeom>
          <a:noFill/>
          <a:ln>
            <a:noFill/>
          </a:ln>
        </p:spPr>
      </p:pic>
      <p:pic>
        <p:nvPicPr>
          <p:cNvPr id="92" name="Google Shape;92;p14"/>
          <p:cNvPicPr preferRelativeResize="0"/>
          <p:nvPr/>
        </p:nvPicPr>
        <p:blipFill rotWithShape="1">
          <a:blip r:embed="rId10">
            <a:alphaModFix/>
          </a:blip>
          <a:srcRect b="12365" l="0" r="0" t="0"/>
          <a:stretch/>
        </p:blipFill>
        <p:spPr>
          <a:xfrm>
            <a:off x="6925675" y="1392650"/>
            <a:ext cx="963375" cy="100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24075" y="166500"/>
            <a:ext cx="329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Motivation</a:t>
            </a:r>
            <a:endParaRPr/>
          </a:p>
        </p:txBody>
      </p:sp>
      <p:pic>
        <p:nvPicPr>
          <p:cNvPr id="98" name="Google Shape;98;p15"/>
          <p:cNvPicPr preferRelativeResize="0"/>
          <p:nvPr/>
        </p:nvPicPr>
        <p:blipFill>
          <a:blip r:embed="rId4">
            <a:alphaModFix/>
          </a:blip>
          <a:stretch>
            <a:fillRect/>
          </a:stretch>
        </p:blipFill>
        <p:spPr>
          <a:xfrm>
            <a:off x="3237400" y="1093925"/>
            <a:ext cx="5499228" cy="2986601"/>
          </a:xfrm>
          <a:prstGeom prst="rect">
            <a:avLst/>
          </a:prstGeom>
          <a:noFill/>
          <a:ln>
            <a:noFill/>
          </a:ln>
        </p:spPr>
      </p:pic>
      <p:sp>
        <p:nvSpPr>
          <p:cNvPr id="99" name="Google Shape;99;p15"/>
          <p:cNvSpPr txBox="1"/>
          <p:nvPr/>
        </p:nvSpPr>
        <p:spPr>
          <a:xfrm>
            <a:off x="3783750" y="826025"/>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7F7F7F"/>
                </a:solidFill>
              </a:rPr>
              <a:t>Crossover Moving Average</a:t>
            </a:r>
            <a:endParaRPr sz="1300">
              <a:solidFill>
                <a:srgbClr val="7F7F7F"/>
              </a:solidFill>
            </a:endParaRPr>
          </a:p>
        </p:txBody>
      </p:sp>
      <p:sp>
        <p:nvSpPr>
          <p:cNvPr id="100" name="Google Shape;100;p15"/>
          <p:cNvSpPr txBox="1"/>
          <p:nvPr/>
        </p:nvSpPr>
        <p:spPr>
          <a:xfrm>
            <a:off x="305625" y="691300"/>
            <a:ext cx="3162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Our team has a combined capital of $60,000 and wishes to venture </a:t>
            </a:r>
            <a:r>
              <a:rPr lang="en-GB" sz="900"/>
              <a:t>together</a:t>
            </a:r>
            <a:r>
              <a:rPr lang="en-GB" sz="900"/>
              <a:t> and invest in a trading strategy across 3 asset classes: stocks, crypto and gold.</a:t>
            </a:r>
            <a:endParaRPr sz="900"/>
          </a:p>
        </p:txBody>
      </p:sp>
      <p:sp>
        <p:nvSpPr>
          <p:cNvPr id="101" name="Google Shape;101;p15"/>
          <p:cNvSpPr txBox="1"/>
          <p:nvPr/>
        </p:nvSpPr>
        <p:spPr>
          <a:xfrm>
            <a:off x="314775" y="1251100"/>
            <a:ext cx="3162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We have found in many finance literatures that the crossover moving average is a popular strategy people use and wish to explore this trading strategy as a possible technique to use to invest our funds.</a:t>
            </a:r>
            <a:endParaRPr sz="900"/>
          </a:p>
        </p:txBody>
      </p:sp>
      <p:sp>
        <p:nvSpPr>
          <p:cNvPr id="102" name="Google Shape;102;p15"/>
          <p:cNvSpPr txBox="1"/>
          <p:nvPr/>
        </p:nvSpPr>
        <p:spPr>
          <a:xfrm>
            <a:off x="247875" y="2004325"/>
            <a:ext cx="3377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This project seeks to answer the following questions</a:t>
            </a:r>
            <a:r>
              <a:rPr lang="en-GB" sz="900"/>
              <a:t>:</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GB" sz="900"/>
              <a:t>How should we best allocate the capital across these asset classes to minimise risk?</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GB" sz="900"/>
              <a:t>Which asset will this strategy work best for?</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GB" sz="900"/>
              <a:t>Was there any relationship between these assets?</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GB" sz="900"/>
              <a:t>On what basis do we decide that this strategy is better for a particular asset compared to the others?</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GB" sz="900"/>
              <a:t>Could a buy and hold strategy have performed better?</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GB" sz="900"/>
              <a:t>Which asset were inherently more risky?</a:t>
            </a:r>
            <a:endParaRPr sz="9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4">
            <a:alphaModFix/>
          </a:blip>
          <a:stretch>
            <a:fillRect/>
          </a:stretch>
        </p:blipFill>
        <p:spPr>
          <a:xfrm>
            <a:off x="443300" y="1170125"/>
            <a:ext cx="4516590" cy="2466700"/>
          </a:xfrm>
          <a:prstGeom prst="rect">
            <a:avLst/>
          </a:prstGeom>
          <a:noFill/>
          <a:ln>
            <a:noFill/>
          </a:ln>
        </p:spPr>
      </p:pic>
      <p:sp>
        <p:nvSpPr>
          <p:cNvPr id="108" name="Google Shape;108;p16"/>
          <p:cNvSpPr txBox="1"/>
          <p:nvPr>
            <p:ph type="title"/>
          </p:nvPr>
        </p:nvSpPr>
        <p:spPr>
          <a:xfrm>
            <a:off x="5153288" y="220375"/>
            <a:ext cx="413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620"/>
              <a:t>Summary &amp; Result Findings</a:t>
            </a:r>
            <a:endParaRPr b="1" sz="1620"/>
          </a:p>
        </p:txBody>
      </p:sp>
      <p:sp>
        <p:nvSpPr>
          <p:cNvPr id="109" name="Google Shape;109;p16"/>
          <p:cNvSpPr txBox="1"/>
          <p:nvPr/>
        </p:nvSpPr>
        <p:spPr>
          <a:xfrm>
            <a:off x="1553575" y="3335150"/>
            <a:ext cx="58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Stocks</a:t>
            </a:r>
            <a:endParaRPr sz="500"/>
          </a:p>
        </p:txBody>
      </p:sp>
      <p:sp>
        <p:nvSpPr>
          <p:cNvPr id="110" name="Google Shape;110;p16"/>
          <p:cNvSpPr txBox="1"/>
          <p:nvPr/>
        </p:nvSpPr>
        <p:spPr>
          <a:xfrm>
            <a:off x="2368250" y="3335150"/>
            <a:ext cx="58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Gold</a:t>
            </a:r>
            <a:endParaRPr sz="500"/>
          </a:p>
        </p:txBody>
      </p:sp>
      <p:sp>
        <p:nvSpPr>
          <p:cNvPr id="111" name="Google Shape;111;p16"/>
          <p:cNvSpPr txBox="1"/>
          <p:nvPr/>
        </p:nvSpPr>
        <p:spPr>
          <a:xfrm>
            <a:off x="3257200" y="3335150"/>
            <a:ext cx="58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Bitcoin</a:t>
            </a:r>
            <a:endParaRPr sz="500"/>
          </a:p>
        </p:txBody>
      </p:sp>
      <p:sp>
        <p:nvSpPr>
          <p:cNvPr id="112" name="Google Shape;112;p16"/>
          <p:cNvSpPr txBox="1"/>
          <p:nvPr/>
        </p:nvSpPr>
        <p:spPr>
          <a:xfrm>
            <a:off x="1343550" y="3058250"/>
            <a:ext cx="776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Moving Average</a:t>
            </a:r>
            <a:endParaRPr sz="500"/>
          </a:p>
        </p:txBody>
      </p:sp>
      <p:sp>
        <p:nvSpPr>
          <p:cNvPr id="113" name="Google Shape;113;p16"/>
          <p:cNvSpPr txBox="1"/>
          <p:nvPr/>
        </p:nvSpPr>
        <p:spPr>
          <a:xfrm>
            <a:off x="3018825" y="3058250"/>
            <a:ext cx="776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Buy &amp; Hold</a:t>
            </a:r>
            <a:endParaRPr sz="500"/>
          </a:p>
        </p:txBody>
      </p:sp>
      <p:pic>
        <p:nvPicPr>
          <p:cNvPr id="114" name="Google Shape;114;p16"/>
          <p:cNvPicPr preferRelativeResize="0"/>
          <p:nvPr/>
        </p:nvPicPr>
        <p:blipFill>
          <a:blip r:embed="rId5">
            <a:alphaModFix/>
          </a:blip>
          <a:stretch>
            <a:fillRect/>
          </a:stretch>
        </p:blipFill>
        <p:spPr>
          <a:xfrm>
            <a:off x="5254250" y="3882389"/>
            <a:ext cx="3515500" cy="633537"/>
          </a:xfrm>
          <a:prstGeom prst="rect">
            <a:avLst/>
          </a:prstGeom>
          <a:noFill/>
          <a:ln>
            <a:noFill/>
          </a:ln>
        </p:spPr>
      </p:pic>
      <p:sp>
        <p:nvSpPr>
          <p:cNvPr id="115" name="Google Shape;115;p16"/>
          <p:cNvSpPr txBox="1"/>
          <p:nvPr/>
        </p:nvSpPr>
        <p:spPr>
          <a:xfrm>
            <a:off x="5594500" y="4019188"/>
            <a:ext cx="2500500" cy="5289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600">
                <a:solidFill>
                  <a:schemeClr val="lt1"/>
                </a:solidFill>
                <a:latin typeface="Lora"/>
                <a:ea typeface="Lora"/>
                <a:cs typeface="Lora"/>
                <a:sym typeface="Lora"/>
              </a:rPr>
              <a:t>The result on the market analysis on the moving average strategy is a bit bias as the strategy was constructed on a very long time frame ( daily data )</a:t>
            </a:r>
            <a:endParaRPr sz="600">
              <a:solidFill>
                <a:schemeClr val="lt1"/>
              </a:solidFill>
              <a:latin typeface="Lora"/>
              <a:ea typeface="Lora"/>
              <a:cs typeface="Lora"/>
              <a:sym typeface="Lora"/>
            </a:endParaRPr>
          </a:p>
        </p:txBody>
      </p:sp>
      <p:pic>
        <p:nvPicPr>
          <p:cNvPr id="116" name="Google Shape;116;p16"/>
          <p:cNvPicPr preferRelativeResize="0"/>
          <p:nvPr/>
        </p:nvPicPr>
        <p:blipFill>
          <a:blip r:embed="rId6">
            <a:alphaModFix/>
          </a:blip>
          <a:stretch>
            <a:fillRect/>
          </a:stretch>
        </p:blipFill>
        <p:spPr>
          <a:xfrm>
            <a:off x="5202825" y="2844175"/>
            <a:ext cx="3515450" cy="633525"/>
          </a:xfrm>
          <a:prstGeom prst="rect">
            <a:avLst/>
          </a:prstGeom>
          <a:noFill/>
          <a:ln>
            <a:noFill/>
          </a:ln>
        </p:spPr>
      </p:pic>
      <p:sp>
        <p:nvSpPr>
          <p:cNvPr id="117" name="Google Shape;117;p16"/>
          <p:cNvSpPr txBox="1"/>
          <p:nvPr/>
        </p:nvSpPr>
        <p:spPr>
          <a:xfrm>
            <a:off x="5552025" y="2988700"/>
            <a:ext cx="2500500" cy="5289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600">
                <a:solidFill>
                  <a:schemeClr val="lt1"/>
                </a:solidFill>
                <a:latin typeface="Lora"/>
                <a:ea typeface="Lora"/>
                <a:cs typeface="Lora"/>
                <a:sym typeface="Lora"/>
              </a:rPr>
              <a:t>The performance on bitcoin buy &amp; hold strategy could have shown as even more favourable had we been able to obtain data a bit earlier. The earliest data we could get was in Sept 2017.</a:t>
            </a:r>
            <a:endParaRPr sz="600">
              <a:solidFill>
                <a:schemeClr val="lt1"/>
              </a:solidFill>
              <a:latin typeface="Lora"/>
              <a:ea typeface="Lora"/>
              <a:cs typeface="Lora"/>
              <a:sym typeface="Lora"/>
            </a:endParaRPr>
          </a:p>
        </p:txBody>
      </p:sp>
      <p:pic>
        <p:nvPicPr>
          <p:cNvPr id="118" name="Google Shape;118;p16"/>
          <p:cNvPicPr preferRelativeResize="0"/>
          <p:nvPr/>
        </p:nvPicPr>
        <p:blipFill>
          <a:blip r:embed="rId7">
            <a:alphaModFix/>
          </a:blip>
          <a:stretch>
            <a:fillRect/>
          </a:stretch>
        </p:blipFill>
        <p:spPr>
          <a:xfrm>
            <a:off x="5215724" y="1853575"/>
            <a:ext cx="3515476" cy="633525"/>
          </a:xfrm>
          <a:prstGeom prst="rect">
            <a:avLst/>
          </a:prstGeom>
          <a:noFill/>
          <a:ln>
            <a:noFill/>
          </a:ln>
        </p:spPr>
      </p:pic>
      <p:pic>
        <p:nvPicPr>
          <p:cNvPr id="119" name="Google Shape;119;p16"/>
          <p:cNvPicPr preferRelativeResize="0"/>
          <p:nvPr/>
        </p:nvPicPr>
        <p:blipFill>
          <a:blip r:embed="rId8">
            <a:alphaModFix/>
          </a:blip>
          <a:stretch>
            <a:fillRect/>
          </a:stretch>
        </p:blipFill>
        <p:spPr>
          <a:xfrm>
            <a:off x="5202838" y="846650"/>
            <a:ext cx="3515425" cy="633525"/>
          </a:xfrm>
          <a:prstGeom prst="rect">
            <a:avLst/>
          </a:prstGeom>
          <a:noFill/>
          <a:ln>
            <a:noFill/>
          </a:ln>
        </p:spPr>
      </p:pic>
      <p:sp>
        <p:nvSpPr>
          <p:cNvPr id="120" name="Google Shape;120;p16"/>
          <p:cNvSpPr txBox="1"/>
          <p:nvPr/>
        </p:nvSpPr>
        <p:spPr>
          <a:xfrm>
            <a:off x="5552025" y="2813225"/>
            <a:ext cx="1386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lt1"/>
                </a:solidFill>
              </a:rPr>
              <a:t>DATA NOT UNIFORM</a:t>
            </a:r>
            <a:endParaRPr b="1" sz="800">
              <a:solidFill>
                <a:schemeClr val="lt1"/>
              </a:solidFill>
            </a:endParaRPr>
          </a:p>
        </p:txBody>
      </p:sp>
      <p:sp>
        <p:nvSpPr>
          <p:cNvPr id="121" name="Google Shape;121;p16"/>
          <p:cNvSpPr txBox="1"/>
          <p:nvPr/>
        </p:nvSpPr>
        <p:spPr>
          <a:xfrm>
            <a:off x="5578725" y="3834775"/>
            <a:ext cx="157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lt1"/>
                </a:solidFill>
              </a:rPr>
              <a:t>INADEQUATE INTERVAL</a:t>
            </a:r>
            <a:endParaRPr b="1" sz="800">
              <a:solidFill>
                <a:schemeClr val="lt1"/>
              </a:solidFill>
            </a:endParaRPr>
          </a:p>
        </p:txBody>
      </p:sp>
      <p:sp>
        <p:nvSpPr>
          <p:cNvPr id="122" name="Google Shape;122;p16"/>
          <p:cNvSpPr txBox="1"/>
          <p:nvPr/>
        </p:nvSpPr>
        <p:spPr>
          <a:xfrm>
            <a:off x="5578725" y="793075"/>
            <a:ext cx="1386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lt1"/>
                </a:solidFill>
              </a:rPr>
              <a:t>BUY &amp; HOLD WINS</a:t>
            </a:r>
            <a:endParaRPr b="1" sz="800">
              <a:solidFill>
                <a:schemeClr val="lt1"/>
              </a:solidFill>
            </a:endParaRPr>
          </a:p>
        </p:txBody>
      </p:sp>
      <p:sp>
        <p:nvSpPr>
          <p:cNvPr id="123" name="Google Shape;123;p16"/>
          <p:cNvSpPr txBox="1"/>
          <p:nvPr/>
        </p:nvSpPr>
        <p:spPr>
          <a:xfrm>
            <a:off x="5594500" y="1989550"/>
            <a:ext cx="2732100" cy="5289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600">
                <a:solidFill>
                  <a:schemeClr val="lt1"/>
                </a:solidFill>
                <a:latin typeface="Lora"/>
                <a:ea typeface="Lora"/>
                <a:cs typeface="Lora"/>
                <a:sym typeface="Lora"/>
              </a:rPr>
              <a:t>The Bitcoin data used for analysis and comparison included  a period where the market was in a booming trend for a new and highly innovative financial asset. This trend may not continue in the future.</a:t>
            </a:r>
            <a:endParaRPr sz="600">
              <a:solidFill>
                <a:schemeClr val="lt1"/>
              </a:solidFill>
              <a:latin typeface="Lora"/>
              <a:ea typeface="Lora"/>
              <a:cs typeface="Lora"/>
              <a:sym typeface="Lora"/>
            </a:endParaRPr>
          </a:p>
        </p:txBody>
      </p:sp>
      <p:sp>
        <p:nvSpPr>
          <p:cNvPr id="124" name="Google Shape;124;p16"/>
          <p:cNvSpPr txBox="1"/>
          <p:nvPr/>
        </p:nvSpPr>
        <p:spPr>
          <a:xfrm>
            <a:off x="5578725" y="1818625"/>
            <a:ext cx="1386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solidFill>
                  <a:schemeClr val="lt1"/>
                </a:solidFill>
              </a:rPr>
              <a:t>BOOMING MARKET</a:t>
            </a:r>
            <a:endParaRPr b="1" sz="800">
              <a:solidFill>
                <a:schemeClr val="lt1"/>
              </a:solidFill>
            </a:endParaRPr>
          </a:p>
        </p:txBody>
      </p:sp>
      <p:sp>
        <p:nvSpPr>
          <p:cNvPr id="125" name="Google Shape;125;p16"/>
          <p:cNvSpPr txBox="1"/>
          <p:nvPr/>
        </p:nvSpPr>
        <p:spPr>
          <a:xfrm>
            <a:off x="5582813" y="998550"/>
            <a:ext cx="2781300" cy="528900"/>
          </a:xfrm>
          <a:prstGeom prst="rect">
            <a:avLst/>
          </a:prstGeom>
          <a:noFill/>
          <a:ln>
            <a:noFill/>
          </a:ln>
        </p:spPr>
        <p:txBody>
          <a:bodyPr anchorCtr="0" anchor="t" bIns="91425" lIns="91425" spcFirstLastPara="1" rIns="91425" wrap="square" tIns="91425">
            <a:spAutoFit/>
          </a:bodyPr>
          <a:lstStyle/>
          <a:p>
            <a:pPr indent="0" lvl="0" marL="0" rtl="0" algn="l">
              <a:lnSpc>
                <a:spcPct val="136363"/>
              </a:lnSpc>
              <a:spcBef>
                <a:spcPts val="0"/>
              </a:spcBef>
              <a:spcAft>
                <a:spcPts val="0"/>
              </a:spcAft>
              <a:buNone/>
            </a:pPr>
            <a:r>
              <a:rPr lang="en-GB" sz="600">
                <a:solidFill>
                  <a:schemeClr val="lt1"/>
                </a:solidFill>
                <a:latin typeface="Lora"/>
                <a:ea typeface="Lora"/>
                <a:cs typeface="Lora"/>
                <a:sym typeface="Lora"/>
              </a:rPr>
              <a:t>Based on our research, results suggest that a buy and hold approach is more superior, and we should allocate most of our investments to </a:t>
            </a:r>
            <a:r>
              <a:rPr b="1" lang="en-GB" sz="600">
                <a:solidFill>
                  <a:schemeClr val="lt1"/>
                </a:solidFill>
                <a:latin typeface="Lora"/>
                <a:ea typeface="Lora"/>
                <a:cs typeface="Lora"/>
                <a:sym typeface="Lora"/>
              </a:rPr>
              <a:t>buy and hold</a:t>
            </a:r>
            <a:r>
              <a:rPr lang="en-GB" sz="600">
                <a:solidFill>
                  <a:schemeClr val="lt1"/>
                </a:solidFill>
                <a:latin typeface="Lora"/>
                <a:ea typeface="Lora"/>
                <a:cs typeface="Lora"/>
                <a:sym typeface="Lora"/>
              </a:rPr>
              <a:t> rather than applying the popular  moving average strategy</a:t>
            </a:r>
            <a:endParaRPr sz="600">
              <a:solidFill>
                <a:schemeClr val="lt1"/>
              </a:solidFill>
              <a:latin typeface="Lora"/>
              <a:ea typeface="Lora"/>
              <a:cs typeface="Lora"/>
              <a:sym typeface="Lora"/>
            </a:endParaRPr>
          </a:p>
        </p:txBody>
      </p:sp>
      <p:sp>
        <p:nvSpPr>
          <p:cNvPr id="126" name="Google Shape;126;p16"/>
          <p:cNvSpPr txBox="1"/>
          <p:nvPr/>
        </p:nvSpPr>
        <p:spPr>
          <a:xfrm>
            <a:off x="2738050" y="755125"/>
            <a:ext cx="146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$150k</a:t>
            </a:r>
            <a:endParaRPr sz="800"/>
          </a:p>
        </p:txBody>
      </p:sp>
      <p:pic>
        <p:nvPicPr>
          <p:cNvPr id="127" name="Google Shape;127;p16"/>
          <p:cNvPicPr preferRelativeResize="0"/>
          <p:nvPr/>
        </p:nvPicPr>
        <p:blipFill>
          <a:blip r:embed="rId9">
            <a:alphaModFix/>
          </a:blip>
          <a:stretch>
            <a:fillRect/>
          </a:stretch>
        </p:blipFill>
        <p:spPr>
          <a:xfrm>
            <a:off x="3257200" y="2416088"/>
            <a:ext cx="138500" cy="602212"/>
          </a:xfrm>
          <a:prstGeom prst="rect">
            <a:avLst/>
          </a:prstGeom>
          <a:noFill/>
          <a:ln>
            <a:noFill/>
          </a:ln>
        </p:spPr>
      </p:pic>
      <p:sp>
        <p:nvSpPr>
          <p:cNvPr id="128" name="Google Shape;128;p16"/>
          <p:cNvSpPr txBox="1"/>
          <p:nvPr/>
        </p:nvSpPr>
        <p:spPr>
          <a:xfrm>
            <a:off x="3104400" y="2179288"/>
            <a:ext cx="146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$12.5k</a:t>
            </a:r>
            <a:endParaRPr sz="800"/>
          </a:p>
        </p:txBody>
      </p:sp>
      <p:pic>
        <p:nvPicPr>
          <p:cNvPr id="129" name="Google Shape;129;p16"/>
          <p:cNvPicPr preferRelativeResize="0"/>
          <p:nvPr/>
        </p:nvPicPr>
        <p:blipFill>
          <a:blip r:embed="rId10">
            <a:alphaModFix/>
          </a:blip>
          <a:stretch>
            <a:fillRect/>
          </a:stretch>
        </p:blipFill>
        <p:spPr>
          <a:xfrm>
            <a:off x="2965900" y="1019075"/>
            <a:ext cx="138500" cy="1999218"/>
          </a:xfrm>
          <a:prstGeom prst="rect">
            <a:avLst/>
          </a:prstGeom>
          <a:noFill/>
          <a:ln>
            <a:noFill/>
          </a:ln>
        </p:spPr>
      </p:pic>
      <p:pic>
        <p:nvPicPr>
          <p:cNvPr id="130" name="Google Shape;130;p16"/>
          <p:cNvPicPr preferRelativeResize="0"/>
          <p:nvPr/>
        </p:nvPicPr>
        <p:blipFill>
          <a:blip r:embed="rId11">
            <a:alphaModFix/>
          </a:blip>
          <a:stretch>
            <a:fillRect/>
          </a:stretch>
        </p:blipFill>
        <p:spPr>
          <a:xfrm>
            <a:off x="3590650" y="2049025"/>
            <a:ext cx="138500" cy="969275"/>
          </a:xfrm>
          <a:prstGeom prst="rect">
            <a:avLst/>
          </a:prstGeom>
          <a:noFill/>
          <a:ln>
            <a:noFill/>
          </a:ln>
        </p:spPr>
      </p:pic>
      <p:sp>
        <p:nvSpPr>
          <p:cNvPr id="131" name="Google Shape;131;p16"/>
          <p:cNvSpPr txBox="1"/>
          <p:nvPr/>
        </p:nvSpPr>
        <p:spPr>
          <a:xfrm>
            <a:off x="3395700" y="1791438"/>
            <a:ext cx="146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$24k</a:t>
            </a:r>
            <a:endParaRPr sz="800"/>
          </a:p>
        </p:txBody>
      </p:sp>
      <p:pic>
        <p:nvPicPr>
          <p:cNvPr id="132" name="Google Shape;132;p16"/>
          <p:cNvPicPr preferRelativeResize="0"/>
          <p:nvPr/>
        </p:nvPicPr>
        <p:blipFill>
          <a:blip r:embed="rId10">
            <a:alphaModFix/>
          </a:blip>
          <a:stretch>
            <a:fillRect/>
          </a:stretch>
        </p:blipFill>
        <p:spPr>
          <a:xfrm>
            <a:off x="1172925" y="1369500"/>
            <a:ext cx="138500" cy="1648800"/>
          </a:xfrm>
          <a:prstGeom prst="rect">
            <a:avLst/>
          </a:prstGeom>
          <a:noFill/>
          <a:ln>
            <a:noFill/>
          </a:ln>
        </p:spPr>
      </p:pic>
      <p:sp>
        <p:nvSpPr>
          <p:cNvPr id="133" name="Google Shape;133;p16"/>
          <p:cNvSpPr txBox="1"/>
          <p:nvPr/>
        </p:nvSpPr>
        <p:spPr>
          <a:xfrm>
            <a:off x="997800" y="1139113"/>
            <a:ext cx="146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$100k</a:t>
            </a:r>
            <a:endParaRPr sz="800"/>
          </a:p>
        </p:txBody>
      </p:sp>
      <p:pic>
        <p:nvPicPr>
          <p:cNvPr id="134" name="Google Shape;134;p16"/>
          <p:cNvPicPr preferRelativeResize="0"/>
          <p:nvPr/>
        </p:nvPicPr>
        <p:blipFill>
          <a:blip r:embed="rId9">
            <a:alphaModFix/>
          </a:blip>
          <a:stretch>
            <a:fillRect/>
          </a:stretch>
        </p:blipFill>
        <p:spPr>
          <a:xfrm>
            <a:off x="1450175" y="2844175"/>
            <a:ext cx="138500" cy="174125"/>
          </a:xfrm>
          <a:prstGeom prst="rect">
            <a:avLst/>
          </a:prstGeom>
          <a:noFill/>
          <a:ln>
            <a:noFill/>
          </a:ln>
        </p:spPr>
      </p:pic>
      <p:sp>
        <p:nvSpPr>
          <p:cNvPr id="135" name="Google Shape;135;p16"/>
          <p:cNvSpPr txBox="1"/>
          <p:nvPr/>
        </p:nvSpPr>
        <p:spPr>
          <a:xfrm>
            <a:off x="1311425" y="2604400"/>
            <a:ext cx="550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$3.7k</a:t>
            </a:r>
            <a:endParaRPr sz="800"/>
          </a:p>
        </p:txBody>
      </p:sp>
      <p:pic>
        <p:nvPicPr>
          <p:cNvPr id="136" name="Google Shape;136;p16"/>
          <p:cNvPicPr preferRelativeResize="0"/>
          <p:nvPr/>
        </p:nvPicPr>
        <p:blipFill>
          <a:blip r:embed="rId11">
            <a:alphaModFix/>
          </a:blip>
          <a:stretch>
            <a:fillRect/>
          </a:stretch>
        </p:blipFill>
        <p:spPr>
          <a:xfrm>
            <a:off x="1727425" y="2675775"/>
            <a:ext cx="138500" cy="342525"/>
          </a:xfrm>
          <a:prstGeom prst="rect">
            <a:avLst/>
          </a:prstGeom>
          <a:noFill/>
          <a:ln>
            <a:noFill/>
          </a:ln>
        </p:spPr>
      </p:pic>
      <p:sp>
        <p:nvSpPr>
          <p:cNvPr id="137" name="Google Shape;137;p16"/>
          <p:cNvSpPr txBox="1"/>
          <p:nvPr/>
        </p:nvSpPr>
        <p:spPr>
          <a:xfrm>
            <a:off x="1553275" y="2445950"/>
            <a:ext cx="550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$6.6k</a:t>
            </a:r>
            <a:endParaRPr sz="800"/>
          </a:p>
        </p:txBody>
      </p:sp>
      <p:sp>
        <p:nvSpPr>
          <p:cNvPr id="138" name="Google Shape;138;p16"/>
          <p:cNvSpPr txBox="1"/>
          <p:nvPr/>
        </p:nvSpPr>
        <p:spPr>
          <a:xfrm>
            <a:off x="491675" y="384950"/>
            <a:ext cx="273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800"/>
              <a:t>Cumulative Profit: </a:t>
            </a:r>
            <a:br>
              <a:rPr b="1" lang="en-GB" sz="800"/>
            </a:br>
            <a:r>
              <a:rPr lang="en-GB" sz="800"/>
              <a:t>*</a:t>
            </a:r>
            <a:r>
              <a:rPr lang="en-GB" sz="800"/>
              <a:t> Initial Investment of $20k Allocated to each Asset</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lang="en-GB" sz="4000">
                <a:solidFill>
                  <a:srgbClr val="222A35"/>
                </a:solidFill>
              </a:rPr>
              <a:t>QUESTIONS &amp;  </a:t>
            </a:r>
            <a:r>
              <a:rPr b="1" lang="en-GB" sz="4000">
                <a:solidFill>
                  <a:srgbClr val="D2B057"/>
                </a:solidFill>
              </a:rPr>
              <a:t>DATA</a:t>
            </a:r>
            <a:endParaRPr b="1" sz="4000">
              <a:solidFill>
                <a:srgbClr val="D2B057"/>
              </a:solidFill>
            </a:endParaRPr>
          </a:p>
          <a:p>
            <a:pPr indent="0" lvl="0" marL="0" rtl="0" algn="l">
              <a:spcBef>
                <a:spcPts val="0"/>
              </a:spcBef>
              <a:spcAft>
                <a:spcPts val="0"/>
              </a:spcAft>
              <a:buNone/>
            </a:pPr>
            <a:r>
              <a:t/>
            </a:r>
            <a:endParaRPr/>
          </a:p>
        </p:txBody>
      </p:sp>
      <p:sp>
        <p:nvSpPr>
          <p:cNvPr id="144" name="Google Shape;144;p17"/>
          <p:cNvSpPr txBox="1"/>
          <p:nvPr/>
        </p:nvSpPr>
        <p:spPr>
          <a:xfrm>
            <a:off x="369450" y="969825"/>
            <a:ext cx="6796200" cy="5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100">
                <a:solidFill>
                  <a:srgbClr val="222A35"/>
                </a:solidFill>
              </a:rPr>
              <a:t>What data do we need to reach a decision on where to invest our funds?</a:t>
            </a:r>
            <a:endParaRPr sz="1100">
              <a:solidFill>
                <a:srgbClr val="222A35"/>
              </a:solidFill>
            </a:endParaRPr>
          </a:p>
          <a:p>
            <a:pPr indent="0" lvl="0" marL="0" rtl="0" algn="l">
              <a:spcBef>
                <a:spcPts val="0"/>
              </a:spcBef>
              <a:spcAft>
                <a:spcPts val="0"/>
              </a:spcAft>
              <a:buNone/>
            </a:pPr>
            <a:r>
              <a:t/>
            </a:r>
            <a:endParaRPr/>
          </a:p>
        </p:txBody>
      </p:sp>
      <p:pic>
        <p:nvPicPr>
          <p:cNvPr id="145" name="Google Shape;145;p17"/>
          <p:cNvPicPr preferRelativeResize="0"/>
          <p:nvPr/>
        </p:nvPicPr>
        <p:blipFill>
          <a:blip r:embed="rId4">
            <a:alphaModFix/>
          </a:blip>
          <a:stretch>
            <a:fillRect/>
          </a:stretch>
        </p:blipFill>
        <p:spPr>
          <a:xfrm>
            <a:off x="369450" y="0"/>
            <a:ext cx="1134387" cy="445025"/>
          </a:xfrm>
          <a:prstGeom prst="rect">
            <a:avLst/>
          </a:prstGeom>
          <a:noFill/>
          <a:ln>
            <a:noFill/>
          </a:ln>
        </p:spPr>
      </p:pic>
      <p:pic>
        <p:nvPicPr>
          <p:cNvPr id="146" name="Google Shape;146;p17"/>
          <p:cNvPicPr preferRelativeResize="0"/>
          <p:nvPr/>
        </p:nvPicPr>
        <p:blipFill>
          <a:blip r:embed="rId5">
            <a:alphaModFix/>
          </a:blip>
          <a:stretch>
            <a:fillRect/>
          </a:stretch>
        </p:blipFill>
        <p:spPr>
          <a:xfrm>
            <a:off x="2665350" y="1564725"/>
            <a:ext cx="3178801" cy="3273975"/>
          </a:xfrm>
          <a:prstGeom prst="rect">
            <a:avLst/>
          </a:prstGeom>
          <a:noFill/>
          <a:ln>
            <a:noFill/>
          </a:ln>
        </p:spPr>
      </p:pic>
      <p:sp>
        <p:nvSpPr>
          <p:cNvPr id="147" name="Google Shape;147;p17"/>
          <p:cNvSpPr txBox="1"/>
          <p:nvPr/>
        </p:nvSpPr>
        <p:spPr>
          <a:xfrm>
            <a:off x="208425" y="1488525"/>
            <a:ext cx="2672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dk1"/>
                </a:solidFill>
              </a:rPr>
              <a:t>Where can we get our data?</a:t>
            </a:r>
            <a:endParaRPr b="1">
              <a:solidFill>
                <a:schemeClr val="dk1"/>
              </a:solidFill>
            </a:endParaRPr>
          </a:p>
        </p:txBody>
      </p:sp>
      <p:sp>
        <p:nvSpPr>
          <p:cNvPr id="148" name="Google Shape;148;p17"/>
          <p:cNvSpPr txBox="1"/>
          <p:nvPr/>
        </p:nvSpPr>
        <p:spPr>
          <a:xfrm>
            <a:off x="5764025" y="1110250"/>
            <a:ext cx="1737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dk1"/>
                </a:solidFill>
              </a:rPr>
              <a:t>What type of data do we need?</a:t>
            </a:r>
            <a:endParaRPr b="1">
              <a:solidFill>
                <a:schemeClr val="dk1"/>
              </a:solidFill>
            </a:endParaRPr>
          </a:p>
        </p:txBody>
      </p:sp>
      <p:sp>
        <p:nvSpPr>
          <p:cNvPr id="149" name="Google Shape;149;p17"/>
          <p:cNvSpPr txBox="1"/>
          <p:nvPr/>
        </p:nvSpPr>
        <p:spPr>
          <a:xfrm>
            <a:off x="5640225" y="3115175"/>
            <a:ext cx="2672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dk1"/>
                </a:solidFill>
              </a:rPr>
              <a:t>How can the BackTrader library work with this data?</a:t>
            </a:r>
            <a:endParaRPr b="1">
              <a:solidFill>
                <a:schemeClr val="dk1"/>
              </a:solidFill>
            </a:endParaRPr>
          </a:p>
        </p:txBody>
      </p:sp>
      <p:sp>
        <p:nvSpPr>
          <p:cNvPr id="150" name="Google Shape;150;p17"/>
          <p:cNvSpPr txBox="1"/>
          <p:nvPr/>
        </p:nvSpPr>
        <p:spPr>
          <a:xfrm>
            <a:off x="222825" y="3385175"/>
            <a:ext cx="2547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dk1"/>
                </a:solidFill>
              </a:rPr>
              <a:t>How much data would be sufficient for this analysis?</a:t>
            </a:r>
            <a:endParaRPr b="1">
              <a:solidFill>
                <a:schemeClr val="dk1"/>
              </a:solidFill>
            </a:endParaRPr>
          </a:p>
        </p:txBody>
      </p:sp>
      <p:sp>
        <p:nvSpPr>
          <p:cNvPr id="151" name="Google Shape;151;p17"/>
          <p:cNvSpPr txBox="1"/>
          <p:nvPr/>
        </p:nvSpPr>
        <p:spPr>
          <a:xfrm>
            <a:off x="5668875" y="3659950"/>
            <a:ext cx="27612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B7B7B7"/>
                </a:solidFill>
              </a:rPr>
              <a:t>In order to use the BackTrader library we had to ensure that the data had an extra field for ‘open interest’. This field is not used in the strategy but is required.</a:t>
            </a:r>
            <a:endParaRPr sz="1000">
              <a:solidFill>
                <a:srgbClr val="B7B7B7"/>
              </a:solidFill>
            </a:endParaRPr>
          </a:p>
        </p:txBody>
      </p:sp>
      <p:sp>
        <p:nvSpPr>
          <p:cNvPr id="152" name="Google Shape;152;p17"/>
          <p:cNvSpPr txBox="1"/>
          <p:nvPr/>
        </p:nvSpPr>
        <p:spPr>
          <a:xfrm>
            <a:off x="5668875" y="4447263"/>
            <a:ext cx="27612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B7B7B7"/>
                </a:solidFill>
              </a:rPr>
              <a:t>We also had to ensure that the date was in the format of </a:t>
            </a:r>
            <a:r>
              <a:rPr b="1" lang="en-GB" sz="1000">
                <a:solidFill>
                  <a:srgbClr val="B7B7B7"/>
                </a:solidFill>
              </a:rPr>
              <a:t>YYYY-mm-dd HH:MM:SS</a:t>
            </a:r>
            <a:endParaRPr sz="1000">
              <a:solidFill>
                <a:srgbClr val="B7B7B7"/>
              </a:solidFill>
            </a:endParaRPr>
          </a:p>
        </p:txBody>
      </p:sp>
      <p:sp>
        <p:nvSpPr>
          <p:cNvPr id="153" name="Google Shape;153;p17"/>
          <p:cNvSpPr txBox="1"/>
          <p:nvPr/>
        </p:nvSpPr>
        <p:spPr>
          <a:xfrm>
            <a:off x="5767950" y="1619075"/>
            <a:ext cx="25479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B7B7B7"/>
                </a:solidFill>
              </a:rPr>
              <a:t>Initially we understood that the only data we needed for this analysis was:</a:t>
            </a:r>
            <a:endParaRPr sz="1000">
              <a:solidFill>
                <a:srgbClr val="B7B7B7"/>
              </a:solidFill>
            </a:endParaRPr>
          </a:p>
          <a:p>
            <a:pPr indent="0" lvl="0" marL="0" rtl="0" algn="l">
              <a:lnSpc>
                <a:spcPct val="115000"/>
              </a:lnSpc>
              <a:spcBef>
                <a:spcPts val="0"/>
              </a:spcBef>
              <a:spcAft>
                <a:spcPts val="0"/>
              </a:spcAft>
              <a:buNone/>
            </a:pPr>
            <a:r>
              <a:rPr b="1" lang="en-GB" sz="1000">
                <a:solidFill>
                  <a:srgbClr val="B7B7B7"/>
                </a:solidFill>
              </a:rPr>
              <a:t>O</a:t>
            </a:r>
            <a:r>
              <a:rPr lang="en-GB" sz="1000">
                <a:solidFill>
                  <a:srgbClr val="B7B7B7"/>
                </a:solidFill>
              </a:rPr>
              <a:t> : Open Price</a:t>
            </a:r>
            <a:endParaRPr sz="1000">
              <a:solidFill>
                <a:srgbClr val="B7B7B7"/>
              </a:solidFill>
            </a:endParaRPr>
          </a:p>
          <a:p>
            <a:pPr indent="0" lvl="0" marL="0" rtl="0" algn="l">
              <a:lnSpc>
                <a:spcPct val="115000"/>
              </a:lnSpc>
              <a:spcBef>
                <a:spcPts val="0"/>
              </a:spcBef>
              <a:spcAft>
                <a:spcPts val="0"/>
              </a:spcAft>
              <a:buNone/>
            </a:pPr>
            <a:r>
              <a:rPr b="1" lang="en-GB" sz="1000">
                <a:solidFill>
                  <a:srgbClr val="B7B7B7"/>
                </a:solidFill>
              </a:rPr>
              <a:t>H</a:t>
            </a:r>
            <a:r>
              <a:rPr lang="en-GB" sz="1000">
                <a:solidFill>
                  <a:srgbClr val="B7B7B7"/>
                </a:solidFill>
              </a:rPr>
              <a:t> : High Price</a:t>
            </a:r>
            <a:endParaRPr sz="1000">
              <a:solidFill>
                <a:srgbClr val="B7B7B7"/>
              </a:solidFill>
            </a:endParaRPr>
          </a:p>
          <a:p>
            <a:pPr indent="0" lvl="0" marL="0" rtl="0" algn="l">
              <a:lnSpc>
                <a:spcPct val="115000"/>
              </a:lnSpc>
              <a:spcBef>
                <a:spcPts val="0"/>
              </a:spcBef>
              <a:spcAft>
                <a:spcPts val="0"/>
              </a:spcAft>
              <a:buNone/>
            </a:pPr>
            <a:r>
              <a:rPr b="1" lang="en-GB" sz="1000">
                <a:solidFill>
                  <a:srgbClr val="B7B7B7"/>
                </a:solidFill>
              </a:rPr>
              <a:t>L</a:t>
            </a:r>
            <a:r>
              <a:rPr lang="en-GB" sz="1000">
                <a:solidFill>
                  <a:srgbClr val="B7B7B7"/>
                </a:solidFill>
              </a:rPr>
              <a:t>  : Low Price</a:t>
            </a:r>
            <a:endParaRPr sz="1000">
              <a:solidFill>
                <a:srgbClr val="B7B7B7"/>
              </a:solidFill>
            </a:endParaRPr>
          </a:p>
          <a:p>
            <a:pPr indent="0" lvl="0" marL="0" rtl="0" algn="l">
              <a:lnSpc>
                <a:spcPct val="115000"/>
              </a:lnSpc>
              <a:spcBef>
                <a:spcPts val="0"/>
              </a:spcBef>
              <a:spcAft>
                <a:spcPts val="0"/>
              </a:spcAft>
              <a:buNone/>
            </a:pPr>
            <a:r>
              <a:rPr b="1" lang="en-GB" sz="1000">
                <a:solidFill>
                  <a:srgbClr val="B7B7B7"/>
                </a:solidFill>
              </a:rPr>
              <a:t>C</a:t>
            </a:r>
            <a:r>
              <a:rPr lang="en-GB" sz="1000">
                <a:solidFill>
                  <a:srgbClr val="B7B7B7"/>
                </a:solidFill>
              </a:rPr>
              <a:t> : Close Price</a:t>
            </a:r>
            <a:endParaRPr sz="1000">
              <a:solidFill>
                <a:srgbClr val="B7B7B7"/>
              </a:solidFill>
            </a:endParaRPr>
          </a:p>
          <a:p>
            <a:pPr indent="0" lvl="0" marL="0" rtl="0" algn="l">
              <a:lnSpc>
                <a:spcPct val="115000"/>
              </a:lnSpc>
              <a:spcBef>
                <a:spcPts val="0"/>
              </a:spcBef>
              <a:spcAft>
                <a:spcPts val="0"/>
              </a:spcAft>
              <a:buNone/>
            </a:pPr>
            <a:r>
              <a:rPr b="1" lang="en-GB" sz="1000">
                <a:solidFill>
                  <a:srgbClr val="B7B7B7"/>
                </a:solidFill>
              </a:rPr>
              <a:t>V</a:t>
            </a:r>
            <a:r>
              <a:rPr lang="en-GB" sz="1000">
                <a:solidFill>
                  <a:srgbClr val="B7B7B7"/>
                </a:solidFill>
              </a:rPr>
              <a:t> : Volume traded</a:t>
            </a:r>
            <a:endParaRPr sz="1000">
              <a:solidFill>
                <a:srgbClr val="B7B7B7"/>
              </a:solidFill>
            </a:endParaRPr>
          </a:p>
        </p:txBody>
      </p:sp>
      <p:sp>
        <p:nvSpPr>
          <p:cNvPr id="154" name="Google Shape;154;p17"/>
          <p:cNvSpPr txBox="1"/>
          <p:nvPr/>
        </p:nvSpPr>
        <p:spPr>
          <a:xfrm>
            <a:off x="222825" y="1792800"/>
            <a:ext cx="32247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B7B7B7"/>
                </a:solidFill>
              </a:rPr>
              <a:t>There were a few places we had in mind. </a:t>
            </a:r>
            <a:endParaRPr sz="1000">
              <a:solidFill>
                <a:srgbClr val="B7B7B7"/>
              </a:solidFill>
            </a:endParaRPr>
          </a:p>
          <a:p>
            <a:pPr indent="0" lvl="0" marL="0" rtl="0" algn="l">
              <a:lnSpc>
                <a:spcPct val="115000"/>
              </a:lnSpc>
              <a:spcBef>
                <a:spcPts val="0"/>
              </a:spcBef>
              <a:spcAft>
                <a:spcPts val="0"/>
              </a:spcAft>
              <a:buNone/>
            </a:pPr>
            <a:r>
              <a:rPr lang="en-GB" sz="1000">
                <a:solidFill>
                  <a:srgbClr val="B7B7B7"/>
                </a:solidFill>
              </a:rPr>
              <a:t>We ended up obtaining data from:</a:t>
            </a:r>
            <a:endParaRPr sz="1000">
              <a:solidFill>
                <a:srgbClr val="B7B7B7"/>
              </a:solidFill>
            </a:endParaRPr>
          </a:p>
          <a:p>
            <a:pPr indent="0" lvl="0" marL="0" rtl="0" algn="l">
              <a:lnSpc>
                <a:spcPct val="115000"/>
              </a:lnSpc>
              <a:spcBef>
                <a:spcPts val="0"/>
              </a:spcBef>
              <a:spcAft>
                <a:spcPts val="0"/>
              </a:spcAft>
              <a:buNone/>
            </a:pPr>
            <a:r>
              <a:t/>
            </a:r>
            <a:endParaRPr sz="1000">
              <a:solidFill>
                <a:srgbClr val="B7B7B7"/>
              </a:solidFill>
            </a:endParaRPr>
          </a:p>
          <a:p>
            <a:pPr indent="-292100" lvl="0" marL="457200" rtl="0" algn="l">
              <a:lnSpc>
                <a:spcPct val="115000"/>
              </a:lnSpc>
              <a:spcBef>
                <a:spcPts val="0"/>
              </a:spcBef>
              <a:spcAft>
                <a:spcPts val="0"/>
              </a:spcAft>
              <a:buClr>
                <a:srgbClr val="B7B7B7"/>
              </a:buClr>
              <a:buSzPts val="1000"/>
              <a:buChar char="●"/>
            </a:pPr>
            <a:r>
              <a:rPr lang="en-GB" sz="1000">
                <a:solidFill>
                  <a:srgbClr val="B7B7B7"/>
                </a:solidFill>
              </a:rPr>
              <a:t>Binance ( using the </a:t>
            </a:r>
            <a:r>
              <a:rPr b="1" lang="en-GB" sz="1000">
                <a:solidFill>
                  <a:srgbClr val="B7B7B7"/>
                </a:solidFill>
              </a:rPr>
              <a:t>python-binance</a:t>
            </a:r>
            <a:r>
              <a:rPr lang="en-GB" sz="1000">
                <a:solidFill>
                  <a:srgbClr val="B7B7B7"/>
                </a:solidFill>
              </a:rPr>
              <a:t> library )</a:t>
            </a:r>
            <a:endParaRPr sz="1000">
              <a:solidFill>
                <a:srgbClr val="B7B7B7"/>
              </a:solidFill>
            </a:endParaRPr>
          </a:p>
          <a:p>
            <a:pPr indent="-292100" lvl="0" marL="457200" rtl="0" algn="l">
              <a:lnSpc>
                <a:spcPct val="115000"/>
              </a:lnSpc>
              <a:spcBef>
                <a:spcPts val="0"/>
              </a:spcBef>
              <a:spcAft>
                <a:spcPts val="0"/>
              </a:spcAft>
              <a:buClr>
                <a:srgbClr val="B7B7B7"/>
              </a:buClr>
              <a:buSzPts val="1000"/>
              <a:buChar char="●"/>
            </a:pPr>
            <a:r>
              <a:rPr lang="en-GB" sz="1000">
                <a:solidFill>
                  <a:srgbClr val="B7B7B7"/>
                </a:solidFill>
              </a:rPr>
              <a:t>Using Python’s </a:t>
            </a:r>
            <a:r>
              <a:rPr b="1" lang="en-GB" sz="1000">
                <a:solidFill>
                  <a:srgbClr val="B7B7B7"/>
                </a:solidFill>
              </a:rPr>
              <a:t>yfinance</a:t>
            </a:r>
            <a:r>
              <a:rPr lang="en-GB" sz="1000">
                <a:solidFill>
                  <a:srgbClr val="B7B7B7"/>
                </a:solidFill>
              </a:rPr>
              <a:t> library</a:t>
            </a:r>
            <a:endParaRPr sz="1000">
              <a:solidFill>
                <a:srgbClr val="B7B7B7"/>
              </a:solidFill>
            </a:endParaRPr>
          </a:p>
          <a:p>
            <a:pPr indent="-292100" lvl="0" marL="457200" rtl="0" algn="l">
              <a:lnSpc>
                <a:spcPct val="115000"/>
              </a:lnSpc>
              <a:spcBef>
                <a:spcPts val="0"/>
              </a:spcBef>
              <a:spcAft>
                <a:spcPts val="0"/>
              </a:spcAft>
              <a:buClr>
                <a:srgbClr val="B7B7B7"/>
              </a:buClr>
              <a:buSzPts val="1000"/>
              <a:buChar char="●"/>
            </a:pPr>
            <a:r>
              <a:rPr lang="en-GB" sz="1000">
                <a:solidFill>
                  <a:srgbClr val="B7B7B7"/>
                </a:solidFill>
              </a:rPr>
              <a:t>Extra data from Yahoo Finance website</a:t>
            </a:r>
            <a:endParaRPr sz="1000">
              <a:solidFill>
                <a:srgbClr val="B7B7B7"/>
              </a:solidFill>
            </a:endParaRPr>
          </a:p>
        </p:txBody>
      </p:sp>
      <p:sp>
        <p:nvSpPr>
          <p:cNvPr id="155" name="Google Shape;155;p17"/>
          <p:cNvSpPr txBox="1"/>
          <p:nvPr/>
        </p:nvSpPr>
        <p:spPr>
          <a:xfrm>
            <a:off x="235500" y="3945913"/>
            <a:ext cx="27612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B7B7B7"/>
                </a:solidFill>
              </a:rPr>
              <a:t>We believe that daily prices from the last 5 years for each of these assets should be sufficient for this analysis.</a:t>
            </a:r>
            <a:endParaRPr sz="1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a:blip r:embed="rId4">
            <a:alphaModFix/>
          </a:blip>
          <a:stretch>
            <a:fillRect/>
          </a:stretch>
        </p:blipFill>
        <p:spPr>
          <a:xfrm rot="-2521277">
            <a:off x="785726" y="2770764"/>
            <a:ext cx="690797" cy="675371"/>
          </a:xfrm>
          <a:prstGeom prst="rect">
            <a:avLst/>
          </a:prstGeom>
          <a:noFill/>
          <a:ln>
            <a:noFill/>
          </a:ln>
        </p:spPr>
      </p:pic>
      <p:sp>
        <p:nvSpPr>
          <p:cNvPr id="161" name="Google Shape;161;p18"/>
          <p:cNvSpPr txBox="1"/>
          <p:nvPr>
            <p:ph type="title"/>
          </p:nvPr>
        </p:nvSpPr>
        <p:spPr>
          <a:xfrm>
            <a:off x="5193425" y="547675"/>
            <a:ext cx="280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b="1" lang="en-GB" sz="1620"/>
              <a:t>Data Exploration Challenges</a:t>
            </a:r>
            <a:endParaRPr b="1" sz="1620"/>
          </a:p>
        </p:txBody>
      </p:sp>
      <p:pic>
        <p:nvPicPr>
          <p:cNvPr id="162" name="Google Shape;162;p18"/>
          <p:cNvPicPr preferRelativeResize="0"/>
          <p:nvPr/>
        </p:nvPicPr>
        <p:blipFill>
          <a:blip r:embed="rId5">
            <a:alphaModFix/>
          </a:blip>
          <a:stretch>
            <a:fillRect/>
          </a:stretch>
        </p:blipFill>
        <p:spPr>
          <a:xfrm>
            <a:off x="777125" y="1114450"/>
            <a:ext cx="639850" cy="684075"/>
          </a:xfrm>
          <a:prstGeom prst="rect">
            <a:avLst/>
          </a:prstGeom>
          <a:noFill/>
          <a:ln>
            <a:noFill/>
          </a:ln>
        </p:spPr>
      </p:pic>
      <p:cxnSp>
        <p:nvCxnSpPr>
          <p:cNvPr id="163" name="Google Shape;163;p18"/>
          <p:cNvCxnSpPr/>
          <p:nvPr/>
        </p:nvCxnSpPr>
        <p:spPr>
          <a:xfrm>
            <a:off x="1350100" y="1436987"/>
            <a:ext cx="693300" cy="4200"/>
          </a:xfrm>
          <a:prstGeom prst="straightConnector1">
            <a:avLst/>
          </a:prstGeom>
          <a:noFill/>
          <a:ln cap="flat" cmpd="sng" w="9525">
            <a:solidFill>
              <a:schemeClr val="dk2"/>
            </a:solidFill>
            <a:prstDash val="solid"/>
            <a:round/>
            <a:headEnd len="med" w="med" type="none"/>
            <a:tailEnd len="med" w="med" type="none"/>
          </a:ln>
        </p:spPr>
      </p:cxnSp>
      <p:pic>
        <p:nvPicPr>
          <p:cNvPr id="164" name="Google Shape;164;p18"/>
          <p:cNvPicPr preferRelativeResize="0"/>
          <p:nvPr/>
        </p:nvPicPr>
        <p:blipFill>
          <a:blip r:embed="rId5">
            <a:alphaModFix/>
          </a:blip>
          <a:stretch>
            <a:fillRect/>
          </a:stretch>
        </p:blipFill>
        <p:spPr>
          <a:xfrm>
            <a:off x="3605775" y="741100"/>
            <a:ext cx="639850" cy="684075"/>
          </a:xfrm>
          <a:prstGeom prst="rect">
            <a:avLst/>
          </a:prstGeom>
          <a:noFill/>
          <a:ln>
            <a:noFill/>
          </a:ln>
        </p:spPr>
      </p:pic>
      <p:sp>
        <p:nvSpPr>
          <p:cNvPr id="165" name="Google Shape;165;p18"/>
          <p:cNvSpPr txBox="1"/>
          <p:nvPr/>
        </p:nvSpPr>
        <p:spPr>
          <a:xfrm>
            <a:off x="3486250" y="1370650"/>
            <a:ext cx="1025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Cleansed</a:t>
            </a:r>
            <a:r>
              <a:rPr lang="en-GB" sz="900"/>
              <a:t> Data</a:t>
            </a:r>
            <a:endParaRPr sz="900"/>
          </a:p>
        </p:txBody>
      </p:sp>
      <p:pic>
        <p:nvPicPr>
          <p:cNvPr id="166" name="Google Shape;166;p18"/>
          <p:cNvPicPr preferRelativeResize="0"/>
          <p:nvPr/>
        </p:nvPicPr>
        <p:blipFill>
          <a:blip r:embed="rId6">
            <a:alphaModFix/>
          </a:blip>
          <a:stretch>
            <a:fillRect/>
          </a:stretch>
        </p:blipFill>
        <p:spPr>
          <a:xfrm>
            <a:off x="1350112" y="1693750"/>
            <a:ext cx="3119525" cy="2983300"/>
          </a:xfrm>
          <a:prstGeom prst="rect">
            <a:avLst/>
          </a:prstGeom>
          <a:noFill/>
          <a:ln>
            <a:noFill/>
          </a:ln>
        </p:spPr>
      </p:pic>
      <p:sp>
        <p:nvSpPr>
          <p:cNvPr id="167" name="Google Shape;167;p18"/>
          <p:cNvSpPr txBox="1"/>
          <p:nvPr/>
        </p:nvSpPr>
        <p:spPr>
          <a:xfrm>
            <a:off x="2380475" y="2916000"/>
            <a:ext cx="12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Data Cleanup</a:t>
            </a:r>
            <a:br>
              <a:rPr lang="en-GB" sz="1000">
                <a:solidFill>
                  <a:schemeClr val="dk1"/>
                </a:solidFill>
              </a:rPr>
            </a:br>
            <a:endParaRPr sz="300"/>
          </a:p>
        </p:txBody>
      </p:sp>
      <p:cxnSp>
        <p:nvCxnSpPr>
          <p:cNvPr id="168" name="Google Shape;168;p18"/>
          <p:cNvCxnSpPr/>
          <p:nvPr/>
        </p:nvCxnSpPr>
        <p:spPr>
          <a:xfrm>
            <a:off x="2036350" y="1448350"/>
            <a:ext cx="0" cy="4704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8"/>
          <p:cNvSpPr txBox="1"/>
          <p:nvPr/>
        </p:nvSpPr>
        <p:spPr>
          <a:xfrm>
            <a:off x="777125" y="1798525"/>
            <a:ext cx="90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Source Data</a:t>
            </a:r>
            <a:endParaRPr sz="900"/>
          </a:p>
        </p:txBody>
      </p:sp>
      <p:cxnSp>
        <p:nvCxnSpPr>
          <p:cNvPr id="170" name="Google Shape;170;p18"/>
          <p:cNvCxnSpPr/>
          <p:nvPr/>
        </p:nvCxnSpPr>
        <p:spPr>
          <a:xfrm rot="10800000">
            <a:off x="3305200" y="1200800"/>
            <a:ext cx="0" cy="519900"/>
          </a:xfrm>
          <a:prstGeom prst="straightConnector1">
            <a:avLst/>
          </a:prstGeom>
          <a:noFill/>
          <a:ln cap="flat" cmpd="sng" w="9525">
            <a:solidFill>
              <a:schemeClr val="dk2"/>
            </a:solidFill>
            <a:prstDash val="dash"/>
            <a:round/>
            <a:headEnd len="med" w="med" type="none"/>
            <a:tailEnd len="med" w="med" type="none"/>
          </a:ln>
        </p:spPr>
      </p:cxnSp>
      <p:cxnSp>
        <p:nvCxnSpPr>
          <p:cNvPr id="171" name="Google Shape;171;p18"/>
          <p:cNvCxnSpPr/>
          <p:nvPr/>
        </p:nvCxnSpPr>
        <p:spPr>
          <a:xfrm flipH="1" rot="10800000">
            <a:off x="3305200" y="1221988"/>
            <a:ext cx="228900" cy="63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18"/>
          <p:cNvSpPr txBox="1"/>
          <p:nvPr/>
        </p:nvSpPr>
        <p:spPr>
          <a:xfrm>
            <a:off x="2629450" y="3173650"/>
            <a:ext cx="856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Process</a:t>
            </a:r>
            <a:br>
              <a:rPr lang="en-GB" sz="1000">
                <a:solidFill>
                  <a:schemeClr val="dk1"/>
                </a:solidFill>
              </a:rPr>
            </a:br>
            <a:endParaRPr sz="300"/>
          </a:p>
        </p:txBody>
      </p:sp>
      <p:sp>
        <p:nvSpPr>
          <p:cNvPr id="173" name="Google Shape;173;p18"/>
          <p:cNvSpPr txBox="1"/>
          <p:nvPr/>
        </p:nvSpPr>
        <p:spPr>
          <a:xfrm rot="405845">
            <a:off x="2025143" y="2054297"/>
            <a:ext cx="832897" cy="49241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1"/>
                </a:solidFill>
              </a:rPr>
              <a:t>Check Data File</a:t>
            </a:r>
            <a:endParaRPr sz="1000">
              <a:solidFill>
                <a:schemeClr val="lt1"/>
              </a:solidFill>
            </a:endParaRPr>
          </a:p>
        </p:txBody>
      </p:sp>
      <p:sp>
        <p:nvSpPr>
          <p:cNvPr id="174" name="Google Shape;174;p18"/>
          <p:cNvSpPr txBox="1"/>
          <p:nvPr/>
        </p:nvSpPr>
        <p:spPr>
          <a:xfrm rot="-1238">
            <a:off x="1388580" y="2916161"/>
            <a:ext cx="833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1"/>
                </a:solidFill>
              </a:rPr>
              <a:t>Set Date Format to Date Time</a:t>
            </a:r>
            <a:endParaRPr sz="1000">
              <a:solidFill>
                <a:schemeClr val="lt1"/>
              </a:solidFill>
            </a:endParaRPr>
          </a:p>
        </p:txBody>
      </p:sp>
      <p:sp>
        <p:nvSpPr>
          <p:cNvPr id="175" name="Google Shape;175;p18"/>
          <p:cNvSpPr txBox="1"/>
          <p:nvPr/>
        </p:nvSpPr>
        <p:spPr>
          <a:xfrm rot="-1094">
            <a:off x="2096899" y="3798939"/>
            <a:ext cx="94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1"/>
                </a:solidFill>
              </a:rPr>
              <a:t>Drop unwanted columns</a:t>
            </a:r>
            <a:endParaRPr sz="1000">
              <a:solidFill>
                <a:schemeClr val="lt1"/>
              </a:solidFill>
            </a:endParaRPr>
          </a:p>
        </p:txBody>
      </p:sp>
      <p:sp>
        <p:nvSpPr>
          <p:cNvPr id="176" name="Google Shape;176;p18"/>
          <p:cNvSpPr txBox="1"/>
          <p:nvPr/>
        </p:nvSpPr>
        <p:spPr>
          <a:xfrm rot="-2189">
            <a:off x="2834061" y="3946747"/>
            <a:ext cx="942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rPr>
              <a:t>Check for Nulls and </a:t>
            </a:r>
            <a:br>
              <a:rPr lang="en-GB" sz="900">
                <a:solidFill>
                  <a:schemeClr val="lt1"/>
                </a:solidFill>
              </a:rPr>
            </a:br>
            <a:r>
              <a:rPr lang="en-GB" sz="900">
                <a:solidFill>
                  <a:schemeClr val="lt1"/>
                </a:solidFill>
              </a:rPr>
              <a:t>NA’s</a:t>
            </a:r>
            <a:endParaRPr sz="900">
              <a:solidFill>
                <a:schemeClr val="lt1"/>
              </a:solidFill>
            </a:endParaRPr>
          </a:p>
        </p:txBody>
      </p:sp>
      <p:sp>
        <p:nvSpPr>
          <p:cNvPr id="177" name="Google Shape;177;p18"/>
          <p:cNvSpPr txBox="1"/>
          <p:nvPr/>
        </p:nvSpPr>
        <p:spPr>
          <a:xfrm rot="-2189">
            <a:off x="3385586" y="3563097"/>
            <a:ext cx="94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rPr>
              <a:t>Drop or Replace Nulls</a:t>
            </a:r>
            <a:endParaRPr sz="900">
              <a:solidFill>
                <a:schemeClr val="lt1"/>
              </a:solidFill>
            </a:endParaRPr>
          </a:p>
        </p:txBody>
      </p:sp>
      <p:sp>
        <p:nvSpPr>
          <p:cNvPr id="178" name="Google Shape;178;p18"/>
          <p:cNvSpPr txBox="1"/>
          <p:nvPr/>
        </p:nvSpPr>
        <p:spPr>
          <a:xfrm rot="-2189">
            <a:off x="3633286" y="2885247"/>
            <a:ext cx="942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rPr>
              <a:t>Sort Date in Ascending order</a:t>
            </a:r>
            <a:endParaRPr sz="900">
              <a:solidFill>
                <a:schemeClr val="lt1"/>
              </a:solidFill>
            </a:endParaRPr>
          </a:p>
        </p:txBody>
      </p:sp>
      <p:sp>
        <p:nvSpPr>
          <p:cNvPr id="179" name="Google Shape;179;p18"/>
          <p:cNvSpPr txBox="1"/>
          <p:nvPr/>
        </p:nvSpPr>
        <p:spPr>
          <a:xfrm rot="-1946">
            <a:off x="3395598" y="2247554"/>
            <a:ext cx="106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rPr>
              <a:t>Insert Extra Interest Column </a:t>
            </a:r>
            <a:endParaRPr sz="900">
              <a:solidFill>
                <a:schemeClr val="lt1"/>
              </a:solidFill>
            </a:endParaRPr>
          </a:p>
        </p:txBody>
      </p:sp>
      <p:sp>
        <p:nvSpPr>
          <p:cNvPr id="180" name="Google Shape;180;p18"/>
          <p:cNvSpPr txBox="1"/>
          <p:nvPr/>
        </p:nvSpPr>
        <p:spPr>
          <a:xfrm rot="-3024">
            <a:off x="2718662" y="1770394"/>
            <a:ext cx="1023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rPr>
              <a:t>Validate Data and Export to CSV</a:t>
            </a:r>
            <a:endParaRPr sz="900">
              <a:solidFill>
                <a:schemeClr val="lt1"/>
              </a:solidFill>
            </a:endParaRPr>
          </a:p>
        </p:txBody>
      </p:sp>
      <p:sp>
        <p:nvSpPr>
          <p:cNvPr id="181" name="Google Shape;181;p18"/>
          <p:cNvSpPr txBox="1"/>
          <p:nvPr/>
        </p:nvSpPr>
        <p:spPr>
          <a:xfrm>
            <a:off x="5149625" y="1001200"/>
            <a:ext cx="3119400" cy="3724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n-GB" sz="1000"/>
              <a:t>We intended to analyse the data using 1H time intervals but had difficulties obtaining them for both </a:t>
            </a:r>
            <a:r>
              <a:rPr b="1" lang="en-GB" sz="1000"/>
              <a:t>Gold</a:t>
            </a:r>
            <a:r>
              <a:rPr lang="en-GB" sz="1000"/>
              <a:t> and </a:t>
            </a:r>
            <a:r>
              <a:rPr b="1" lang="en-GB" sz="1000"/>
              <a:t>S&amp;P 500 </a:t>
            </a:r>
            <a:r>
              <a:rPr lang="en-GB" sz="1000"/>
              <a:t>so we ended up changing the data to daily data instead.</a:t>
            </a:r>
            <a:endParaRPr sz="1000"/>
          </a:p>
          <a:p>
            <a:pPr indent="0" lvl="0" marL="457200" rtl="0" algn="l">
              <a:spcBef>
                <a:spcPts val="0"/>
              </a:spcBef>
              <a:spcAft>
                <a:spcPts val="0"/>
              </a:spcAft>
              <a:buNone/>
            </a:pPr>
            <a:r>
              <a:t/>
            </a:r>
            <a:endParaRPr b="1" sz="1000"/>
          </a:p>
          <a:p>
            <a:pPr indent="-292100" lvl="0" marL="457200" rtl="0" algn="l">
              <a:spcBef>
                <a:spcPts val="0"/>
              </a:spcBef>
              <a:spcAft>
                <a:spcPts val="0"/>
              </a:spcAft>
              <a:buSzPts val="1000"/>
              <a:buChar char="●"/>
            </a:pPr>
            <a:r>
              <a:rPr lang="en-GB" sz="1000"/>
              <a:t>The data exploration process took longer than anticipated.</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GB" sz="1000"/>
              <a:t>Difficulty </a:t>
            </a:r>
            <a:r>
              <a:rPr lang="en-GB" sz="1000"/>
              <a:t>understanding</a:t>
            </a:r>
            <a:r>
              <a:rPr lang="en-GB" sz="1000"/>
              <a:t> why the API for BTC returned no data for a particular date/year range. It turns out that either Binance did not exist then or that the particular symbol did not exist at the time.</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GB" sz="1000"/>
              <a:t>We had to introduce an extra column (Open Interest) so that the data would work with our third part library BackTrader.</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GB" sz="1000"/>
              <a:t>Data needed to be in a </a:t>
            </a:r>
            <a:r>
              <a:rPr lang="en-GB" sz="1000"/>
              <a:t>particular</a:t>
            </a:r>
            <a:r>
              <a:rPr lang="en-GB" sz="1000"/>
              <a:t> format for BackTrader to function, it took us some time to understand this and debug the issue.</a:t>
            </a:r>
            <a:endParaRPr sz="1000"/>
          </a:p>
          <a:p>
            <a:pPr indent="0" lvl="0" marL="0" rtl="0" algn="l">
              <a:spcBef>
                <a:spcPts val="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87" name="Google Shape;187;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Was there any relationship between these assets?</a:t>
            </a:r>
            <a:endParaRPr sz="11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Plotting the correlation of the three assets, little to no correlation is found.</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GB" sz="1100">
                <a:solidFill>
                  <a:schemeClr val="dk1"/>
                </a:solidFill>
              </a:rPr>
              <a:t>How should we best allocate the capital across these asset classes to minimize risk?</a:t>
            </a:r>
            <a:endParaRPr sz="11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Since there is little to no correlation, we decided to equally divide the funds into the three assets to hedge against large price movements of one asset.</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b="1" sz="1100">
              <a:solidFill>
                <a:schemeClr val="dk1"/>
              </a:solidFill>
            </a:endParaRPr>
          </a:p>
          <a:p>
            <a:pPr indent="0" lvl="0" marL="0" rtl="0" algn="l">
              <a:lnSpc>
                <a:spcPct val="100000"/>
              </a:lnSpc>
              <a:spcBef>
                <a:spcPts val="0"/>
              </a:spcBef>
              <a:spcAft>
                <a:spcPts val="0"/>
              </a:spcAft>
              <a:buNone/>
            </a:pPr>
            <a:r>
              <a:rPr lang="en-GB" sz="1100">
                <a:solidFill>
                  <a:schemeClr val="dk1"/>
                </a:solidFill>
              </a:rPr>
              <a:t>Which asset were inherently more risky?</a:t>
            </a:r>
            <a:endParaRPr sz="11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The boxplot of daily returns shows that the mean and standard deviation of bitcoin is the largest, and hence the most risky.</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1200"/>
              </a:spcAft>
              <a:buNone/>
            </a:pPr>
            <a:r>
              <a:t/>
            </a:r>
            <a:endParaRPr sz="1100"/>
          </a:p>
        </p:txBody>
      </p:sp>
      <p:pic>
        <p:nvPicPr>
          <p:cNvPr id="188" name="Google Shape;188;p19"/>
          <p:cNvPicPr preferRelativeResize="0"/>
          <p:nvPr/>
        </p:nvPicPr>
        <p:blipFill>
          <a:blip r:embed="rId4">
            <a:alphaModFix/>
          </a:blip>
          <a:stretch>
            <a:fillRect/>
          </a:stretch>
        </p:blipFill>
        <p:spPr>
          <a:xfrm>
            <a:off x="4977275" y="2724148"/>
            <a:ext cx="3471864" cy="2266951"/>
          </a:xfrm>
          <a:prstGeom prst="rect">
            <a:avLst/>
          </a:prstGeom>
          <a:noFill/>
          <a:ln>
            <a:noFill/>
          </a:ln>
        </p:spPr>
      </p:pic>
      <p:pic>
        <p:nvPicPr>
          <p:cNvPr id="189" name="Google Shape;189;p19"/>
          <p:cNvPicPr preferRelativeResize="0"/>
          <p:nvPr/>
        </p:nvPicPr>
        <p:blipFill>
          <a:blip r:embed="rId5">
            <a:alphaModFix/>
          </a:blip>
          <a:stretch>
            <a:fillRect/>
          </a:stretch>
        </p:blipFill>
        <p:spPr>
          <a:xfrm>
            <a:off x="5006499" y="660374"/>
            <a:ext cx="3521325" cy="200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Analysis</a:t>
            </a:r>
            <a:endParaRPr/>
          </a:p>
          <a:p>
            <a:pPr indent="0" lvl="0" marL="0" rtl="0" algn="l">
              <a:spcBef>
                <a:spcPts val="0"/>
              </a:spcBef>
              <a:spcAft>
                <a:spcPts val="0"/>
              </a:spcAft>
              <a:buNone/>
            </a:pPr>
            <a:r>
              <a:t/>
            </a:r>
            <a:endParaRPr/>
          </a:p>
        </p:txBody>
      </p:sp>
      <p:pic>
        <p:nvPicPr>
          <p:cNvPr id="195" name="Google Shape;195;p20"/>
          <p:cNvPicPr preferRelativeResize="0"/>
          <p:nvPr/>
        </p:nvPicPr>
        <p:blipFill>
          <a:blip r:embed="rId4">
            <a:alphaModFix/>
          </a:blip>
          <a:stretch>
            <a:fillRect/>
          </a:stretch>
        </p:blipFill>
        <p:spPr>
          <a:xfrm>
            <a:off x="186100" y="893524"/>
            <a:ext cx="4145556" cy="1978550"/>
          </a:xfrm>
          <a:prstGeom prst="rect">
            <a:avLst/>
          </a:prstGeom>
          <a:noFill/>
          <a:ln>
            <a:noFill/>
          </a:ln>
        </p:spPr>
      </p:pic>
      <p:pic>
        <p:nvPicPr>
          <p:cNvPr id="196" name="Google Shape;196;p20"/>
          <p:cNvPicPr preferRelativeResize="0"/>
          <p:nvPr/>
        </p:nvPicPr>
        <p:blipFill rotWithShape="1">
          <a:blip r:embed="rId5">
            <a:alphaModFix/>
          </a:blip>
          <a:srcRect b="0" l="0" r="970" t="0"/>
          <a:stretch/>
        </p:blipFill>
        <p:spPr>
          <a:xfrm>
            <a:off x="186100" y="2924975"/>
            <a:ext cx="4120925" cy="1944575"/>
          </a:xfrm>
          <a:prstGeom prst="rect">
            <a:avLst/>
          </a:prstGeom>
          <a:noFill/>
          <a:ln>
            <a:noFill/>
          </a:ln>
        </p:spPr>
      </p:pic>
      <p:sp>
        <p:nvSpPr>
          <p:cNvPr id="197" name="Google Shape;197;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Which asset will this strategy work best for?</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The moving average strategy yields profits across all three assets, but little optimization was done to get better performance.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Could a buy and hold strategy have performed better?</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The buy and hold strategy outperforms the moving average strategy in all three assets.</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On what basis do we decide that this strategy is better for a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chemeClr val="dk1"/>
                </a:solidFill>
              </a:rPr>
              <a:t>particular asset compared to the others?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Using sharpe’s ratio, to normalize the profit against risk, the strategy can be compared across each asset.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20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428375" y="390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Discussion</a:t>
            </a:r>
            <a:endParaRPr/>
          </a:p>
        </p:txBody>
      </p:sp>
      <p:pic>
        <p:nvPicPr>
          <p:cNvPr id="203" name="Google Shape;203;p21"/>
          <p:cNvPicPr preferRelativeResize="0"/>
          <p:nvPr/>
        </p:nvPicPr>
        <p:blipFill>
          <a:blip r:embed="rId4">
            <a:alphaModFix/>
          </a:blip>
          <a:stretch>
            <a:fillRect/>
          </a:stretch>
        </p:blipFill>
        <p:spPr>
          <a:xfrm>
            <a:off x="0" y="0"/>
            <a:ext cx="9144000" cy="5143489"/>
          </a:xfrm>
          <a:prstGeom prst="rect">
            <a:avLst/>
          </a:prstGeom>
          <a:noFill/>
          <a:ln>
            <a:noFill/>
          </a:ln>
        </p:spPr>
      </p:pic>
      <p:sp>
        <p:nvSpPr>
          <p:cNvPr id="204" name="Google Shape;204;p21"/>
          <p:cNvSpPr txBox="1"/>
          <p:nvPr>
            <p:ph idx="1" type="body"/>
          </p:nvPr>
        </p:nvSpPr>
        <p:spPr>
          <a:xfrm>
            <a:off x="2808150" y="621525"/>
            <a:ext cx="6129000" cy="40515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GB" sz="1000"/>
              <a:t>Our findings show this moving average strategy performs worse than buy and hold strategy.</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lang="en-GB" sz="1000"/>
              <a:t>Based on historical data analysis, particularly sharpe ratio, more capital should be allocated into a buy and hold btc strategy.</a:t>
            </a:r>
            <a:endParaRPr sz="1000"/>
          </a:p>
          <a:p>
            <a:pPr indent="0" lvl="0" marL="0" rtl="0" algn="l">
              <a:spcBef>
                <a:spcPts val="1200"/>
              </a:spcBef>
              <a:spcAft>
                <a:spcPts val="0"/>
              </a:spcAft>
              <a:buNone/>
            </a:pPr>
            <a:r>
              <a:t/>
            </a:r>
            <a:endParaRPr sz="1000"/>
          </a:p>
          <a:p>
            <a:pPr indent="-292100" lvl="0" marL="457200" rtl="0" algn="l">
              <a:spcBef>
                <a:spcPts val="1200"/>
              </a:spcBef>
              <a:spcAft>
                <a:spcPts val="0"/>
              </a:spcAft>
              <a:buSzPts val="1000"/>
              <a:buChar char="●"/>
            </a:pPr>
            <a:r>
              <a:rPr lang="en-GB" sz="1000"/>
              <a:t>We expected the strategy to perform better, but since our data was limited to about 1400 days, the strategy enter 13-17 trades over the 5 years period.</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292100" lvl="0" marL="457200" rtl="0" algn="l">
              <a:spcBef>
                <a:spcPts val="1200"/>
              </a:spcBef>
              <a:spcAft>
                <a:spcPts val="0"/>
              </a:spcAft>
              <a:buSzPts val="1000"/>
              <a:buChar char="●"/>
            </a:pPr>
            <a:r>
              <a:rPr lang="en-GB" sz="1000"/>
              <a:t>Our </a:t>
            </a:r>
            <a:r>
              <a:rPr lang="en-GB" sz="1000"/>
              <a:t>results</a:t>
            </a:r>
            <a:r>
              <a:rPr lang="en-GB" sz="1000"/>
              <a:t> infer that a buy and hold strategy results in better returns than using this strategy on a daily timeframe.</a:t>
            </a:r>
            <a:endParaRPr sz="1000"/>
          </a:p>
          <a:p>
            <a:pPr indent="0" lvl="0" marL="457200" rtl="0" algn="l">
              <a:spcBef>
                <a:spcPts val="1200"/>
              </a:spcBef>
              <a:spcAft>
                <a:spcPts val="1200"/>
              </a:spcAft>
              <a:buNone/>
            </a:pPr>
            <a:r>
              <a:t/>
            </a:r>
            <a:endParaRPr sz="1000"/>
          </a:p>
        </p:txBody>
      </p:sp>
      <p:sp>
        <p:nvSpPr>
          <p:cNvPr id="205" name="Google Shape;205;p21"/>
          <p:cNvSpPr txBox="1"/>
          <p:nvPr>
            <p:ph type="title"/>
          </p:nvPr>
        </p:nvSpPr>
        <p:spPr>
          <a:xfrm>
            <a:off x="214950" y="2209300"/>
            <a:ext cx="196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Discussion</a:t>
            </a:r>
            <a:endParaRPr/>
          </a:p>
        </p:txBody>
      </p:sp>
      <p:sp>
        <p:nvSpPr>
          <p:cNvPr id="206" name="Google Shape;206;p21"/>
          <p:cNvSpPr txBox="1"/>
          <p:nvPr/>
        </p:nvSpPr>
        <p:spPr>
          <a:xfrm>
            <a:off x="2808150" y="3927975"/>
            <a:ext cx="5983500" cy="51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2"/>
              </a:buClr>
              <a:buSzPts val="1000"/>
              <a:buChar char="●"/>
            </a:pPr>
            <a:r>
              <a:rPr lang="en-GB" sz="1000">
                <a:solidFill>
                  <a:schemeClr val="dk2"/>
                </a:solidFill>
              </a:rPr>
              <a:t>But our findings are inconclusive, as we had insufficient data to perform enough trades for a compounding effect.</a:t>
            </a:r>
            <a:endParaRPr/>
          </a:p>
        </p:txBody>
      </p:sp>
      <p:sp>
        <p:nvSpPr>
          <p:cNvPr id="207" name="Google Shape;207;p21"/>
          <p:cNvSpPr txBox="1"/>
          <p:nvPr/>
        </p:nvSpPr>
        <p:spPr>
          <a:xfrm>
            <a:off x="2808150" y="2731950"/>
            <a:ext cx="6033900" cy="51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2"/>
              </a:buClr>
              <a:buSzPts val="1000"/>
              <a:buChar char="●"/>
            </a:pPr>
            <a:r>
              <a:rPr lang="en-GB" sz="1000">
                <a:solidFill>
                  <a:schemeClr val="dk2"/>
                </a:solidFill>
              </a:rPr>
              <a:t>If we got hourly data, there would be significantly more trades, allowing profits to be compounded, which may have led to higher pnl.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