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2" r:id="rId4"/>
  </p:sldMasterIdLst>
  <p:notesMasterIdLst>
    <p:notesMasterId r:id="rId12"/>
  </p:notesMasterIdLst>
  <p:handoutMasterIdLst>
    <p:handoutMasterId r:id="rId13"/>
  </p:handoutMasterIdLst>
  <p:sldIdLst>
    <p:sldId id="256" r:id="rId5"/>
    <p:sldId id="263" r:id="rId6"/>
    <p:sldId id="264" r:id="rId7"/>
    <p:sldId id="265" r:id="rId8"/>
    <p:sldId id="267" r:id="rId9"/>
    <p:sldId id="266"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5821D6-65D6-427B-A3BD-79D34EB99443}" v="20" dt="2024-09-20T23:18:45.3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94648" autoAdjust="0"/>
  </p:normalViewPr>
  <p:slideViewPr>
    <p:cSldViewPr snapToGrid="0">
      <p:cViewPr varScale="1">
        <p:scale>
          <a:sx n="90" d="100"/>
          <a:sy n="90" d="100"/>
        </p:scale>
        <p:origin x="173"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becca Mitra" userId="0486a53c9ad8049a" providerId="LiveId" clId="{145821D6-65D6-427B-A3BD-79D34EB99443}"/>
    <pc:docChg chg="modSld modMainMaster">
      <pc:chgData name="Rebecca Mitra" userId="0486a53c9ad8049a" providerId="LiveId" clId="{145821D6-65D6-427B-A3BD-79D34EB99443}" dt="2024-09-20T23:18:45.316" v="50"/>
      <pc:docMkLst>
        <pc:docMk/>
      </pc:docMkLst>
      <pc:sldChg chg="modTransition">
        <pc:chgData name="Rebecca Mitra" userId="0486a53c9ad8049a" providerId="LiveId" clId="{145821D6-65D6-427B-A3BD-79D34EB99443}" dt="2024-09-20T23:18:45.316" v="50"/>
        <pc:sldMkLst>
          <pc:docMk/>
          <pc:sldMk cId="1487700712" sldId="256"/>
        </pc:sldMkLst>
      </pc:sldChg>
      <pc:sldChg chg="modTransition">
        <pc:chgData name="Rebecca Mitra" userId="0486a53c9ad8049a" providerId="LiveId" clId="{145821D6-65D6-427B-A3BD-79D34EB99443}" dt="2024-09-20T23:18:45.316" v="50"/>
        <pc:sldMkLst>
          <pc:docMk/>
          <pc:sldMk cId="3501347425" sldId="260"/>
        </pc:sldMkLst>
      </pc:sldChg>
      <pc:sldChg chg="modSp modTransition modAnim">
        <pc:chgData name="Rebecca Mitra" userId="0486a53c9ad8049a" providerId="LiveId" clId="{145821D6-65D6-427B-A3BD-79D34EB99443}" dt="2024-09-20T23:18:45.316" v="50"/>
        <pc:sldMkLst>
          <pc:docMk/>
          <pc:sldMk cId="2609423835" sldId="263"/>
        </pc:sldMkLst>
        <pc:spChg chg="mod">
          <ac:chgData name="Rebecca Mitra" userId="0486a53c9ad8049a" providerId="LiveId" clId="{145821D6-65D6-427B-A3BD-79D34EB99443}" dt="2024-09-20T06:23:17.044" v="3" actId="20577"/>
          <ac:spMkLst>
            <pc:docMk/>
            <pc:sldMk cId="2609423835" sldId="263"/>
            <ac:spMk id="3" creationId="{1F83CAAC-270C-2454-C7C6-8708B6118967}"/>
          </ac:spMkLst>
        </pc:spChg>
      </pc:sldChg>
      <pc:sldChg chg="modTransition">
        <pc:chgData name="Rebecca Mitra" userId="0486a53c9ad8049a" providerId="LiveId" clId="{145821D6-65D6-427B-A3BD-79D34EB99443}" dt="2024-09-20T23:18:45.316" v="50"/>
        <pc:sldMkLst>
          <pc:docMk/>
          <pc:sldMk cId="3960499965" sldId="264"/>
        </pc:sldMkLst>
      </pc:sldChg>
      <pc:sldChg chg="modSp mod modTransition">
        <pc:chgData name="Rebecca Mitra" userId="0486a53c9ad8049a" providerId="LiveId" clId="{145821D6-65D6-427B-A3BD-79D34EB99443}" dt="2024-09-20T23:18:45.316" v="50"/>
        <pc:sldMkLst>
          <pc:docMk/>
          <pc:sldMk cId="1452176812" sldId="265"/>
        </pc:sldMkLst>
        <pc:spChg chg="mod">
          <ac:chgData name="Rebecca Mitra" userId="0486a53c9ad8049a" providerId="LiveId" clId="{145821D6-65D6-427B-A3BD-79D34EB99443}" dt="2024-09-20T15:14:07.371" v="37" actId="20577"/>
          <ac:spMkLst>
            <pc:docMk/>
            <pc:sldMk cId="1452176812" sldId="265"/>
            <ac:spMk id="7" creationId="{725A724E-83F9-477E-14CF-DBFC6E861E62}"/>
          </ac:spMkLst>
        </pc:spChg>
        <pc:spChg chg="mod">
          <ac:chgData name="Rebecca Mitra" userId="0486a53c9ad8049a" providerId="LiveId" clId="{145821D6-65D6-427B-A3BD-79D34EB99443}" dt="2024-09-20T15:13:50.769" v="8" actId="20577"/>
          <ac:spMkLst>
            <pc:docMk/>
            <pc:sldMk cId="1452176812" sldId="265"/>
            <ac:spMk id="10" creationId="{63E97358-C2D7-0E22-9D95-FA98DDA451CF}"/>
          </ac:spMkLst>
        </pc:spChg>
      </pc:sldChg>
      <pc:sldChg chg="modTransition">
        <pc:chgData name="Rebecca Mitra" userId="0486a53c9ad8049a" providerId="LiveId" clId="{145821D6-65D6-427B-A3BD-79D34EB99443}" dt="2024-09-20T23:18:45.316" v="50"/>
        <pc:sldMkLst>
          <pc:docMk/>
          <pc:sldMk cId="1293038424" sldId="266"/>
        </pc:sldMkLst>
      </pc:sldChg>
      <pc:sldChg chg="modTransition">
        <pc:chgData name="Rebecca Mitra" userId="0486a53c9ad8049a" providerId="LiveId" clId="{145821D6-65D6-427B-A3BD-79D34EB99443}" dt="2024-09-20T23:18:45.316" v="50"/>
        <pc:sldMkLst>
          <pc:docMk/>
          <pc:sldMk cId="4259037014" sldId="267"/>
        </pc:sldMkLst>
      </pc:sldChg>
      <pc:sldMasterChg chg="modTransition modSldLayout">
        <pc:chgData name="Rebecca Mitra" userId="0486a53c9ad8049a" providerId="LiveId" clId="{145821D6-65D6-427B-A3BD-79D34EB99443}" dt="2024-09-20T23:18:45.316" v="50"/>
        <pc:sldMasterMkLst>
          <pc:docMk/>
          <pc:sldMasterMk cId="82855549" sldId="2147483672"/>
        </pc:sldMasterMkLst>
        <pc:sldLayoutChg chg="modTransition">
          <pc:chgData name="Rebecca Mitra" userId="0486a53c9ad8049a" providerId="LiveId" clId="{145821D6-65D6-427B-A3BD-79D34EB99443}" dt="2024-09-20T23:18:45.316" v="50"/>
          <pc:sldLayoutMkLst>
            <pc:docMk/>
            <pc:sldMasterMk cId="82855549" sldId="2147483672"/>
            <pc:sldLayoutMk cId="2103018600" sldId="2147483673"/>
          </pc:sldLayoutMkLst>
        </pc:sldLayoutChg>
        <pc:sldLayoutChg chg="modTransition">
          <pc:chgData name="Rebecca Mitra" userId="0486a53c9ad8049a" providerId="LiveId" clId="{145821D6-65D6-427B-A3BD-79D34EB99443}" dt="2024-09-20T23:18:45.316" v="50"/>
          <pc:sldLayoutMkLst>
            <pc:docMk/>
            <pc:sldMasterMk cId="82855549" sldId="2147483672"/>
            <pc:sldLayoutMk cId="2739981630" sldId="2147483674"/>
          </pc:sldLayoutMkLst>
        </pc:sldLayoutChg>
        <pc:sldLayoutChg chg="modTransition">
          <pc:chgData name="Rebecca Mitra" userId="0486a53c9ad8049a" providerId="LiveId" clId="{145821D6-65D6-427B-A3BD-79D34EB99443}" dt="2024-09-20T23:18:45.316" v="50"/>
          <pc:sldLayoutMkLst>
            <pc:docMk/>
            <pc:sldMasterMk cId="82855549" sldId="2147483672"/>
            <pc:sldLayoutMk cId="3909290883" sldId="2147483675"/>
          </pc:sldLayoutMkLst>
        </pc:sldLayoutChg>
        <pc:sldLayoutChg chg="modTransition">
          <pc:chgData name="Rebecca Mitra" userId="0486a53c9ad8049a" providerId="LiveId" clId="{145821D6-65D6-427B-A3BD-79D34EB99443}" dt="2024-09-20T23:18:45.316" v="50"/>
          <pc:sldLayoutMkLst>
            <pc:docMk/>
            <pc:sldMasterMk cId="82855549" sldId="2147483672"/>
            <pc:sldLayoutMk cId="3687167401" sldId="2147483676"/>
          </pc:sldLayoutMkLst>
        </pc:sldLayoutChg>
        <pc:sldLayoutChg chg="modTransition">
          <pc:chgData name="Rebecca Mitra" userId="0486a53c9ad8049a" providerId="LiveId" clId="{145821D6-65D6-427B-A3BD-79D34EB99443}" dt="2024-09-20T23:18:45.316" v="50"/>
          <pc:sldLayoutMkLst>
            <pc:docMk/>
            <pc:sldMasterMk cId="82855549" sldId="2147483672"/>
            <pc:sldLayoutMk cId="1428574024" sldId="2147483677"/>
          </pc:sldLayoutMkLst>
        </pc:sldLayoutChg>
        <pc:sldLayoutChg chg="modTransition">
          <pc:chgData name="Rebecca Mitra" userId="0486a53c9ad8049a" providerId="LiveId" clId="{145821D6-65D6-427B-A3BD-79D34EB99443}" dt="2024-09-20T23:18:45.316" v="50"/>
          <pc:sldLayoutMkLst>
            <pc:docMk/>
            <pc:sldMasterMk cId="82855549" sldId="2147483672"/>
            <pc:sldLayoutMk cId="1164318277" sldId="2147483678"/>
          </pc:sldLayoutMkLst>
        </pc:sldLayoutChg>
        <pc:sldLayoutChg chg="modTransition">
          <pc:chgData name="Rebecca Mitra" userId="0486a53c9ad8049a" providerId="LiveId" clId="{145821D6-65D6-427B-A3BD-79D34EB99443}" dt="2024-09-20T23:18:45.316" v="50"/>
          <pc:sldLayoutMkLst>
            <pc:docMk/>
            <pc:sldMasterMk cId="82855549" sldId="2147483672"/>
            <pc:sldLayoutMk cId="3412690406" sldId="2147483679"/>
          </pc:sldLayoutMkLst>
        </pc:sldLayoutChg>
        <pc:sldLayoutChg chg="modTransition">
          <pc:chgData name="Rebecca Mitra" userId="0486a53c9ad8049a" providerId="LiveId" clId="{145821D6-65D6-427B-A3BD-79D34EB99443}" dt="2024-09-20T23:18:45.316" v="50"/>
          <pc:sldLayoutMkLst>
            <pc:docMk/>
            <pc:sldMasterMk cId="82855549" sldId="2147483672"/>
            <pc:sldLayoutMk cId="2923296207" sldId="2147483680"/>
          </pc:sldLayoutMkLst>
        </pc:sldLayoutChg>
        <pc:sldLayoutChg chg="modTransition">
          <pc:chgData name="Rebecca Mitra" userId="0486a53c9ad8049a" providerId="LiveId" clId="{145821D6-65D6-427B-A3BD-79D34EB99443}" dt="2024-09-20T23:18:45.316" v="50"/>
          <pc:sldLayoutMkLst>
            <pc:docMk/>
            <pc:sldMasterMk cId="82855549" sldId="2147483672"/>
            <pc:sldLayoutMk cId="1280803729" sldId="2147483681"/>
          </pc:sldLayoutMkLst>
        </pc:sldLayoutChg>
        <pc:sldLayoutChg chg="modTransition">
          <pc:chgData name="Rebecca Mitra" userId="0486a53c9ad8049a" providerId="LiveId" clId="{145821D6-65D6-427B-A3BD-79D34EB99443}" dt="2024-09-20T23:18:45.316" v="50"/>
          <pc:sldLayoutMkLst>
            <pc:docMk/>
            <pc:sldMasterMk cId="82855549" sldId="2147483672"/>
            <pc:sldLayoutMk cId="3454701141" sldId="2147483682"/>
          </pc:sldLayoutMkLst>
        </pc:sldLayoutChg>
        <pc:sldLayoutChg chg="modTransition">
          <pc:chgData name="Rebecca Mitra" userId="0486a53c9ad8049a" providerId="LiveId" clId="{145821D6-65D6-427B-A3BD-79D34EB99443}" dt="2024-09-20T23:18:45.316" v="50"/>
          <pc:sldLayoutMkLst>
            <pc:docMk/>
            <pc:sldMasterMk cId="82855549" sldId="2147483672"/>
            <pc:sldLayoutMk cId="4291526879" sldId="214748368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9/20/2024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9/20/2024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Talk about some aspects of AI in healthcare such as improved diagnostics for things like skin cancer, early detection of breast cancer based on mammograms.  </a:t>
            </a:r>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2481237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AI is unbiased and able to look at data without letting external factors such as gender, ethnicity </a:t>
            </a:r>
            <a:r>
              <a:rPr lang="en-CA" dirty="0" err="1"/>
              <a:t>ect</a:t>
            </a:r>
            <a:r>
              <a:rPr lang="en-CA" dirty="0"/>
              <a:t> influence their diagnosis. </a:t>
            </a:r>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158354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public is split on AI entering the healthcare field. On some aspects such as would you trust your own doctor to use an AI system to diagnose a condition for you the majority of the public surveyed would.</a:t>
            </a:r>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1275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Conversely when asked if AI or a human (</a:t>
            </a:r>
            <a:r>
              <a:rPr lang="en-CA" dirty="0" err="1"/>
              <a:t>dr</a:t>
            </a:r>
            <a:r>
              <a:rPr lang="en-CA" dirty="0"/>
              <a:t>) should make the decision whether to discharge a patient the vast majority agreed that should be left to a dr. Similarly the same sentiment is shared when it comes to triaging patients in an emergency room. </a:t>
            </a:r>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1110007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10B1451E-5646-4139-8539-2CD49B164667}" type="datetime1">
              <a:rPr lang="en-US" smtClean="0"/>
              <a:t>9/20/2024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24566C-7875-401A-A5C4-D59DC552867D}" type="datetime1">
              <a:rPr lang="en-US" smtClean="0"/>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6F74D46-3C08-4660-8CCA-222A5E63227C}" type="datetime1">
              <a:rPr lang="en-US" smtClean="0"/>
              <a:t>9/20/2024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0BEA40-A202-4BB5-921C-6263476B4EB4}" type="datetime1">
              <a:rPr lang="en-US" smtClean="0"/>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43AE9BB-482B-4CE5-95A4-404AAEA22912}" type="datetime1">
              <a:rPr lang="en-US" smtClean="0"/>
              <a:t>9/20/2024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C44DB8-078B-49F8-8B18-9E4B766811B2}" type="datetime1">
              <a:rPr lang="en-US" smtClean="0"/>
              <a:t>9/20/2024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D1EA7F-7F2E-49D4-A49E-72F730A773D8}" type="datetime1">
              <a:rPr lang="en-US" smtClean="0"/>
              <a:t>9/20/2024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11ACF25-CA9C-4604-948C-730539A9EA1C}" type="datetime1">
              <a:rPr lang="en-US" smtClean="0"/>
              <a:t>9/20/2024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7366B8-E9B9-4AE9-B383-2ECD8E5DD947}" type="datetime1">
              <a:rPr lang="en-US" smtClean="0"/>
              <a:t>9/20/2024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8DF9735-F36B-41C8-845A-4B60179494BE}" type="datetime1">
              <a:rPr lang="en-US" smtClean="0"/>
              <a:t>9/20/2024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A678AC-DE24-49EC-8BD0-A14DE63BF348}" type="datetime1">
              <a:rPr lang="en-US" smtClean="0"/>
              <a:t>9/20/2024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6127AFB-4AFC-4794-948F-325DA9B14957}" type="datetime1">
              <a:rPr lang="en-US" smtClean="0"/>
              <a:t>9/20/2024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5700" dirty="0">
                <a:solidFill>
                  <a:schemeClr val="bg1"/>
                </a:solidFill>
              </a:rPr>
              <a:t>The role of Ai in healthcare</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Bridging the gap between technology and healthcare</a:t>
            </a:r>
          </a:p>
        </p:txBody>
      </p:sp>
    </p:spTree>
    <p:extLst>
      <p:ext uri="{BB962C8B-B14F-4D97-AF65-F5344CB8AC3E}">
        <p14:creationId xmlns:p14="http://schemas.microsoft.com/office/powerpoint/2010/main" val="1487700712"/>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5F6E-CEB9-6BBB-40DC-6A513E248AC2}"/>
              </a:ext>
            </a:extLst>
          </p:cNvPr>
          <p:cNvSpPr>
            <a:spLocks noGrp="1"/>
          </p:cNvSpPr>
          <p:nvPr>
            <p:ph type="title"/>
          </p:nvPr>
        </p:nvSpPr>
        <p:spPr/>
        <p:txBody>
          <a:bodyPr/>
          <a:lstStyle/>
          <a:p>
            <a:r>
              <a:rPr lang="en-CA" dirty="0"/>
              <a:t>What is the role of ai in healthcare?</a:t>
            </a:r>
          </a:p>
        </p:txBody>
      </p:sp>
      <p:sp>
        <p:nvSpPr>
          <p:cNvPr id="3" name="Content Placeholder 2">
            <a:extLst>
              <a:ext uri="{FF2B5EF4-FFF2-40B4-BE49-F238E27FC236}">
                <a16:creationId xmlns:a16="http://schemas.microsoft.com/office/drawing/2014/main" id="{1F83CAAC-270C-2454-C7C6-8708B6118967}"/>
              </a:ext>
            </a:extLst>
          </p:cNvPr>
          <p:cNvSpPr>
            <a:spLocks noGrp="1"/>
          </p:cNvSpPr>
          <p:nvPr>
            <p:ph idx="1"/>
          </p:nvPr>
        </p:nvSpPr>
        <p:spPr/>
        <p:txBody>
          <a:bodyPr/>
          <a:lstStyle/>
          <a:p>
            <a:r>
              <a:rPr lang="en-CA" sz="2400" dirty="0"/>
              <a:t>AI is revolutionizing healthcare in several ways, it improves speed, accuracy, and efficiency of the medical process. </a:t>
            </a:r>
          </a:p>
          <a:p>
            <a:r>
              <a:rPr lang="en-CA" sz="2400" dirty="0"/>
              <a:t>Leading to more effective treatment plans, better outcomes, and improved survival rate. </a:t>
            </a:r>
          </a:p>
          <a:p>
            <a:r>
              <a:rPr lang="en-CA" sz="2400" dirty="0"/>
              <a:t>The use of AI is becoming integrated into the healthcare field and the way that we interact with the healthcare system and the way that professionals deliver care. </a:t>
            </a:r>
          </a:p>
          <a:p>
            <a:endParaRPr lang="en-CA" dirty="0"/>
          </a:p>
        </p:txBody>
      </p:sp>
      <p:sp>
        <p:nvSpPr>
          <p:cNvPr id="4" name="Slide Number Placeholder 3">
            <a:extLst>
              <a:ext uri="{FF2B5EF4-FFF2-40B4-BE49-F238E27FC236}">
                <a16:creationId xmlns:a16="http://schemas.microsoft.com/office/drawing/2014/main" id="{88F396A4-EE2D-70EB-DAF3-D9FD00271BCE}"/>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609423835"/>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FFEE8-D9A5-8740-2BFD-00B98C935E6B}"/>
              </a:ext>
            </a:extLst>
          </p:cNvPr>
          <p:cNvSpPr>
            <a:spLocks noGrp="1"/>
          </p:cNvSpPr>
          <p:nvPr>
            <p:ph type="title"/>
          </p:nvPr>
        </p:nvSpPr>
        <p:spPr>
          <a:xfrm>
            <a:off x="581193" y="729658"/>
            <a:ext cx="11029616" cy="988332"/>
          </a:xfrm>
        </p:spPr>
        <p:txBody>
          <a:bodyPr anchor="b">
            <a:normAutofit/>
          </a:bodyPr>
          <a:lstStyle/>
          <a:p>
            <a:r>
              <a:rPr lang="en-CA" dirty="0"/>
              <a:t>How is AI transforming healthcare?</a:t>
            </a:r>
          </a:p>
        </p:txBody>
      </p:sp>
      <p:sp>
        <p:nvSpPr>
          <p:cNvPr id="3" name="Content Placeholder 2">
            <a:extLst>
              <a:ext uri="{FF2B5EF4-FFF2-40B4-BE49-F238E27FC236}">
                <a16:creationId xmlns:a16="http://schemas.microsoft.com/office/drawing/2014/main" id="{768D0984-EF3D-C1D5-B783-711648A60AB7}"/>
              </a:ext>
            </a:extLst>
          </p:cNvPr>
          <p:cNvSpPr>
            <a:spLocks noGrp="1"/>
          </p:cNvSpPr>
          <p:nvPr>
            <p:ph sz="half" idx="2"/>
          </p:nvPr>
        </p:nvSpPr>
        <p:spPr>
          <a:xfrm>
            <a:off x="581191" y="2322576"/>
            <a:ext cx="5393103" cy="3538475"/>
          </a:xfrm>
        </p:spPr>
        <p:txBody>
          <a:bodyPr anchor="t">
            <a:normAutofit/>
          </a:bodyPr>
          <a:lstStyle/>
          <a:p>
            <a:pPr>
              <a:lnSpc>
                <a:spcPct val="90000"/>
              </a:lnSpc>
            </a:pPr>
            <a:r>
              <a:rPr lang="en-US" sz="1500" dirty="0"/>
              <a:t>Artificial intelligence (AI) employs a structured approach to incorporate external data, using complex algorithms to generate accurate predictions for specific cases. This process involves advanced methods like artificial neural networks and deep learning. By carefully selecting and applying the appropriate algorithm for the given technique, AI has proven highly effective in predictive modeling, particularly in the medical field. Figure 1 illustrates the application of neural networks in supporting medical decision-making. The process typically involves several steps, including data collection and preprocessing, model training, refining the model through cross-validation, selecting the best model, and integrating it into systems such as desktop applications or embedded devices. </a:t>
            </a:r>
            <a:endParaRPr lang="en-CA" sz="1500" dirty="0"/>
          </a:p>
        </p:txBody>
      </p:sp>
      <p:pic>
        <p:nvPicPr>
          <p:cNvPr id="7" name="Picture 6" descr="A diagram of a model training&#10;&#10;Description automatically generated">
            <a:extLst>
              <a:ext uri="{FF2B5EF4-FFF2-40B4-BE49-F238E27FC236}">
                <a16:creationId xmlns:a16="http://schemas.microsoft.com/office/drawing/2014/main" id="{42A3533E-9AB1-7D54-9D82-33632E9112F4}"/>
              </a:ext>
            </a:extLst>
          </p:cNvPr>
          <p:cNvPicPr>
            <a:picLocks noChangeAspect="1"/>
          </p:cNvPicPr>
          <p:nvPr/>
        </p:nvPicPr>
        <p:blipFill>
          <a:blip r:embed="rId3"/>
          <a:stretch>
            <a:fillRect/>
          </a:stretch>
        </p:blipFill>
        <p:spPr>
          <a:xfrm>
            <a:off x="5702673" y="1881256"/>
            <a:ext cx="5908136" cy="4025222"/>
          </a:xfrm>
          <a:prstGeom prst="rect">
            <a:avLst/>
          </a:prstGeom>
          <a:noFill/>
        </p:spPr>
      </p:pic>
      <p:sp>
        <p:nvSpPr>
          <p:cNvPr id="8" name="Slide Number Placeholder 7">
            <a:extLst>
              <a:ext uri="{FF2B5EF4-FFF2-40B4-BE49-F238E27FC236}">
                <a16:creationId xmlns:a16="http://schemas.microsoft.com/office/drawing/2014/main" id="{C4384DCE-0A33-8946-FC5A-CFD7ECE61CC3}"/>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9" name="TextBox 8">
            <a:extLst>
              <a:ext uri="{FF2B5EF4-FFF2-40B4-BE49-F238E27FC236}">
                <a16:creationId xmlns:a16="http://schemas.microsoft.com/office/drawing/2014/main" id="{63F95627-9BE1-40A2-C563-327C1DA498DA}"/>
              </a:ext>
            </a:extLst>
          </p:cNvPr>
          <p:cNvSpPr txBox="1"/>
          <p:nvPr/>
        </p:nvSpPr>
        <p:spPr>
          <a:xfrm>
            <a:off x="5894781" y="5050757"/>
            <a:ext cx="1552941" cy="369332"/>
          </a:xfrm>
          <a:prstGeom prst="rect">
            <a:avLst/>
          </a:prstGeom>
          <a:noFill/>
        </p:spPr>
        <p:txBody>
          <a:bodyPr wrap="square" rtlCol="0">
            <a:spAutoFit/>
          </a:bodyPr>
          <a:lstStyle/>
          <a:p>
            <a:r>
              <a:rPr lang="en-CA" i="1" dirty="0">
                <a:latin typeface="Arial" panose="020B0604020202020204" pitchFamily="34" charset="0"/>
                <a:cs typeface="Arial" panose="020B0604020202020204" pitchFamily="34" charset="0"/>
              </a:rPr>
              <a:t>Figure 1</a:t>
            </a:r>
          </a:p>
        </p:txBody>
      </p:sp>
      <p:sp>
        <p:nvSpPr>
          <p:cNvPr id="10" name="TextBox 9">
            <a:extLst>
              <a:ext uri="{FF2B5EF4-FFF2-40B4-BE49-F238E27FC236}">
                <a16:creationId xmlns:a16="http://schemas.microsoft.com/office/drawing/2014/main" id="{AC7E70A9-19AB-539F-5302-46EB90BC9DC5}"/>
              </a:ext>
            </a:extLst>
          </p:cNvPr>
          <p:cNvSpPr txBox="1"/>
          <p:nvPr/>
        </p:nvSpPr>
        <p:spPr>
          <a:xfrm>
            <a:off x="287865" y="6642556"/>
            <a:ext cx="10270435" cy="215444"/>
          </a:xfrm>
          <a:prstGeom prst="rect">
            <a:avLst/>
          </a:prstGeom>
          <a:noFill/>
        </p:spPr>
        <p:txBody>
          <a:bodyPr wrap="square" rtlCol="0">
            <a:spAutoFit/>
          </a:bodyPr>
          <a:lstStyle/>
          <a:p>
            <a:r>
              <a:rPr lang="en-CA" sz="800" baseline="30000" dirty="0"/>
              <a:t>1</a:t>
            </a:r>
            <a:r>
              <a:rPr lang="en-CA" sz="800" dirty="0"/>
              <a:t> Bekbolatova et. al,2024</a:t>
            </a:r>
          </a:p>
        </p:txBody>
      </p:sp>
    </p:spTree>
    <p:extLst>
      <p:ext uri="{BB962C8B-B14F-4D97-AF65-F5344CB8AC3E}">
        <p14:creationId xmlns:p14="http://schemas.microsoft.com/office/powerpoint/2010/main" val="3960499965"/>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9632F63-2749-A9C1-81D7-65BF3051D0A7}"/>
              </a:ext>
            </a:extLst>
          </p:cNvPr>
          <p:cNvSpPr>
            <a:spLocks noGrp="1"/>
          </p:cNvSpPr>
          <p:nvPr>
            <p:ph type="title"/>
          </p:nvPr>
        </p:nvSpPr>
        <p:spPr>
          <a:xfrm>
            <a:off x="581193" y="729658"/>
            <a:ext cx="11029616" cy="988332"/>
          </a:xfrm>
        </p:spPr>
        <p:txBody>
          <a:bodyPr vert="horz" lIns="91440" tIns="45720" rIns="91440" bIns="45720" rtlCol="0" anchor="b">
            <a:normAutofit/>
          </a:bodyPr>
          <a:lstStyle/>
          <a:p>
            <a:r>
              <a:rPr lang="en-US" b="0" kern="1200" cap="all">
                <a:latin typeface="+mj-lt"/>
                <a:ea typeface="+mj-ea"/>
                <a:cs typeface="+mj-cs"/>
              </a:rPr>
              <a:t>How does the public perceive AI in healthcare?</a:t>
            </a:r>
          </a:p>
        </p:txBody>
      </p:sp>
      <p:sp>
        <p:nvSpPr>
          <p:cNvPr id="7" name="TextBox 6">
            <a:extLst>
              <a:ext uri="{FF2B5EF4-FFF2-40B4-BE49-F238E27FC236}">
                <a16:creationId xmlns:a16="http://schemas.microsoft.com/office/drawing/2014/main" id="{725A724E-83F9-477E-14CF-DBFC6E861E62}"/>
              </a:ext>
            </a:extLst>
          </p:cNvPr>
          <p:cNvSpPr txBox="1"/>
          <p:nvPr/>
        </p:nvSpPr>
        <p:spPr>
          <a:xfrm>
            <a:off x="581192" y="2228004"/>
            <a:ext cx="5422391" cy="2912008"/>
          </a:xfrm>
          <a:prstGeom prst="rect">
            <a:avLst/>
          </a:prstGeom>
        </p:spPr>
        <p:txBody>
          <a:bodyPr vert="horz" lIns="91440" tIns="45720" rIns="91440" bIns="45720" rtlCol="0" anchor="ctr">
            <a:normAutofit/>
          </a:bodyPr>
          <a:lstStyle/>
          <a:p>
            <a:pPr marL="306000" indent="-306000">
              <a:spcBef>
                <a:spcPct val="20000"/>
              </a:spcBef>
              <a:spcAft>
                <a:spcPts val="600"/>
              </a:spcAft>
              <a:buClr>
                <a:schemeClr val="accent2"/>
              </a:buClr>
              <a:buSzPct val="92000"/>
              <a:buFont typeface="Wingdings 2" panose="05020102010507070707" pitchFamily="18" charset="2"/>
              <a:buChar char=""/>
            </a:pPr>
            <a:r>
              <a:rPr lang="en-US" dirty="0">
                <a:solidFill>
                  <a:schemeClr val="tx2"/>
                </a:solidFill>
              </a:rPr>
              <a:t>The American public shows mixed feelings towards AI in healthcare. While many recognize AI's potential to reduce bias and improve medical treatment, there is a strong preference for human decision-making in healthcare settings. Jessica </a:t>
            </a:r>
            <a:r>
              <a:rPr lang="en-US" dirty="0" err="1">
                <a:solidFill>
                  <a:schemeClr val="tx2"/>
                </a:solidFill>
              </a:rPr>
              <a:t>Rojahn</a:t>
            </a:r>
            <a:r>
              <a:rPr lang="en-US">
                <a:solidFill>
                  <a:schemeClr val="tx2"/>
                </a:solidFill>
              </a:rPr>
              <a:t> et al., 2023</a:t>
            </a:r>
            <a:br>
              <a:rPr lang="en-US" dirty="0">
                <a:solidFill>
                  <a:schemeClr val="tx2"/>
                </a:solidFill>
              </a:rPr>
            </a:br>
            <a:endParaRPr lang="en-US" dirty="0">
              <a:solidFill>
                <a:schemeClr val="tx2"/>
              </a:solidFill>
            </a:endParaRPr>
          </a:p>
        </p:txBody>
      </p:sp>
      <p:pic>
        <p:nvPicPr>
          <p:cNvPr id="1026" name="Picture 2" descr="A graph showing different colored squares&#10;&#10;Description automatically generated">
            <a:extLst>
              <a:ext uri="{FF2B5EF4-FFF2-40B4-BE49-F238E27FC236}">
                <a16:creationId xmlns:a16="http://schemas.microsoft.com/office/drawing/2014/main" id="{CD28FAB5-7453-3AD7-6932-CEE680B9BCF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88417" y="2533035"/>
            <a:ext cx="5422392" cy="3022983"/>
          </a:xfrm>
          <a:prstGeom prst="rect">
            <a:avLst/>
          </a:prstGeom>
          <a:solidFill>
            <a:srgbClr val="FFFFFF"/>
          </a:solidFill>
        </p:spPr>
      </p:pic>
      <p:sp>
        <p:nvSpPr>
          <p:cNvPr id="8" name="Slide Number Placeholder 7">
            <a:extLst>
              <a:ext uri="{FF2B5EF4-FFF2-40B4-BE49-F238E27FC236}">
                <a16:creationId xmlns:a16="http://schemas.microsoft.com/office/drawing/2014/main" id="{083E7FF7-2CF2-D8F3-050B-824097555D1E}"/>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9" name="TextBox 8">
            <a:extLst>
              <a:ext uri="{FF2B5EF4-FFF2-40B4-BE49-F238E27FC236}">
                <a16:creationId xmlns:a16="http://schemas.microsoft.com/office/drawing/2014/main" id="{F493B833-02DA-6448-B1A7-5DCC212D1B29}"/>
              </a:ext>
            </a:extLst>
          </p:cNvPr>
          <p:cNvSpPr txBox="1"/>
          <p:nvPr/>
        </p:nvSpPr>
        <p:spPr>
          <a:xfrm>
            <a:off x="6467062" y="5202079"/>
            <a:ext cx="1325217" cy="369332"/>
          </a:xfrm>
          <a:prstGeom prst="rect">
            <a:avLst/>
          </a:prstGeom>
          <a:noFill/>
        </p:spPr>
        <p:txBody>
          <a:bodyPr wrap="square" rtlCol="0">
            <a:spAutoFit/>
          </a:bodyPr>
          <a:lstStyle/>
          <a:p>
            <a:r>
              <a:rPr lang="en-CA" i="1" dirty="0">
                <a:latin typeface="Arial" panose="020B0604020202020204" pitchFamily="34" charset="0"/>
                <a:cs typeface="Arial" panose="020B0604020202020204" pitchFamily="34" charset="0"/>
              </a:rPr>
              <a:t>Figure 2</a:t>
            </a:r>
          </a:p>
        </p:txBody>
      </p:sp>
      <p:sp>
        <p:nvSpPr>
          <p:cNvPr id="10" name="TextBox 9">
            <a:extLst>
              <a:ext uri="{FF2B5EF4-FFF2-40B4-BE49-F238E27FC236}">
                <a16:creationId xmlns:a16="http://schemas.microsoft.com/office/drawing/2014/main" id="{63E97358-C2D7-0E22-9D95-FA98DDA451CF}"/>
              </a:ext>
            </a:extLst>
          </p:cNvPr>
          <p:cNvSpPr txBox="1"/>
          <p:nvPr/>
        </p:nvSpPr>
        <p:spPr>
          <a:xfrm>
            <a:off x="463826" y="6525907"/>
            <a:ext cx="2663687" cy="215444"/>
          </a:xfrm>
          <a:prstGeom prst="rect">
            <a:avLst/>
          </a:prstGeom>
          <a:noFill/>
        </p:spPr>
        <p:txBody>
          <a:bodyPr wrap="square" rtlCol="0">
            <a:spAutoFit/>
          </a:bodyPr>
          <a:lstStyle/>
          <a:p>
            <a:r>
              <a:rPr lang="en-US" sz="800" dirty="0">
                <a:solidFill>
                  <a:schemeClr val="tx2"/>
                </a:solidFill>
              </a:rPr>
              <a:t>Jessica </a:t>
            </a:r>
            <a:r>
              <a:rPr lang="en-US" sz="800" dirty="0" err="1">
                <a:solidFill>
                  <a:schemeClr val="tx2"/>
                </a:solidFill>
              </a:rPr>
              <a:t>Rojahn</a:t>
            </a:r>
            <a:r>
              <a:rPr lang="en-US" sz="800" dirty="0">
                <a:solidFill>
                  <a:schemeClr val="tx2"/>
                </a:solidFill>
              </a:rPr>
              <a:t> et al., 2023</a:t>
            </a:r>
            <a:endParaRPr lang="en-CA" sz="800" dirty="0"/>
          </a:p>
        </p:txBody>
      </p:sp>
    </p:spTree>
    <p:extLst>
      <p:ext uri="{BB962C8B-B14F-4D97-AF65-F5344CB8AC3E}">
        <p14:creationId xmlns:p14="http://schemas.microsoft.com/office/powerpoint/2010/main" val="1452176812"/>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8355E-551D-C04E-71A4-B36B91562FB1}"/>
              </a:ext>
            </a:extLst>
          </p:cNvPr>
          <p:cNvSpPr>
            <a:spLocks noGrp="1"/>
          </p:cNvSpPr>
          <p:nvPr>
            <p:ph type="title"/>
          </p:nvPr>
        </p:nvSpPr>
        <p:spPr/>
        <p:txBody>
          <a:bodyPr/>
          <a:lstStyle/>
          <a:p>
            <a:r>
              <a:rPr lang="en-CA" dirty="0"/>
              <a:t>Public perception cont.</a:t>
            </a:r>
          </a:p>
        </p:txBody>
      </p:sp>
      <p:sp>
        <p:nvSpPr>
          <p:cNvPr id="5" name="Slide Number Placeholder 4">
            <a:extLst>
              <a:ext uri="{FF2B5EF4-FFF2-40B4-BE49-F238E27FC236}">
                <a16:creationId xmlns:a16="http://schemas.microsoft.com/office/drawing/2014/main" id="{459C400A-B31F-0919-2F5D-609673514119}"/>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2050" name="Picture 2">
            <a:extLst>
              <a:ext uri="{FF2B5EF4-FFF2-40B4-BE49-F238E27FC236}">
                <a16:creationId xmlns:a16="http://schemas.microsoft.com/office/drawing/2014/main" id="{83B6913A-4D72-C0F9-E578-37D63A518971}"/>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581025" y="2529618"/>
            <a:ext cx="5422900" cy="30290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CD95ECE-D762-3AAE-BD61-005E4085887C}"/>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6188075" y="2529618"/>
            <a:ext cx="5422900" cy="3029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037014"/>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fade">
                                      <p:cBhvr>
                                        <p:cTn id="12" dur="20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DADDF-7519-9EAE-3061-1802691A6E2B}"/>
              </a:ext>
            </a:extLst>
          </p:cNvPr>
          <p:cNvSpPr>
            <a:spLocks noGrp="1"/>
          </p:cNvSpPr>
          <p:nvPr>
            <p:ph type="title"/>
          </p:nvPr>
        </p:nvSpPr>
        <p:spPr/>
        <p:txBody>
          <a:bodyPr/>
          <a:lstStyle/>
          <a:p>
            <a:r>
              <a:rPr lang="en-CA" dirty="0"/>
              <a:t>References </a:t>
            </a:r>
          </a:p>
        </p:txBody>
      </p:sp>
      <p:sp>
        <p:nvSpPr>
          <p:cNvPr id="5" name="Slide Number Placeholder 4">
            <a:extLst>
              <a:ext uri="{FF2B5EF4-FFF2-40B4-BE49-F238E27FC236}">
                <a16:creationId xmlns:a16="http://schemas.microsoft.com/office/drawing/2014/main" id="{2CD5C2EC-F6E4-E0C8-1B70-885D9D601C27}"/>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7" name="TextBox 6">
            <a:extLst>
              <a:ext uri="{FF2B5EF4-FFF2-40B4-BE49-F238E27FC236}">
                <a16:creationId xmlns:a16="http://schemas.microsoft.com/office/drawing/2014/main" id="{194352BB-89C1-29D4-2B16-D62C0F85C86B}"/>
              </a:ext>
            </a:extLst>
          </p:cNvPr>
          <p:cNvSpPr txBox="1"/>
          <p:nvPr/>
        </p:nvSpPr>
        <p:spPr>
          <a:xfrm>
            <a:off x="581193" y="2266122"/>
            <a:ext cx="11199990" cy="1754326"/>
          </a:xfrm>
          <a:prstGeom prst="rect">
            <a:avLst/>
          </a:prstGeom>
          <a:noFill/>
        </p:spPr>
        <p:txBody>
          <a:bodyPr wrap="square" rtlCol="0">
            <a:spAutoFit/>
          </a:bodyPr>
          <a:lstStyle/>
          <a:p>
            <a:pPr marL="342900" indent="-342900">
              <a:buFont typeface="+mj-lt"/>
              <a:buAutoNum type="arabicPeriod"/>
            </a:pPr>
            <a:r>
              <a:rPr lang="en-US" b="0" i="0" dirty="0" err="1">
                <a:solidFill>
                  <a:srgbClr val="222222"/>
                </a:solidFill>
                <a:effectLst/>
                <a:latin typeface="+mj-lt"/>
              </a:rPr>
              <a:t>Bekbolatova</a:t>
            </a:r>
            <a:r>
              <a:rPr lang="en-US" b="0" i="0" dirty="0">
                <a:solidFill>
                  <a:srgbClr val="222222"/>
                </a:solidFill>
                <a:effectLst/>
                <a:latin typeface="+mj-lt"/>
              </a:rPr>
              <a:t>, M., Mayer, J., Ong, C. W., &amp; Toma, M. (2024, January). Transformative potential of AI in Healthcare: definitions, applications, and navigating the ethical Landscape and Public perspectives. In </a:t>
            </a:r>
            <a:r>
              <a:rPr lang="en-US" b="0" i="1" dirty="0">
                <a:solidFill>
                  <a:srgbClr val="222222"/>
                </a:solidFill>
                <a:effectLst/>
                <a:latin typeface="+mj-lt"/>
              </a:rPr>
              <a:t>Healthcare</a:t>
            </a:r>
            <a:r>
              <a:rPr lang="en-US" b="0" i="0" dirty="0">
                <a:solidFill>
                  <a:srgbClr val="222222"/>
                </a:solidFill>
                <a:effectLst/>
                <a:latin typeface="+mj-lt"/>
              </a:rPr>
              <a:t> (Vol. 12, No. 2, p. 125). MDPI.</a:t>
            </a:r>
          </a:p>
          <a:p>
            <a:pPr marL="342900" indent="-342900">
              <a:buFont typeface="+mj-lt"/>
              <a:buAutoNum type="arabicPeriod"/>
            </a:pPr>
            <a:r>
              <a:rPr lang="en-US" dirty="0" err="1">
                <a:latin typeface="+mj-lt"/>
              </a:rPr>
              <a:t>Rojahn</a:t>
            </a:r>
            <a:r>
              <a:rPr lang="en-US" dirty="0">
                <a:latin typeface="+mj-lt"/>
              </a:rPr>
              <a:t>, J., </a:t>
            </a:r>
            <a:r>
              <a:rPr lang="en-US" dirty="0" err="1">
                <a:latin typeface="+mj-lt"/>
              </a:rPr>
              <a:t>Palu</a:t>
            </a:r>
            <a:r>
              <a:rPr lang="en-US" dirty="0">
                <a:latin typeface="+mj-lt"/>
              </a:rPr>
              <a:t>, A., </a:t>
            </a:r>
            <a:r>
              <a:rPr lang="en-US" dirty="0" err="1">
                <a:latin typeface="+mj-lt"/>
              </a:rPr>
              <a:t>Skiena</a:t>
            </a:r>
            <a:r>
              <a:rPr lang="en-US" dirty="0">
                <a:latin typeface="+mj-lt"/>
              </a:rPr>
              <a:t>, S., &amp; Jones, J. J. (2023). American public opinion on artificial intelligence in healthcare. </a:t>
            </a:r>
            <a:r>
              <a:rPr lang="en-US" i="1" dirty="0">
                <a:latin typeface="+mj-lt"/>
              </a:rPr>
              <a:t>PLOS ONE</a:t>
            </a:r>
            <a:r>
              <a:rPr lang="en-US" dirty="0">
                <a:latin typeface="+mj-lt"/>
              </a:rPr>
              <a:t>, </a:t>
            </a:r>
            <a:r>
              <a:rPr lang="en-US" i="1" dirty="0">
                <a:latin typeface="+mj-lt"/>
              </a:rPr>
              <a:t>18</a:t>
            </a:r>
            <a:r>
              <a:rPr lang="en-US" dirty="0">
                <a:latin typeface="+mj-lt"/>
              </a:rPr>
              <a:t>(11), e0294028.</a:t>
            </a:r>
            <a:endParaRPr lang="en-US" b="0" i="0" dirty="0">
              <a:solidFill>
                <a:srgbClr val="222222"/>
              </a:solidFill>
              <a:effectLst/>
              <a:latin typeface="+mj-lt"/>
            </a:endParaRPr>
          </a:p>
          <a:p>
            <a:pPr marL="342900" indent="-342900">
              <a:buFont typeface="+mj-lt"/>
              <a:buAutoNum type="arabicPeriod"/>
            </a:pPr>
            <a:endParaRPr lang="en-CA" dirty="0"/>
          </a:p>
        </p:txBody>
      </p:sp>
    </p:spTree>
    <p:extLst>
      <p:ext uri="{BB962C8B-B14F-4D97-AF65-F5344CB8AC3E}">
        <p14:creationId xmlns:p14="http://schemas.microsoft.com/office/powerpoint/2010/main" val="1293038424"/>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rmitra@norquest.ca</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2.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22</TotalTime>
  <Words>543</Words>
  <Application>Microsoft Office PowerPoint</Application>
  <PresentationFormat>Widescreen</PresentationFormat>
  <Paragraphs>35</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Gill Sans MT</vt:lpstr>
      <vt:lpstr>Wingdings 2</vt:lpstr>
      <vt:lpstr>Custom</vt:lpstr>
      <vt:lpstr>The role of Ai in healthcare</vt:lpstr>
      <vt:lpstr>What is the role of ai in healthcare?</vt:lpstr>
      <vt:lpstr>How is AI transforming healthcare?</vt:lpstr>
      <vt:lpstr>How does the public perceive AI in healthcare?</vt:lpstr>
      <vt:lpstr>Public perception cont.</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Rebecca Mitra</dc:creator>
  <cp:lastModifiedBy>Rebecca Mitra</cp:lastModifiedBy>
  <cp:revision>1</cp:revision>
  <dcterms:created xsi:type="dcterms:W3CDTF">2024-09-19T21:01:27Z</dcterms:created>
  <dcterms:modified xsi:type="dcterms:W3CDTF">2024-09-20T23:18:51Z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724e6ac5-0e84-491c-8838-b11844917f54_Enabled">
    <vt:lpwstr>true</vt:lpwstr>
  </property>
  <property fmtid="{D5CDD505-2E9C-101B-9397-08002B2CF9AE}" pid="4" name="MSIP_Label_724e6ac5-0e84-491c-8838-b11844917f54_SetDate">
    <vt:lpwstr>2024-09-20T06:15:45Z</vt:lpwstr>
  </property>
  <property fmtid="{D5CDD505-2E9C-101B-9397-08002B2CF9AE}" pid="5" name="MSIP_Label_724e6ac5-0e84-491c-8838-b11844917f54_Method">
    <vt:lpwstr>Standard</vt:lpwstr>
  </property>
  <property fmtid="{D5CDD505-2E9C-101B-9397-08002B2CF9AE}" pid="6" name="MSIP_Label_724e6ac5-0e84-491c-8838-b11844917f54_Name">
    <vt:lpwstr>Protected</vt:lpwstr>
  </property>
  <property fmtid="{D5CDD505-2E9C-101B-9397-08002B2CF9AE}" pid="7" name="MSIP_Label_724e6ac5-0e84-491c-8838-b11844917f54_SiteId">
    <vt:lpwstr>2ba011f1-f50a-44f3-a200-db3ea74e29b7</vt:lpwstr>
  </property>
  <property fmtid="{D5CDD505-2E9C-101B-9397-08002B2CF9AE}" pid="8" name="MSIP_Label_724e6ac5-0e84-491c-8838-b11844917f54_ActionId">
    <vt:lpwstr>7e374582-d8d9-456a-b999-0337e7ea4551</vt:lpwstr>
  </property>
  <property fmtid="{D5CDD505-2E9C-101B-9397-08002B2CF9AE}" pid="9" name="MSIP_Label_724e6ac5-0e84-491c-8838-b11844917f54_ContentBits">
    <vt:lpwstr>0</vt:lpwstr>
  </property>
</Properties>
</file>