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59D8021-4D8D-4516-9841-C18770CCADEF}">
  <a:tblStyle styleId="{A59D8021-4D8D-4516-9841-C18770CCADE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slide" Target="slides/slide19.xml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s://en.wikipedia.org/wiki/Multicollinearity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</a:t>
            </a:r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red attr, curese of dim (distance measures), sensitive to redundancy</a:t>
            </a:r>
          </a:p>
          <a:p>
            <a:pPr indent="-228600" lvl="0" marL="457200">
              <a:spcBef>
                <a:spcPts val="0"/>
              </a:spcBef>
              <a:buChar char="+"/>
            </a:pPr>
            <a:r>
              <a:rPr lang="en"/>
              <a:t>lokale strukturen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 assumptions for classification algorithms?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 assumptions for classification algorithms?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train - via cross validation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  <a:br>
              <a:rPr lang="en"/>
            </a:br>
            <a:r>
              <a:rPr lang="en"/>
              <a:t>accuracy: anteil der richtig klassifizierten an allen datensätzen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k -&gt; inf: trend towards more frequent class (worse value for balanced accuracy)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links: test-set, rechts: test-set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best model based on ROC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best model based on ROC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zu verbessern: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roc with balanced accuracy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default-cutoff für confusion matrix?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normalize/scale regression data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meisen numerisch (1 catigoeriell)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some obviously connected (topXPerc)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null &amp; miss values, nice format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rows: nicht zu aufwändig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 = 1/ (1 - Ri ²) -&gt; </a:t>
            </a:r>
            <a:r>
              <a:rPr lang="en">
                <a:highlight>
                  <a:srgbClr val="FFFFFF"/>
                </a:highlight>
              </a:rPr>
              <a:t>severity of </a:t>
            </a:r>
            <a:r>
              <a:rPr lang="en">
                <a:highlight>
                  <a:srgbClr val="FFFFFF"/>
                </a:highlight>
                <a:hlinkClick r:id="rId2"/>
              </a:rPr>
              <a:t>multicollinearity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variable x compute Ri (linear regression using all other x as predictors)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strong corr between apps and accept - good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R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000"/>
              <a:t>Unbiasedness, Independance, Normality of Errors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000"/>
              <a:t>Homoscedasticity</a:t>
            </a: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000"/>
              <a:t>check for colinearity remove columns with vif &gt; 4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000"/>
              <a:t>Independence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000"/>
              <a:t>Normality of Errors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train - via cross validation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say/justify testing on outliers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check numbers - script put out some warning in the end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are all the other so bad in comparison?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jp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jpg"/><Relationship Id="rId4" Type="http://schemas.openxmlformats.org/officeDocument/2006/relationships/image" Target="../media/image0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599" cy="1118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algn="l">
              <a:spcBef>
                <a:spcPts val="0"/>
              </a:spcBef>
              <a:buNone/>
            </a:pPr>
            <a:r>
              <a:rPr lang="en"/>
              <a:t>MDA - Final Exercises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Lorenz Linhardt (a1247418)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Raphael Mitsch (a1006529)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Magdalena Schwarzl (1209910)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- best model: k-nn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library: FNN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Preprocessing: boolean to numeric {0,1}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Reduzierte Attribute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RMSE on training set: 	1110.486</a:t>
            </a:r>
            <a:br>
              <a:rPr lang="en"/>
            </a:br>
            <a:r>
              <a:rPr lang="en"/>
              <a:t>RMSE on test set: 		  746.334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244" y="1391349"/>
            <a:ext cx="3182255" cy="31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Classification - Data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default (ISLR)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Dependent:			default (bool) </a:t>
            </a: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Independent (3):		student (bool)  </a:t>
            </a:r>
            <a:br>
              <a:rPr lang="en"/>
            </a:br>
            <a:r>
              <a:rPr lang="en"/>
              <a:t>					balance   </a:t>
            </a:r>
            <a:br>
              <a:rPr lang="en"/>
            </a:br>
            <a:r>
              <a:rPr lang="en"/>
              <a:t>					income</a:t>
            </a: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Rows:				10.000</a:t>
            </a: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Class proportions:	9.667:333 ~ 29:1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Condition: 			pristine</a:t>
            </a:r>
          </a:p>
          <a:p>
            <a:pPr indent="-6985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725" y="959550"/>
            <a:ext cx="4232575" cy="35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Classification - Preprocessing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215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Split into training (75%) and test (25%) 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Split training set into 10 folds for cross validation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Stratified folds - balanced classes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Classification - Model Assumptions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485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Independence of data → collinearity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Normality of data (QQ-plots, Shapiro-Wilkinson)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Heteroskedasticity (Breusch-Pagan)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Differences in covariance matrices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Indication of influence by student status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997" y="1112837"/>
            <a:ext cx="3500874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Training set (75%): Model selection, parameter tuning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Compare </a:t>
            </a:r>
            <a:r>
              <a:rPr b="1" lang="en"/>
              <a:t>AUC, accuracy, balanced accuracy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set (25%): Evaluate best model, trained on training set</a:t>
            </a: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Strategy</a:t>
            </a:r>
          </a:p>
        </p:txBody>
      </p:sp>
      <p:sp>
        <p:nvSpPr>
          <p:cNvPr id="167" name="Shape 167"/>
          <p:cNvSpPr/>
          <p:nvPr/>
        </p:nvSpPr>
        <p:spPr>
          <a:xfrm>
            <a:off x="1333200" y="3460975"/>
            <a:ext cx="5750400" cy="47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333200" y="3460975"/>
            <a:ext cx="402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333200" y="3460975"/>
            <a:ext cx="20199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737280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333300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545240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141259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949219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757205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353225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4565164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161185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969144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2450950" y="3999675"/>
            <a:ext cx="8268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 Set			                     Test Set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Classification - Models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06475" y="16142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187" name="Shape 187"/>
          <p:cNvGraphicFramePr/>
          <p:nvPr/>
        </p:nvGraphicFramePr>
        <p:xfrm>
          <a:off x="2234150" y="135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{A59D8021-4D8D-4516-9841-C18770CCADEF}</a:tableStyleId>
              </a:tblPr>
              <a:tblGrid>
                <a:gridCol w="1972500"/>
                <a:gridCol w="1126225"/>
                <a:gridCol w="1126225"/>
                <a:gridCol w="9559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AUC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Balanced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k-nn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0.895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0.9512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0.6342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Naive Bayes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0.9704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0.6404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Decision Tree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0.777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0.9709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0.6634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LDA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0.9744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0.6208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Logistic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0.9744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0.6456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QDA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0.9727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0.6453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Random 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0.9705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0.6253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Shape 188"/>
          <p:cNvSpPr/>
          <p:nvPr/>
        </p:nvSpPr>
        <p:spPr>
          <a:xfrm>
            <a:off x="6434975" y="2573900"/>
            <a:ext cx="980100" cy="37199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299900" y="2927625"/>
            <a:ext cx="1099800" cy="78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184325" y="2945900"/>
            <a:ext cx="1080300" cy="123419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Classification - Evaluation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06475" y="16142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75" y="1017724"/>
            <a:ext cx="3960195" cy="39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875" y="1009169"/>
            <a:ext cx="3960200" cy="395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Classification - best model: Decision Tree 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085100"/>
            <a:ext cx="8520599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050" y="1359262"/>
            <a:ext cx="2217600" cy="23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25" y="1085100"/>
            <a:ext cx="3423274" cy="352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073300" y="4120875"/>
            <a:ext cx="7703099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/>
              <a:t>original										post- pruned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Classification - best model: Decision Tree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085100"/>
            <a:ext cx="8520599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914125" y="3075500"/>
            <a:ext cx="7703099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training set (CV)				On test set (trained on training set)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66975" l="0" r="15490" t="7536"/>
          <a:stretch/>
        </p:blipFill>
        <p:spPr>
          <a:xfrm>
            <a:off x="4076675" y="1508600"/>
            <a:ext cx="3174425" cy="1234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b="71584" l="0" r="23605" t="4215"/>
          <a:stretch/>
        </p:blipFill>
        <p:spPr>
          <a:xfrm>
            <a:off x="660600" y="1562300"/>
            <a:ext cx="3174424" cy="11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- Data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College (ISLR)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Dependent:			Apps</a:t>
            </a: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Independent (17):		Private (bool) Accept Enroll Top10perc Top25perc </a:t>
            </a:r>
          </a:p>
          <a:p>
            <a:pPr indent="457200" lvl="0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F.Undergrad P.Undergrad Outstate Room.Board </a:t>
            </a:r>
          </a:p>
          <a:p>
            <a:pPr indent="0" lvl="0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Books Personal PhD Terminal S.F.Ratio perc.alumni </a:t>
            </a:r>
          </a:p>
          <a:p>
            <a:pPr indent="0" lvl="0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Expend Grad.Rate</a:t>
            </a: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Rows:				777</a:t>
            </a: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Condition: 			pristine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922" y="0"/>
            <a:ext cx="71521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Target Variable: Apps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Min. 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81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1st Qu. 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776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Median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1558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Mean 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3002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3rd Qu.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3624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Max.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48090</a:t>
            </a:r>
            <a:br>
              <a:rPr lang="en"/>
            </a:br>
            <a:r>
              <a:rPr lang="en"/>
              <a:t>	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	   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450" y="1017725"/>
            <a:ext cx="2583700" cy="355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050" y="445025"/>
            <a:ext cx="2749243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- preprocessing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653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Remove outliers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Collinearity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 remove columns with vif &gt; 4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Split into training (75%) and test (25%) 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Split training set into 10 folds for cross validation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799" y="1253462"/>
            <a:ext cx="2640499" cy="26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5818800" y="3969900"/>
            <a:ext cx="30135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remove: Enroll, F.Undergrad, Top10perc, Outstate, PhD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253" y="0"/>
            <a:ext cx="70894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Regression - Model Assumptions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65300"/>
            <a:ext cx="4236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Independence of data → collinearity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Normality of errors (QQ-plots, Shapiro-Wilkinson)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Heteroskedasticity (Breusch-Pagan)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Differences in covariance matrices (in dependence of private)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818800" y="3969900"/>
            <a:ext cx="30135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298" y="1012900"/>
            <a:ext cx="3741675" cy="373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Strategy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Training set (75%): Model selection, parameter tuning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Compare </a:t>
            </a:r>
            <a:r>
              <a:rPr b="1" lang="en"/>
              <a:t>RMSE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set (25%): Evaluate best model, trained on training set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Training without outliers (except rob. regr.), test with outliers</a:t>
            </a:r>
          </a:p>
        </p:txBody>
      </p:sp>
      <p:sp>
        <p:nvSpPr>
          <p:cNvPr id="107" name="Shape 107"/>
          <p:cNvSpPr/>
          <p:nvPr/>
        </p:nvSpPr>
        <p:spPr>
          <a:xfrm>
            <a:off x="1333200" y="3460975"/>
            <a:ext cx="5750400" cy="47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333200" y="3460975"/>
            <a:ext cx="40266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1333200" y="3460975"/>
            <a:ext cx="2019900" cy="4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737280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333300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545240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141259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949219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757205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353225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565164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161185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969144" y="3460975"/>
            <a:ext cx="404100" cy="471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2450950" y="3999675"/>
            <a:ext cx="8268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Set			                     Test Set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Regression - Models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06475" y="16142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               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705725" y="161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{A59D8021-4D8D-4516-9841-C18770CCADEF}</a:tableStyleId>
              </a:tblPr>
              <a:tblGrid>
                <a:gridCol w="1630175"/>
                <a:gridCol w="1716550"/>
                <a:gridCol w="2082525"/>
                <a:gridCol w="2407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rmse (full dataset)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rmse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k-nn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1110.486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lts -fit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1554.008   (1458.397)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cubic spline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1176.283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robust (Huber)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1530.724  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1208.946)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linear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1528.623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robust (bisqu)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1559.48     (1336.591)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1153.059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log transform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4798.845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regression tree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3938.292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box cox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4710.03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705725" y="2004025"/>
            <a:ext cx="3307799" cy="37199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