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9"/>
  </p:notesMasterIdLst>
  <p:sldIdLst>
    <p:sldId id="264" r:id="rId3"/>
    <p:sldId id="370" r:id="rId4"/>
    <p:sldId id="369" r:id="rId5"/>
    <p:sldId id="389" r:id="rId6"/>
    <p:sldId id="291" r:id="rId7"/>
    <p:sldId id="375" r:id="rId8"/>
    <p:sldId id="392" r:id="rId9"/>
    <p:sldId id="380" r:id="rId10"/>
    <p:sldId id="381" r:id="rId11"/>
    <p:sldId id="383" r:id="rId12"/>
    <p:sldId id="382" r:id="rId13"/>
    <p:sldId id="384" r:id="rId14"/>
    <p:sldId id="385" r:id="rId15"/>
    <p:sldId id="390" r:id="rId16"/>
    <p:sldId id="391" r:id="rId17"/>
    <p:sldId id="35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odun M Abidemi" initials="AMA" lastIdx="1" clrIdx="0">
    <p:extLst>
      <p:ext uri="{19B8F6BF-5375-455C-9EA6-DF929625EA0E}">
        <p15:presenceInfo xmlns:p15="http://schemas.microsoft.com/office/powerpoint/2012/main" userId="d4a64ad6c9089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499" autoAdjust="0"/>
  </p:normalViewPr>
  <p:slideViewPr>
    <p:cSldViewPr>
      <p:cViewPr varScale="1">
        <p:scale>
          <a:sx n="93" d="100"/>
          <a:sy n="93" d="100"/>
        </p:scale>
        <p:origin x="1214"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7B62A2E-145A-46F2-A13A-6C53528B3A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6187CDB-70C1-4544-AB3B-256207641FCE}">
      <dgm:prSet/>
      <dgm:spPr/>
      <dgm:t>
        <a:bodyPr/>
        <a:lstStyle/>
        <a:p>
          <a:r>
            <a:rPr lang="en-US"/>
            <a:t>Based on the Accuracy(91%) from the confusion matrix, we could conclude that our model would do a proper predictions from our classifications.</a:t>
          </a:r>
        </a:p>
      </dgm:t>
    </dgm:pt>
    <dgm:pt modelId="{F58D3B5B-87DB-473F-9EA5-C7902CDD8FAE}" type="parTrans" cxnId="{E46F1EE8-551E-4D55-9D43-832B80D87F95}">
      <dgm:prSet/>
      <dgm:spPr/>
      <dgm:t>
        <a:bodyPr/>
        <a:lstStyle/>
        <a:p>
          <a:endParaRPr lang="en-US"/>
        </a:p>
      </dgm:t>
    </dgm:pt>
    <dgm:pt modelId="{CC5C85BD-E09C-4F27-8365-C98E0620C329}" type="sibTrans" cxnId="{E46F1EE8-551E-4D55-9D43-832B80D87F95}">
      <dgm:prSet/>
      <dgm:spPr/>
      <dgm:t>
        <a:bodyPr/>
        <a:lstStyle/>
        <a:p>
          <a:endParaRPr lang="en-US"/>
        </a:p>
      </dgm:t>
    </dgm:pt>
    <dgm:pt modelId="{DF364584-5BE5-4B95-9B3D-3C839E8830A7}">
      <dgm:prSet/>
      <dgm:spPr/>
      <dgm:t>
        <a:bodyPr/>
        <a:lstStyle/>
        <a:p>
          <a:r>
            <a:rPr lang="en-US"/>
            <a:t>The model would be very useful for digital marketers and analysts.</a:t>
          </a:r>
        </a:p>
      </dgm:t>
    </dgm:pt>
    <dgm:pt modelId="{114E8A6A-7D2F-4722-894D-71FB102E3A10}" type="parTrans" cxnId="{829E9F79-B25F-42D2-A335-35B5A862FA98}">
      <dgm:prSet/>
      <dgm:spPr/>
      <dgm:t>
        <a:bodyPr/>
        <a:lstStyle/>
        <a:p>
          <a:endParaRPr lang="en-US"/>
        </a:p>
      </dgm:t>
    </dgm:pt>
    <dgm:pt modelId="{E7BE019D-3CE3-4E82-A826-A155D6B90F30}" type="sibTrans" cxnId="{829E9F79-B25F-42D2-A335-35B5A862FA98}">
      <dgm:prSet/>
      <dgm:spPr/>
      <dgm:t>
        <a:bodyPr/>
        <a:lstStyle/>
        <a:p>
          <a:endParaRPr lang="en-US"/>
        </a:p>
      </dgm:t>
    </dgm:pt>
    <dgm:pt modelId="{195B43D7-1CFB-4473-8E8A-7FF26522CF8B}" type="pres">
      <dgm:prSet presAssocID="{E7B62A2E-145A-46F2-A13A-6C53528B3A68}" presName="root" presStyleCnt="0">
        <dgm:presLayoutVars>
          <dgm:dir/>
          <dgm:resizeHandles val="exact"/>
        </dgm:presLayoutVars>
      </dgm:prSet>
      <dgm:spPr/>
    </dgm:pt>
    <dgm:pt modelId="{05151D13-125F-4DE2-8F92-B1ADA04848A4}" type="pres">
      <dgm:prSet presAssocID="{B6187CDB-70C1-4544-AB3B-256207641FCE}" presName="compNode" presStyleCnt="0"/>
      <dgm:spPr/>
    </dgm:pt>
    <dgm:pt modelId="{A1F90EFB-9899-4A44-A60C-F64CB8C0706C}" type="pres">
      <dgm:prSet presAssocID="{B6187CDB-70C1-4544-AB3B-256207641FCE}" presName="bgRect" presStyleLbl="bgShp" presStyleIdx="0" presStyleCnt="2"/>
      <dgm:spPr/>
    </dgm:pt>
    <dgm:pt modelId="{13D0FF72-30AF-4F60-A711-3FE5392BA6C6}" type="pres">
      <dgm:prSet presAssocID="{B6187CDB-70C1-4544-AB3B-256207641F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6EF4BB13-39BD-4E51-BDE7-5CB3C2F619AA}" type="pres">
      <dgm:prSet presAssocID="{B6187CDB-70C1-4544-AB3B-256207641FCE}" presName="spaceRect" presStyleCnt="0"/>
      <dgm:spPr/>
    </dgm:pt>
    <dgm:pt modelId="{808678BA-37E5-4695-A8E4-681DD1160126}" type="pres">
      <dgm:prSet presAssocID="{B6187CDB-70C1-4544-AB3B-256207641FCE}" presName="parTx" presStyleLbl="revTx" presStyleIdx="0" presStyleCnt="2">
        <dgm:presLayoutVars>
          <dgm:chMax val="0"/>
          <dgm:chPref val="0"/>
        </dgm:presLayoutVars>
      </dgm:prSet>
      <dgm:spPr/>
    </dgm:pt>
    <dgm:pt modelId="{1DA438AE-13D1-4BAA-A281-86D4EAC84DB1}" type="pres">
      <dgm:prSet presAssocID="{CC5C85BD-E09C-4F27-8365-C98E0620C329}" presName="sibTrans" presStyleCnt="0"/>
      <dgm:spPr/>
    </dgm:pt>
    <dgm:pt modelId="{46C0B2AB-1ECF-4A6D-99F0-D9219068BC0E}" type="pres">
      <dgm:prSet presAssocID="{DF364584-5BE5-4B95-9B3D-3C839E8830A7}" presName="compNode" presStyleCnt="0"/>
      <dgm:spPr/>
    </dgm:pt>
    <dgm:pt modelId="{6609B8F1-AFB3-4ACC-8B5E-ECF46CB4C185}" type="pres">
      <dgm:prSet presAssocID="{DF364584-5BE5-4B95-9B3D-3C839E8830A7}" presName="bgRect" presStyleLbl="bgShp" presStyleIdx="1" presStyleCnt="2"/>
      <dgm:spPr/>
    </dgm:pt>
    <dgm:pt modelId="{C313F228-2F7E-4BD2-B22A-4E0B7E2FFFCF}" type="pres">
      <dgm:prSet presAssocID="{DF364584-5BE5-4B95-9B3D-3C839E8830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B7AD85CD-FBAE-4A5A-83C7-21CC243B7684}" type="pres">
      <dgm:prSet presAssocID="{DF364584-5BE5-4B95-9B3D-3C839E8830A7}" presName="spaceRect" presStyleCnt="0"/>
      <dgm:spPr/>
    </dgm:pt>
    <dgm:pt modelId="{3172E7AE-71D9-4624-BD77-4DB2D9509D39}" type="pres">
      <dgm:prSet presAssocID="{DF364584-5BE5-4B95-9B3D-3C839E8830A7}" presName="parTx" presStyleLbl="revTx" presStyleIdx="1" presStyleCnt="2">
        <dgm:presLayoutVars>
          <dgm:chMax val="0"/>
          <dgm:chPref val="0"/>
        </dgm:presLayoutVars>
      </dgm:prSet>
      <dgm:spPr/>
    </dgm:pt>
  </dgm:ptLst>
  <dgm:cxnLst>
    <dgm:cxn modelId="{FA54E100-9235-4C3C-A31D-FB46E0165E7E}" type="presOf" srcId="{DF364584-5BE5-4B95-9B3D-3C839E8830A7}" destId="{3172E7AE-71D9-4624-BD77-4DB2D9509D39}" srcOrd="0" destOrd="0" presId="urn:microsoft.com/office/officeart/2018/2/layout/IconVerticalSolidList"/>
    <dgm:cxn modelId="{829E9F79-B25F-42D2-A335-35B5A862FA98}" srcId="{E7B62A2E-145A-46F2-A13A-6C53528B3A68}" destId="{DF364584-5BE5-4B95-9B3D-3C839E8830A7}" srcOrd="1" destOrd="0" parTransId="{114E8A6A-7D2F-4722-894D-71FB102E3A10}" sibTransId="{E7BE019D-3CE3-4E82-A826-A155D6B90F30}"/>
    <dgm:cxn modelId="{E46F1EE8-551E-4D55-9D43-832B80D87F95}" srcId="{E7B62A2E-145A-46F2-A13A-6C53528B3A68}" destId="{B6187CDB-70C1-4544-AB3B-256207641FCE}" srcOrd="0" destOrd="0" parTransId="{F58D3B5B-87DB-473F-9EA5-C7902CDD8FAE}" sibTransId="{CC5C85BD-E09C-4F27-8365-C98E0620C329}"/>
    <dgm:cxn modelId="{5B52E4F2-B65E-42F3-B8B3-231F89B39F64}" type="presOf" srcId="{E7B62A2E-145A-46F2-A13A-6C53528B3A68}" destId="{195B43D7-1CFB-4473-8E8A-7FF26522CF8B}" srcOrd="0" destOrd="0" presId="urn:microsoft.com/office/officeart/2018/2/layout/IconVerticalSolidList"/>
    <dgm:cxn modelId="{DF75BDF8-563E-43B9-BC41-19DDB3AE2B00}" type="presOf" srcId="{B6187CDB-70C1-4544-AB3B-256207641FCE}" destId="{808678BA-37E5-4695-A8E4-681DD1160126}" srcOrd="0" destOrd="0" presId="urn:microsoft.com/office/officeart/2018/2/layout/IconVerticalSolidList"/>
    <dgm:cxn modelId="{20D576CF-E645-4521-8CDF-E8909BB22250}" type="presParOf" srcId="{195B43D7-1CFB-4473-8E8A-7FF26522CF8B}" destId="{05151D13-125F-4DE2-8F92-B1ADA04848A4}" srcOrd="0" destOrd="0" presId="urn:microsoft.com/office/officeart/2018/2/layout/IconVerticalSolidList"/>
    <dgm:cxn modelId="{71992304-2675-4033-B19B-198F50556E95}" type="presParOf" srcId="{05151D13-125F-4DE2-8F92-B1ADA04848A4}" destId="{A1F90EFB-9899-4A44-A60C-F64CB8C0706C}" srcOrd="0" destOrd="0" presId="urn:microsoft.com/office/officeart/2018/2/layout/IconVerticalSolidList"/>
    <dgm:cxn modelId="{1438BD1C-3043-416B-90E4-70437273AF51}" type="presParOf" srcId="{05151D13-125F-4DE2-8F92-B1ADA04848A4}" destId="{13D0FF72-30AF-4F60-A711-3FE5392BA6C6}" srcOrd="1" destOrd="0" presId="urn:microsoft.com/office/officeart/2018/2/layout/IconVerticalSolidList"/>
    <dgm:cxn modelId="{58BF6179-669C-4A96-93C3-CC64EAABFAE8}" type="presParOf" srcId="{05151D13-125F-4DE2-8F92-B1ADA04848A4}" destId="{6EF4BB13-39BD-4E51-BDE7-5CB3C2F619AA}" srcOrd="2" destOrd="0" presId="urn:microsoft.com/office/officeart/2018/2/layout/IconVerticalSolidList"/>
    <dgm:cxn modelId="{5EB54F88-F3FA-4258-9294-62F88BB2D06F}" type="presParOf" srcId="{05151D13-125F-4DE2-8F92-B1ADA04848A4}" destId="{808678BA-37E5-4695-A8E4-681DD1160126}" srcOrd="3" destOrd="0" presId="urn:microsoft.com/office/officeart/2018/2/layout/IconVerticalSolidList"/>
    <dgm:cxn modelId="{684FAF1D-6F2F-4728-9849-C01DB3305B05}" type="presParOf" srcId="{195B43D7-1CFB-4473-8E8A-7FF26522CF8B}" destId="{1DA438AE-13D1-4BAA-A281-86D4EAC84DB1}" srcOrd="1" destOrd="0" presId="urn:microsoft.com/office/officeart/2018/2/layout/IconVerticalSolidList"/>
    <dgm:cxn modelId="{155DC265-5F63-49F9-852C-01E01569A72B}" type="presParOf" srcId="{195B43D7-1CFB-4473-8E8A-7FF26522CF8B}" destId="{46C0B2AB-1ECF-4A6D-99F0-D9219068BC0E}" srcOrd="2" destOrd="0" presId="urn:microsoft.com/office/officeart/2018/2/layout/IconVerticalSolidList"/>
    <dgm:cxn modelId="{C117CA51-869C-42D7-83A8-2539F8523BBC}" type="presParOf" srcId="{46C0B2AB-1ECF-4A6D-99F0-D9219068BC0E}" destId="{6609B8F1-AFB3-4ACC-8B5E-ECF46CB4C185}" srcOrd="0" destOrd="0" presId="urn:microsoft.com/office/officeart/2018/2/layout/IconVerticalSolidList"/>
    <dgm:cxn modelId="{2FE1E786-78E4-41BF-9FCC-B73319AFF70D}" type="presParOf" srcId="{46C0B2AB-1ECF-4A6D-99F0-D9219068BC0E}" destId="{C313F228-2F7E-4BD2-B22A-4E0B7E2FFFCF}" srcOrd="1" destOrd="0" presId="urn:microsoft.com/office/officeart/2018/2/layout/IconVerticalSolidList"/>
    <dgm:cxn modelId="{F22DBA64-CBA1-473B-9D70-9B89F47908CB}" type="presParOf" srcId="{46C0B2AB-1ECF-4A6D-99F0-D9219068BC0E}" destId="{B7AD85CD-FBAE-4A5A-83C7-21CC243B7684}" srcOrd="2" destOrd="0" presId="urn:microsoft.com/office/officeart/2018/2/layout/IconVerticalSolidList"/>
    <dgm:cxn modelId="{DA5DCB66-CF37-496C-BB7A-EAF47CBCC527}" type="presParOf" srcId="{46C0B2AB-1ECF-4A6D-99F0-D9219068BC0E}" destId="{3172E7AE-71D9-4624-BD77-4DB2D9509D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90EFB-9899-4A44-A60C-F64CB8C0706C}">
      <dsp:nvSpPr>
        <dsp:cNvPr id="0" name=""/>
        <dsp:cNvSpPr/>
      </dsp:nvSpPr>
      <dsp:spPr>
        <a:xfrm>
          <a:off x="0" y="956381"/>
          <a:ext cx="48852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0FF72-30AF-4F60-A711-3FE5392BA6C6}">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8678BA-37E5-4695-A8E4-681DD1160126}">
      <dsp:nvSpPr>
        <dsp:cNvPr id="0" name=""/>
        <dsp:cNvSpPr/>
      </dsp:nvSpPr>
      <dsp:spPr>
        <a:xfrm>
          <a:off x="2039300" y="956381"/>
          <a:ext cx="284590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90000"/>
            </a:lnSpc>
            <a:spcBef>
              <a:spcPct val="0"/>
            </a:spcBef>
            <a:spcAft>
              <a:spcPct val="35000"/>
            </a:spcAft>
            <a:buNone/>
          </a:pPr>
          <a:r>
            <a:rPr lang="en-US" sz="1600" kern="1200"/>
            <a:t>Based on the Accuracy(91%) from the confusion matrix, we could conclude that our model would do a proper predictions from our classifications.</a:t>
          </a:r>
        </a:p>
      </dsp:txBody>
      <dsp:txXfrm>
        <a:off x="2039300" y="956381"/>
        <a:ext cx="2845902" cy="1765627"/>
      </dsp:txXfrm>
    </dsp:sp>
    <dsp:sp modelId="{6609B8F1-AFB3-4ACC-8B5E-ECF46CB4C185}">
      <dsp:nvSpPr>
        <dsp:cNvPr id="0" name=""/>
        <dsp:cNvSpPr/>
      </dsp:nvSpPr>
      <dsp:spPr>
        <a:xfrm>
          <a:off x="0" y="3163416"/>
          <a:ext cx="48852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3F228-2F7E-4BD2-B22A-4E0B7E2FFFCF}">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72E7AE-71D9-4624-BD77-4DB2D9509D39}">
      <dsp:nvSpPr>
        <dsp:cNvPr id="0" name=""/>
        <dsp:cNvSpPr/>
      </dsp:nvSpPr>
      <dsp:spPr>
        <a:xfrm>
          <a:off x="2039300" y="3163416"/>
          <a:ext cx="2845902"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11200">
            <a:lnSpc>
              <a:spcPct val="90000"/>
            </a:lnSpc>
            <a:spcBef>
              <a:spcPct val="0"/>
            </a:spcBef>
            <a:spcAft>
              <a:spcPct val="35000"/>
            </a:spcAft>
            <a:buNone/>
          </a:pPr>
          <a:r>
            <a:rPr lang="en-US" sz="1600" kern="1200"/>
            <a:t>The model would be very useful for digital marketers and analysts.</a:t>
          </a:r>
        </a:p>
      </dsp:txBody>
      <dsp:txXfrm>
        <a:off x="2039300" y="3163416"/>
        <a:ext cx="2845902"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8D732-111D-48B4-9865-3BD64E8B178A}" type="datetimeFigureOut">
              <a:rPr lang="en-US" smtClean="0"/>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1EA0F-5DF0-43BA-8D61-B322E0849891}" type="slidenum">
              <a:rPr lang="en-US" smtClean="0"/>
              <a:t>‹#›</a:t>
            </a:fld>
            <a:endParaRPr lang="en-US"/>
          </a:p>
        </p:txBody>
      </p:sp>
    </p:spTree>
    <p:extLst>
      <p:ext uri="{BB962C8B-B14F-4D97-AF65-F5344CB8AC3E}">
        <p14:creationId xmlns:p14="http://schemas.microsoft.com/office/powerpoint/2010/main" val="51591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B634CF1-BA75-408A-B5BF-AF1B18688D26}" type="slidenum">
              <a:rPr lang="en-US" altLang="en-US"/>
              <a:pPr eaLnBrk="1" hangingPunct="1">
                <a:spcBef>
                  <a:spcPct val="0"/>
                </a:spcBef>
              </a:pPr>
              <a:t>1</a:t>
            </a:fld>
            <a:endParaRPr lang="en-US" altLang="en-US"/>
          </a:p>
        </p:txBody>
      </p:sp>
      <p:sp>
        <p:nvSpPr>
          <p:cNvPr id="21507" name="Rectangle 2"/>
          <p:cNvSpPr>
            <a:spLocks noGrp="1" noRot="1" noChangeAspect="1" noChangeArrowheads="1" noTextEdit="1"/>
          </p:cNvSpPr>
          <p:nvPr>
            <p:ph type="sldImg"/>
          </p:nvPr>
        </p:nvSpPr>
        <p:spPr bwMode="auto">
          <a:xfrm>
            <a:off x="1160463" y="698500"/>
            <a:ext cx="4538662" cy="3403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xfrm>
            <a:off x="912813" y="4343400"/>
            <a:ext cx="50323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67" tIns="44440" rIns="90467" bIns="44440" numCol="1" anchor="t" anchorCtr="0" compatLnSpc="1">
            <a:prstTxWarp prst="textNoShape">
              <a:avLst/>
            </a:prstTxWarp>
          </a:bodyPr>
          <a:lstStyle/>
          <a:p>
            <a:pPr defTabSz="931863" eaLnBrk="1" hangingPunct="1">
              <a:spcBef>
                <a:spcPct val="0"/>
              </a:spcBef>
            </a:pPr>
            <a:r>
              <a:rPr lang="en-US" altLang="en-US" dirty="0"/>
              <a:t>This file presents an assertion-evidence template for making effective slides for scientific presentations. Although much about the layout and typography contrasts sharply with the defaults of PowerPoint, these changes are done so to make the slides more effective at communicating technical information. The design advocated by this template arises from Chapter 4 of </a:t>
            </a:r>
            <a:r>
              <a:rPr lang="en-US" altLang="en-US" i="1" dirty="0"/>
              <a:t>The Craft of Scientific Presentations, </a:t>
            </a:r>
            <a:r>
              <a:rPr lang="en-US" altLang="en-US" dirty="0"/>
              <a:t>2</a:t>
            </a:r>
            <a:r>
              <a:rPr lang="en-US" altLang="en-US" baseline="30000" dirty="0"/>
              <a:t>nd</a:t>
            </a:r>
            <a:r>
              <a:rPr lang="en-US" altLang="en-US" dirty="0"/>
              <a:t> edition</a:t>
            </a:r>
            <a:r>
              <a:rPr lang="en-US" altLang="en-US" i="1" dirty="0"/>
              <a:t> </a:t>
            </a:r>
            <a:r>
              <a:rPr lang="en-US" altLang="en-US" dirty="0"/>
              <a:t>(Springer, 2013). The homepage for this template exists at the following</a:t>
            </a:r>
            <a:r>
              <a:rPr lang="en-US" altLang="en-US" baseline="0" dirty="0"/>
              <a:t> website</a:t>
            </a:r>
            <a:r>
              <a:rPr lang="en-US" altLang="en-US" dirty="0"/>
              <a:t>:</a:t>
            </a:r>
          </a:p>
          <a:p>
            <a:pPr defTabSz="931863" eaLnBrk="1" hangingPunct="1">
              <a:spcBef>
                <a:spcPct val="0"/>
              </a:spcBef>
            </a:pPr>
            <a:r>
              <a:rPr lang="en-US" altLang="en-US" dirty="0"/>
              <a:t>	http://writing.engr.psu.edu/assertion_evidence.html </a:t>
            </a:r>
          </a:p>
          <a:p>
            <a:pPr defTabSz="931863" eaLnBrk="1" hangingPunct="1">
              <a:spcBef>
                <a:spcPct val="0"/>
              </a:spcBef>
            </a:pPr>
            <a:r>
              <a:rPr lang="en-US" altLang="en-US" dirty="0"/>
              <a:t> Right now you are viewing the notes pages. To work on the slides, click on “Slide” under “View.” </a:t>
            </a:r>
            <a:r>
              <a:rPr lang="en-US" altLang="en-US" baseline="0" dirty="0"/>
              <a:t> </a:t>
            </a:r>
            <a:r>
              <a:rPr lang="en-US" altLang="en-US" dirty="0"/>
              <a:t>Tip: When creating a new presentation, </a:t>
            </a:r>
            <a:r>
              <a:rPr lang="en-US" altLang="en-US" b="1" dirty="0"/>
              <a:t>save</a:t>
            </a:r>
            <a:r>
              <a:rPr lang="en-US" altLang="en-US" dirty="0"/>
              <a:t> this file </a:t>
            </a:r>
            <a:r>
              <a:rPr lang="en-US" altLang="en-US" b="1" dirty="0"/>
              <a:t>as</a:t>
            </a:r>
            <a:r>
              <a:rPr lang="en-US" altLang="en-US" dirty="0"/>
              <a:t> the name of your presentation.  Warning: </a:t>
            </a:r>
            <a:r>
              <a:rPr lang="en-US" altLang="en-US" sz="1200" i="1" dirty="0"/>
              <a:t>You are more than welcome to use this template for your presentation slides. You may not, though, distribute this template for profit or distribute this template without giving credit to the source:</a:t>
            </a:r>
            <a:r>
              <a:rPr lang="en-US" altLang="en-US" sz="1200" i="1" baseline="0" dirty="0"/>
              <a:t> http://writing.engr.psu.edu/</a:t>
            </a:r>
            <a:endParaRPr lang="en-US" altLang="en-US" sz="1200" i="1" dirty="0"/>
          </a:p>
          <a:p>
            <a:pPr defTabSz="931863" eaLnBrk="1" hangingPunct="1">
              <a:spcBef>
                <a:spcPct val="0"/>
              </a:spcBef>
            </a:pPr>
            <a:endParaRPr lang="en-US" altLang="en-US" dirty="0"/>
          </a:p>
          <a:p>
            <a:pPr eaLnBrk="1" hangingPunct="1">
              <a:spcBef>
                <a:spcPct val="0"/>
              </a:spcBef>
            </a:pPr>
            <a:r>
              <a:rPr lang="en-US" altLang="en-US" dirty="0"/>
              <a:t>This slide is for the title slide of a presentation. Consider inserting an image that helps</a:t>
            </a:r>
            <a:r>
              <a:rPr lang="en-US" altLang="en-US" baseline="0" dirty="0"/>
              <a:t> orient the audience to the title. You should not leave this slide until the audience feel comfortable with the title. </a:t>
            </a:r>
            <a:r>
              <a:rPr lang="en-US" altLang="en-US" dirty="0"/>
              <a:t>Forcing yourself to spend more time with this slide is good because a common mistake in presentations is to leave the title slide too</a:t>
            </a:r>
            <a:r>
              <a:rPr lang="en-US" altLang="en-US" baseline="0" dirty="0"/>
              <a:t> soon</a:t>
            </a:r>
            <a:r>
              <a:rPr lang="en-US" altLang="en-US" dirty="0"/>
              <a:t>. Because of this mistake, many in the audience do not have the chance to comprehend the key details of the title. See pages 172-184 in </a:t>
            </a:r>
            <a:r>
              <a:rPr lang="en-US" altLang="en-US" i="1" dirty="0"/>
              <a:t>The Craft of Scientific Presentations, </a:t>
            </a:r>
            <a:r>
              <a:rPr lang="en-US" altLang="en-US" dirty="0"/>
              <a:t>2</a:t>
            </a:r>
            <a:r>
              <a:rPr lang="en-US" altLang="en-US" baseline="30000" dirty="0"/>
              <a:t>nd</a:t>
            </a:r>
            <a:r>
              <a:rPr lang="en-US" altLang="en-US" dirty="0"/>
              <a:t> ed. (</a:t>
            </a:r>
            <a:r>
              <a:rPr lang="en-US" altLang="en-US" i="1" dirty="0"/>
              <a:t>CSP</a:t>
            </a:r>
            <a:r>
              <a:rPr lang="en-US" altLang="en-US" dirty="0"/>
              <a:t>). </a:t>
            </a:r>
          </a:p>
          <a:p>
            <a:pPr eaLnBrk="1" hangingPunct="1">
              <a:spcBef>
                <a:spcPct val="0"/>
              </a:spcBef>
            </a:pPr>
            <a:endParaRPr lang="en-US" altLang="en-US" dirty="0"/>
          </a:p>
          <a:p>
            <a:pPr eaLnBrk="1" hangingPunct="1">
              <a:spcBef>
                <a:spcPct val="0"/>
              </a:spcBef>
            </a:pPr>
            <a:r>
              <a:rPr lang="en-US" altLang="en-US" dirty="0"/>
              <a:t>This template shows one layout for the slide. You might want to rearrange the placement of the body’s wording to accommodate a different sized image. On the next slide is a sample title slide. You</a:t>
            </a:r>
            <a:r>
              <a:rPr lang="en-US" altLang="en-US" baseline="0" dirty="0"/>
              <a:t> should delete the examples after you create your own slides.</a:t>
            </a:r>
            <a:endParaRPr lang="en-US" altLang="en-US" dirty="0"/>
          </a:p>
        </p:txBody>
      </p:sp>
    </p:spTree>
    <p:extLst>
      <p:ext uri="{BB962C8B-B14F-4D97-AF65-F5344CB8AC3E}">
        <p14:creationId xmlns:p14="http://schemas.microsoft.com/office/powerpoint/2010/main" val="324394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 y="53977"/>
            <a:ext cx="7772400" cy="646331"/>
          </a:xfrm>
        </p:spPr>
        <p:txBody>
          <a:bodyPr/>
          <a:lstStyle>
            <a:lvl1pPr>
              <a:defRPr sz="3600"/>
            </a:lvl1pPr>
          </a:lstStyle>
          <a:p>
            <a:r>
              <a:rPr lang="en-US"/>
              <a:t>Click to edit Master title style</a:t>
            </a:r>
          </a:p>
        </p:txBody>
      </p:sp>
      <p:sp>
        <p:nvSpPr>
          <p:cNvPr id="3" name="Subtitle 2"/>
          <p:cNvSpPr>
            <a:spLocks noGrp="1"/>
          </p:cNvSpPr>
          <p:nvPr>
            <p:ph type="subTitle" idx="1"/>
          </p:nvPr>
        </p:nvSpPr>
        <p:spPr>
          <a:xfrm>
            <a:off x="76200" y="2514602"/>
            <a:ext cx="4419600" cy="461665"/>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2670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0F11F-6C97-439C-9F07-6911CF4DF1BA}"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50812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570F11F-6C97-439C-9F07-6911CF4DF1B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1007744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570F11F-6C97-439C-9F07-6911CF4DF1B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323297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0F11F-6C97-439C-9F07-6911CF4DF1B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415313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0F11F-6C97-439C-9F07-6911CF4DF1B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252328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D463299A-589E-41AB-91AB-C28182189A32}" type="slidenum">
              <a:rPr lang="en-US" smtClean="0"/>
              <a:t>‹#›</a:t>
            </a:fld>
            <a:endParaRPr lang="en-US"/>
          </a:p>
        </p:txBody>
      </p:sp>
    </p:spTree>
    <p:extLst>
      <p:ext uri="{BB962C8B-B14F-4D97-AF65-F5344CB8AC3E}">
        <p14:creationId xmlns:p14="http://schemas.microsoft.com/office/powerpoint/2010/main" val="121580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0DAF4B8F-2CB2-4D4A-936A-0528D4CE1465}" type="slidenum">
              <a:rPr lang="en-US" altLang="en-US"/>
              <a:pPr/>
              <a:t>‹#›</a:t>
            </a:fld>
            <a:endParaRPr lang="en-US" altLang="en-US"/>
          </a:p>
        </p:txBody>
      </p:sp>
    </p:spTree>
    <p:extLst>
      <p:ext uri="{BB962C8B-B14F-4D97-AF65-F5344CB8AC3E}">
        <p14:creationId xmlns:p14="http://schemas.microsoft.com/office/powerpoint/2010/main" val="57648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570F11F-6C97-439C-9F07-6911CF4DF1B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207985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0F11F-6C97-439C-9F07-6911CF4DF1B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361764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70F11F-6C97-439C-9F07-6911CF4DF1B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192456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70F11F-6C97-439C-9F07-6911CF4DF1B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39321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70F11F-6C97-439C-9F07-6911CF4DF1BA}"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211060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70F11F-6C97-439C-9F07-6911CF4DF1B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CDA50-5B1E-47B6-B68D-0916169CD1DF}" type="slidenum">
              <a:rPr lang="en-US" smtClean="0"/>
              <a:t>‹#›</a:t>
            </a:fld>
            <a:endParaRPr lang="en-US"/>
          </a:p>
        </p:txBody>
      </p:sp>
    </p:spTree>
    <p:extLst>
      <p:ext uri="{BB962C8B-B14F-4D97-AF65-F5344CB8AC3E}">
        <p14:creationId xmlns:p14="http://schemas.microsoft.com/office/powerpoint/2010/main" val="2249457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86380"/>
            <a:ext cx="8915400" cy="523220"/>
          </a:xfrm>
          <a:prstGeom prst="rect">
            <a:avLst/>
          </a:prstGeom>
        </p:spPr>
        <p:txBody>
          <a:bodyPr vert="horz" wrap="square" lIns="91440" tIns="45720" rIns="91440" bIns="45720" rtlCol="0" anchor="t">
            <a:spAutoFit/>
          </a:bodyPr>
          <a:lstStyle/>
          <a:p>
            <a:r>
              <a:rPr lang="en-US"/>
              <a:t>Click to edit Master title style</a:t>
            </a:r>
          </a:p>
        </p:txBody>
      </p:sp>
      <p:sp>
        <p:nvSpPr>
          <p:cNvPr id="3" name="Text Placeholder 2"/>
          <p:cNvSpPr>
            <a:spLocks noGrp="1"/>
          </p:cNvSpPr>
          <p:nvPr>
            <p:ph type="body" idx="1"/>
          </p:nvPr>
        </p:nvSpPr>
        <p:spPr>
          <a:xfrm>
            <a:off x="457200" y="1600202"/>
            <a:ext cx="4876800" cy="461665"/>
          </a:xfrm>
          <a:prstGeom prst="rect">
            <a:avLst/>
          </a:prstGeom>
        </p:spPr>
        <p:txBody>
          <a:bodyPr vert="horz" wrap="square" lIns="91440" tIns="45720" rIns="91440" bIns="45720" rtlCol="0">
            <a:spAutoFit/>
          </a:bodyPr>
          <a:lstStyle/>
          <a:p>
            <a:pPr lvl="0"/>
            <a:r>
              <a:rPr lang="en-US" dirty="0"/>
              <a:t>Click to edit Master text styles</a:t>
            </a:r>
          </a:p>
        </p:txBody>
      </p:sp>
      <p:sp>
        <p:nvSpPr>
          <p:cNvPr id="6" name="Slide Number Placeholder 5"/>
          <p:cNvSpPr>
            <a:spLocks noGrp="1"/>
          </p:cNvSpPr>
          <p:nvPr>
            <p:ph type="sldNum" sz="quarter" idx="4"/>
          </p:nvPr>
        </p:nvSpPr>
        <p:spPr>
          <a:xfrm>
            <a:off x="76200" y="6356352"/>
            <a:ext cx="2133600" cy="365125"/>
          </a:xfrm>
          <a:prstGeom prst="rect">
            <a:avLst/>
          </a:prstGeom>
        </p:spPr>
        <p:txBody>
          <a:bodyPr vert="horz" lIns="91440" tIns="45720" rIns="91440" bIns="45720" rtlCol="0" anchor="b"/>
          <a:lstStyle>
            <a:lvl1pPr algn="l">
              <a:defRPr sz="1400">
                <a:solidFill>
                  <a:schemeClr val="tx1">
                    <a:lumMod val="75000"/>
                    <a:lumOff val="25000"/>
                  </a:schemeClr>
                </a:solidFill>
              </a:defRPr>
            </a:lvl1pPr>
          </a:lstStyle>
          <a:p>
            <a:fld id="{D463299A-589E-41AB-91AB-C28182189A32}" type="slidenum">
              <a:rPr lang="en-US" smtClean="0"/>
              <a:pPr/>
              <a:t>‹#›</a:t>
            </a:fld>
            <a:endParaRPr lang="en-US"/>
          </a:p>
        </p:txBody>
      </p:sp>
    </p:spTree>
    <p:extLst>
      <p:ext uri="{BB962C8B-B14F-4D97-AF65-F5344CB8AC3E}">
        <p14:creationId xmlns:p14="http://schemas.microsoft.com/office/powerpoint/2010/main" val="222130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4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570F11F-6C97-439C-9F07-6911CF4DF1BA}" type="datetimeFigureOut">
              <a:rPr lang="en-US" smtClean="0"/>
              <a:t>1/29/2020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FCDA50-5B1E-47B6-B68D-0916169CD1DF}" type="slidenum">
              <a:rPr lang="en-US" smtClean="0"/>
              <a:t>‹#›</a:t>
            </a:fld>
            <a:endParaRPr lang="en-US"/>
          </a:p>
        </p:txBody>
      </p:sp>
    </p:spTree>
    <p:extLst>
      <p:ext uri="{BB962C8B-B14F-4D97-AF65-F5344CB8AC3E}">
        <p14:creationId xmlns:p14="http://schemas.microsoft.com/office/powerpoint/2010/main" val="2467577023"/>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logistic_regression/advertis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bwMode="auto">
          <a:xfrm>
            <a:off x="457200" y="635635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endParaRPr lang="en-US" altLang="en-US" sz="1400" dirty="0">
              <a:solidFill>
                <a:srgbClr val="404040"/>
              </a:solidFill>
            </a:endParaRPr>
          </a:p>
          <a:p>
            <a:pPr eaLnBrk="1" hangingPunct="1">
              <a:spcBef>
                <a:spcPct val="0"/>
              </a:spcBef>
            </a:pPr>
            <a:endParaRPr lang="en-US" altLang="en-US" sz="1400" dirty="0">
              <a:solidFill>
                <a:srgbClr val="404040"/>
              </a:solidFill>
            </a:endParaRPr>
          </a:p>
        </p:txBody>
      </p:sp>
      <p:sp>
        <p:nvSpPr>
          <p:cNvPr id="3077" name="Text Box 4"/>
          <p:cNvSpPr txBox="1">
            <a:spLocks noChangeArrowheads="1"/>
          </p:cNvSpPr>
          <p:nvPr/>
        </p:nvSpPr>
        <p:spPr bwMode="auto">
          <a:xfrm>
            <a:off x="152402" y="6265865"/>
            <a:ext cx="1025525" cy="466725"/>
          </a:xfrm>
          <a:prstGeom prst="rect">
            <a:avLst/>
          </a:prstGeom>
          <a:solidFill>
            <a:schemeClr val="tx1">
              <a:lumMod val="85000"/>
              <a:lumOff val="15000"/>
            </a:schemeClr>
          </a:solidFill>
          <a:ln w="9525">
            <a:solidFill>
              <a:srgbClr val="000000"/>
            </a:solidFill>
            <a:miter lim="800000"/>
            <a:headEnd/>
            <a:tailEnd/>
          </a:ln>
        </p:spPr>
        <p:txBody>
          <a:bodyPr wrap="none">
            <a:spAutoFit/>
          </a:bodyPr>
          <a:lstStyle>
            <a:lvl1pPr eaLnBrk="0" hangingPunct="0">
              <a:defRPr sz="2000" b="1">
                <a:solidFill>
                  <a:srgbClr val="000099"/>
                </a:solidFill>
                <a:latin typeface="Calibri" pitchFamily="34" charset="0"/>
              </a:defRPr>
            </a:lvl1pPr>
            <a:lvl2pPr marL="742950" indent="-285750" eaLnBrk="0" hangingPunct="0">
              <a:defRPr sz="2000" b="1">
                <a:solidFill>
                  <a:srgbClr val="000099"/>
                </a:solidFill>
                <a:latin typeface="Calibri" pitchFamily="34" charset="0"/>
              </a:defRPr>
            </a:lvl2pPr>
            <a:lvl3pPr marL="1143000" indent="-228600" eaLnBrk="0" hangingPunct="0">
              <a:defRPr sz="2000" b="1">
                <a:solidFill>
                  <a:srgbClr val="000099"/>
                </a:solidFill>
                <a:latin typeface="Calibri" pitchFamily="34" charset="0"/>
              </a:defRPr>
            </a:lvl3pPr>
            <a:lvl4pPr marL="1600200" indent="-228600" eaLnBrk="0" hangingPunct="0">
              <a:defRPr sz="2000" b="1">
                <a:solidFill>
                  <a:srgbClr val="000099"/>
                </a:solidFill>
                <a:latin typeface="Calibri" pitchFamily="34" charset="0"/>
              </a:defRPr>
            </a:lvl4pPr>
            <a:lvl5pPr marL="2057400" indent="-228600" eaLnBrk="0" hangingPunct="0">
              <a:defRPr sz="2000" b="1">
                <a:solidFill>
                  <a:srgbClr val="000099"/>
                </a:solidFill>
                <a:latin typeface="Calibri" pitchFamily="34" charset="0"/>
              </a:defRPr>
            </a:lvl5pPr>
            <a:lvl6pPr marL="2514600" indent="-228600" eaLnBrk="0" fontAlgn="base" hangingPunct="0">
              <a:spcBef>
                <a:spcPct val="0"/>
              </a:spcBef>
              <a:spcAft>
                <a:spcPct val="0"/>
              </a:spcAft>
              <a:defRPr sz="2000" b="1">
                <a:solidFill>
                  <a:srgbClr val="000099"/>
                </a:solidFill>
                <a:latin typeface="Calibri" pitchFamily="34" charset="0"/>
              </a:defRPr>
            </a:lvl6pPr>
            <a:lvl7pPr marL="2971800" indent="-228600" eaLnBrk="0" fontAlgn="base" hangingPunct="0">
              <a:spcBef>
                <a:spcPct val="0"/>
              </a:spcBef>
              <a:spcAft>
                <a:spcPct val="0"/>
              </a:spcAft>
              <a:defRPr sz="2000" b="1">
                <a:solidFill>
                  <a:srgbClr val="000099"/>
                </a:solidFill>
                <a:latin typeface="Calibri" pitchFamily="34" charset="0"/>
              </a:defRPr>
            </a:lvl7pPr>
            <a:lvl8pPr marL="3429000" indent="-228600" eaLnBrk="0" fontAlgn="base" hangingPunct="0">
              <a:spcBef>
                <a:spcPct val="0"/>
              </a:spcBef>
              <a:spcAft>
                <a:spcPct val="0"/>
              </a:spcAft>
              <a:defRPr sz="2000" b="1">
                <a:solidFill>
                  <a:srgbClr val="000099"/>
                </a:solidFill>
                <a:latin typeface="Calibri" pitchFamily="34" charset="0"/>
              </a:defRPr>
            </a:lvl8pPr>
            <a:lvl9pPr marL="3886200" indent="-228600" eaLnBrk="0" fontAlgn="base" hangingPunct="0">
              <a:spcBef>
                <a:spcPct val="0"/>
              </a:spcBef>
              <a:spcAft>
                <a:spcPct val="0"/>
              </a:spcAft>
              <a:defRPr sz="2000" b="1">
                <a:solidFill>
                  <a:srgbClr val="000099"/>
                </a:solidFill>
                <a:latin typeface="Calibri" pitchFamily="34" charset="0"/>
              </a:defRPr>
            </a:lvl9pPr>
          </a:lstStyle>
          <a:p>
            <a:pPr>
              <a:defRPr/>
            </a:pPr>
            <a:r>
              <a:rPr lang="en-US" sz="1200" b="0" dirty="0">
                <a:solidFill>
                  <a:schemeClr val="bg1"/>
                </a:solidFill>
              </a:rPr>
              <a:t>Replace with </a:t>
            </a:r>
          </a:p>
          <a:p>
            <a:pPr>
              <a:defRPr/>
            </a:pPr>
            <a:r>
              <a:rPr lang="en-US" sz="1200" b="0" dirty="0">
                <a:solidFill>
                  <a:schemeClr val="bg1"/>
                </a:solidFill>
              </a:rPr>
              <a:t>your Logo</a:t>
            </a:r>
          </a:p>
        </p:txBody>
      </p:sp>
      <p:grpSp>
        <p:nvGrpSpPr>
          <p:cNvPr id="5" name="Group 4">
            <a:extLst>
              <a:ext uri="{FF2B5EF4-FFF2-40B4-BE49-F238E27FC236}">
                <a16:creationId xmlns:a16="http://schemas.microsoft.com/office/drawing/2014/main" id="{15212B73-8741-414A-8188-CA100F8329B5}"/>
              </a:ext>
            </a:extLst>
          </p:cNvPr>
          <p:cNvGrpSpPr/>
          <p:nvPr/>
        </p:nvGrpSpPr>
        <p:grpSpPr>
          <a:xfrm>
            <a:off x="123373" y="-16051"/>
            <a:ext cx="9016998" cy="6841394"/>
            <a:chOff x="92658" y="29781"/>
            <a:chExt cx="9016998" cy="6841394"/>
          </a:xfrm>
        </p:grpSpPr>
        <p:sp>
          <p:nvSpPr>
            <p:cNvPr id="3075" name="Rectangle 2"/>
            <p:cNvSpPr>
              <a:spLocks noChangeArrowheads="1"/>
            </p:cNvSpPr>
            <p:nvPr/>
          </p:nvSpPr>
          <p:spPr bwMode="auto">
            <a:xfrm>
              <a:off x="187327" y="2842382"/>
              <a:ext cx="2921000" cy="188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tIns="25400" bIns="25400">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2000" dirty="0">
                  <a:latin typeface="Aharoni" panose="020B0604020202020204" pitchFamily="2" charset="-79"/>
                  <a:cs typeface="Aharoni" panose="020B0604020202020204" pitchFamily="2" charset="-79"/>
                </a:rPr>
                <a:t>PRESENTER:</a:t>
              </a:r>
            </a:p>
            <a:p>
              <a:r>
                <a:rPr lang="en-US" sz="2000" dirty="0">
                  <a:latin typeface="Aharoni" panose="020B0604020202020204" pitchFamily="2" charset="-79"/>
                  <a:cs typeface="Aharoni" panose="020B0604020202020204" pitchFamily="2" charset="-79"/>
                </a:rPr>
                <a:t>MIZANUR RAHMAN</a:t>
              </a:r>
            </a:p>
            <a:p>
              <a:r>
                <a:rPr lang="en-US" altLang="en-US" sz="2000" dirty="0">
                  <a:solidFill>
                    <a:prstClr val="black"/>
                  </a:solidFill>
                  <a:latin typeface="Calibri"/>
                </a:rPr>
                <a:t>Department Of </a:t>
              </a:r>
            </a:p>
            <a:p>
              <a:r>
                <a:rPr lang="en-US" sz="2000" dirty="0">
                  <a:solidFill>
                    <a:prstClr val="black"/>
                  </a:solidFill>
                  <a:latin typeface="Calibri"/>
                  <a:cs typeface="Aharoni" panose="020B0604020202020204" pitchFamily="2" charset="-79"/>
                </a:rPr>
                <a:t>Computer Sci &amp; IT</a:t>
              </a:r>
              <a:endParaRPr lang="en-US" sz="2000" dirty="0">
                <a:latin typeface="Aharoni" panose="020B0604020202020204" pitchFamily="2" charset="-79"/>
                <a:cs typeface="Aharoni" panose="020B0604020202020204" pitchFamily="2" charset="-79"/>
              </a:endParaRPr>
            </a:p>
            <a:p>
              <a:pPr>
                <a:spcBef>
                  <a:spcPct val="50000"/>
                </a:spcBef>
              </a:pPr>
              <a:r>
                <a:rPr lang="en-US" altLang="en-US" sz="1800" dirty="0"/>
                <a:t>DEC 3, 2019</a:t>
              </a:r>
              <a:endParaRPr lang="en-US" altLang="en-US" dirty="0"/>
            </a:p>
          </p:txBody>
        </p:sp>
        <p:sp>
          <p:nvSpPr>
            <p:cNvPr id="3078" name="Text Box 5"/>
            <p:cNvSpPr txBox="1">
              <a:spLocks noChangeArrowheads="1"/>
            </p:cNvSpPr>
            <p:nvPr/>
          </p:nvSpPr>
          <p:spPr bwMode="auto">
            <a:xfrm>
              <a:off x="422856" y="29781"/>
              <a:ext cx="8686800" cy="182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2400" b="1">
                  <a:solidFill>
                    <a:srgbClr val="262626"/>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sz="3600" dirty="0">
                  <a:latin typeface="+mj-lt"/>
                </a:rPr>
                <a:t>                   MODELING A LOGISTIC </a:t>
              </a:r>
            </a:p>
            <a:p>
              <a:pPr>
                <a:spcBef>
                  <a:spcPct val="0"/>
                </a:spcBef>
              </a:pPr>
              <a:r>
                <a:rPr lang="en-US" sz="3600" dirty="0">
                  <a:latin typeface="+mj-lt"/>
                </a:rPr>
                <a:t>     REGRESSION TO PREDICT CLICK ON Ad</a:t>
              </a:r>
              <a:r>
                <a:rPr lang="en-US" sz="2800" dirty="0">
                  <a:latin typeface="+mj-lt"/>
                </a:rPr>
                <a:t>s</a:t>
              </a:r>
            </a:p>
            <a:p>
              <a:pPr>
                <a:spcBef>
                  <a:spcPct val="0"/>
                </a:spcBef>
              </a:pPr>
              <a:endParaRPr lang="en-US" altLang="en-US" sz="36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58" y="5364760"/>
              <a:ext cx="1289441" cy="1506415"/>
            </a:xfrm>
            <a:prstGeom prst="rect">
              <a:avLst/>
            </a:prstGeom>
          </p:spPr>
        </p:pic>
      </p:grpSp>
      <p:pic>
        <p:nvPicPr>
          <p:cNvPr id="1030" name="Picture 6" descr="Image result for internet user click on ads">
            <a:extLst>
              <a:ext uri="{FF2B5EF4-FFF2-40B4-BE49-F238E27FC236}">
                <a16:creationId xmlns:a16="http://schemas.microsoft.com/office/drawing/2014/main" id="{2147E5C7-4CC6-4028-AD1B-A46B8C4FC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042" y="1823330"/>
            <a:ext cx="5886410" cy="503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565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3C9-5E4E-4B59-8679-4D7880C7A62F}"/>
              </a:ext>
            </a:extLst>
          </p:cNvPr>
          <p:cNvSpPr>
            <a:spLocks noGrp="1"/>
          </p:cNvSpPr>
          <p:nvPr>
            <p:ph type="title"/>
          </p:nvPr>
        </p:nvSpPr>
        <p:spPr>
          <a:xfrm>
            <a:off x="457200" y="152401"/>
            <a:ext cx="4876800" cy="669298"/>
          </a:xfrm>
        </p:spPr>
        <p:txBody>
          <a:bodyPr/>
          <a:lstStyle/>
          <a:p>
            <a:r>
              <a:rPr lang="en-US" b="1" dirty="0"/>
              <a:t>DATA EXPLORATORY Cont’d </a:t>
            </a:r>
            <a:endParaRPr lang="en-US" dirty="0"/>
          </a:p>
        </p:txBody>
      </p:sp>
      <p:sp>
        <p:nvSpPr>
          <p:cNvPr id="14" name="Text Placeholder 13">
            <a:extLst>
              <a:ext uri="{FF2B5EF4-FFF2-40B4-BE49-F238E27FC236}">
                <a16:creationId xmlns:a16="http://schemas.microsoft.com/office/drawing/2014/main" id="{614A951A-E7FF-417F-81D1-875657E3788D}"/>
              </a:ext>
            </a:extLst>
          </p:cNvPr>
          <p:cNvSpPr>
            <a:spLocks noGrp="1"/>
          </p:cNvSpPr>
          <p:nvPr>
            <p:ph type="body" idx="1"/>
          </p:nvPr>
        </p:nvSpPr>
        <p:spPr>
          <a:xfrm>
            <a:off x="629842" y="821699"/>
            <a:ext cx="3999308" cy="1683376"/>
          </a:xfrm>
        </p:spPr>
        <p:txBody>
          <a:bodyPr/>
          <a:lstStyle/>
          <a:p>
            <a:r>
              <a:rPr lang="en-US" b="0" dirty="0"/>
              <a:t>We see from the distribution of the data that more of the observations are concentrated in Age 25+ to 40.</a:t>
            </a:r>
          </a:p>
        </p:txBody>
      </p:sp>
      <p:pic>
        <p:nvPicPr>
          <p:cNvPr id="13" name="Content Placeholder 12" descr="A screenshot of a cell phone&#10;&#10;Description automatically generated">
            <a:extLst>
              <a:ext uri="{FF2B5EF4-FFF2-40B4-BE49-F238E27FC236}">
                <a16:creationId xmlns:a16="http://schemas.microsoft.com/office/drawing/2014/main" id="{F85BCDD9-3B5A-464A-9729-FFE4EA9B9AC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0238" y="2927884"/>
            <a:ext cx="3868737" cy="2838970"/>
          </a:xfrm>
        </p:spPr>
      </p:pic>
      <p:sp>
        <p:nvSpPr>
          <p:cNvPr id="15" name="Text Placeholder 14">
            <a:extLst>
              <a:ext uri="{FF2B5EF4-FFF2-40B4-BE49-F238E27FC236}">
                <a16:creationId xmlns:a16="http://schemas.microsoft.com/office/drawing/2014/main" id="{37C694DA-D2C4-405C-8066-C916EB33D719}"/>
              </a:ext>
            </a:extLst>
          </p:cNvPr>
          <p:cNvSpPr>
            <a:spLocks noGrp="1"/>
          </p:cNvSpPr>
          <p:nvPr>
            <p:ph type="body" sz="quarter" idx="3"/>
          </p:nvPr>
        </p:nvSpPr>
        <p:spPr>
          <a:xfrm>
            <a:off x="4629150" y="821698"/>
            <a:ext cx="3887391" cy="1683377"/>
          </a:xfrm>
        </p:spPr>
        <p:txBody>
          <a:bodyPr/>
          <a:lstStyle/>
          <a:p>
            <a:r>
              <a:rPr lang="en-US" b="0" dirty="0"/>
              <a:t>We can see from the plot that users started their earnings around Age 20. It appears more users earn more income as their Age increases and decreases as they grow older may due to retirement.</a:t>
            </a:r>
          </a:p>
        </p:txBody>
      </p:sp>
      <p:pic>
        <p:nvPicPr>
          <p:cNvPr id="11" name="Content Placeholder 10" descr="A screenshot of a cell phone&#10;&#10;Description automatically generated">
            <a:extLst>
              <a:ext uri="{FF2B5EF4-FFF2-40B4-BE49-F238E27FC236}">
                <a16:creationId xmlns:a16="http://schemas.microsoft.com/office/drawing/2014/main" id="{B36BAFEE-00E2-47AB-BEB1-8706BB4FEB30}"/>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629150" y="2658436"/>
            <a:ext cx="3887788" cy="3377866"/>
          </a:xfrm>
        </p:spPr>
      </p:pic>
    </p:spTree>
    <p:extLst>
      <p:ext uri="{BB962C8B-B14F-4D97-AF65-F5344CB8AC3E}">
        <p14:creationId xmlns:p14="http://schemas.microsoft.com/office/powerpoint/2010/main" val="270949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F064-D36C-4A2E-85FD-3E08C6F2BA4D}"/>
              </a:ext>
            </a:extLst>
          </p:cNvPr>
          <p:cNvSpPr>
            <a:spLocks noGrp="1"/>
          </p:cNvSpPr>
          <p:nvPr>
            <p:ph type="title"/>
          </p:nvPr>
        </p:nvSpPr>
        <p:spPr>
          <a:xfrm>
            <a:off x="304801" y="76200"/>
            <a:ext cx="4876800" cy="748877"/>
          </a:xfrm>
        </p:spPr>
        <p:txBody>
          <a:bodyPr/>
          <a:lstStyle/>
          <a:p>
            <a:r>
              <a:rPr lang="en-US" b="1" dirty="0"/>
              <a:t>DATA EXPLORATORY Cont’d </a:t>
            </a:r>
            <a:endParaRPr lang="en-US" dirty="0"/>
          </a:p>
        </p:txBody>
      </p:sp>
      <p:sp>
        <p:nvSpPr>
          <p:cNvPr id="5" name="Text Placeholder 4">
            <a:extLst>
              <a:ext uri="{FF2B5EF4-FFF2-40B4-BE49-F238E27FC236}">
                <a16:creationId xmlns:a16="http://schemas.microsoft.com/office/drawing/2014/main" id="{2A0FBE20-7116-4DA3-A27A-876C474DE0AB}"/>
              </a:ext>
            </a:extLst>
          </p:cNvPr>
          <p:cNvSpPr>
            <a:spLocks noGrp="1"/>
          </p:cNvSpPr>
          <p:nvPr>
            <p:ph type="body" idx="1"/>
          </p:nvPr>
        </p:nvSpPr>
        <p:spPr>
          <a:xfrm>
            <a:off x="304800" y="914401"/>
            <a:ext cx="4193382" cy="1447800"/>
          </a:xfrm>
        </p:spPr>
        <p:txBody>
          <a:bodyPr>
            <a:noAutofit/>
          </a:bodyPr>
          <a:lstStyle/>
          <a:p>
            <a:r>
              <a:rPr lang="en-US" sz="2000" b="0" dirty="0"/>
              <a:t>The peaks of a </a:t>
            </a:r>
            <a:r>
              <a:rPr lang="en-US" sz="2000" dirty="0"/>
              <a:t>Density Plot</a:t>
            </a:r>
            <a:r>
              <a:rPr lang="en-US" sz="2000" b="0" dirty="0"/>
              <a:t> or KDE(Kernel Density Estimation) plot help display where values are concentrated over the time interval</a:t>
            </a:r>
          </a:p>
        </p:txBody>
      </p:sp>
      <p:pic>
        <p:nvPicPr>
          <p:cNvPr id="11" name="Content Placeholder 10" descr="A screenshot of a social media post&#10;&#10;Description automatically generated">
            <a:extLst>
              <a:ext uri="{FF2B5EF4-FFF2-40B4-BE49-F238E27FC236}">
                <a16:creationId xmlns:a16="http://schemas.microsoft.com/office/drawing/2014/main" id="{F1DB953E-C9B5-4C91-A13F-006152C0006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400" y="2536866"/>
            <a:ext cx="4346575" cy="3711534"/>
          </a:xfrm>
        </p:spPr>
      </p:pic>
      <p:sp>
        <p:nvSpPr>
          <p:cNvPr id="8" name="Text Placeholder 7">
            <a:extLst>
              <a:ext uri="{FF2B5EF4-FFF2-40B4-BE49-F238E27FC236}">
                <a16:creationId xmlns:a16="http://schemas.microsoft.com/office/drawing/2014/main" id="{07435FDB-BAE5-44B0-BD5F-ED0E26BDF2F1}"/>
              </a:ext>
            </a:extLst>
          </p:cNvPr>
          <p:cNvSpPr>
            <a:spLocks noGrp="1"/>
          </p:cNvSpPr>
          <p:nvPr>
            <p:ph type="body" sz="quarter" idx="3"/>
          </p:nvPr>
        </p:nvSpPr>
        <p:spPr>
          <a:xfrm>
            <a:off x="4498182" y="914401"/>
            <a:ext cx="4493418" cy="1524000"/>
          </a:xfrm>
        </p:spPr>
        <p:txBody>
          <a:bodyPr>
            <a:noAutofit/>
          </a:bodyPr>
          <a:lstStyle/>
          <a:p>
            <a:r>
              <a:rPr lang="en-US" sz="2000" b="0" dirty="0"/>
              <a:t>We noticed as the ‘Daily time Spent on site’ increases and ‘Daily Internet Usage’ also increases, a cluster is formed at the top right of the plot. </a:t>
            </a:r>
          </a:p>
        </p:txBody>
      </p:sp>
      <p:pic>
        <p:nvPicPr>
          <p:cNvPr id="13" name="Content Placeholder 12" descr="A screenshot of a cell phone&#10;&#10;Description automatically generated">
            <a:extLst>
              <a:ext uri="{FF2B5EF4-FFF2-40B4-BE49-F238E27FC236}">
                <a16:creationId xmlns:a16="http://schemas.microsoft.com/office/drawing/2014/main" id="{4E2D6F1A-23D5-4A12-B564-FE451BF0D308}"/>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572000" y="2590801"/>
            <a:ext cx="4514848" cy="3657598"/>
          </a:xfrm>
        </p:spPr>
      </p:pic>
    </p:spTree>
    <p:extLst>
      <p:ext uri="{BB962C8B-B14F-4D97-AF65-F5344CB8AC3E}">
        <p14:creationId xmlns:p14="http://schemas.microsoft.com/office/powerpoint/2010/main" val="38973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1BA4-9536-4584-A660-55B787D86602}"/>
              </a:ext>
            </a:extLst>
          </p:cNvPr>
          <p:cNvSpPr>
            <a:spLocks noGrp="1"/>
          </p:cNvSpPr>
          <p:nvPr>
            <p:ph type="title"/>
          </p:nvPr>
        </p:nvSpPr>
        <p:spPr>
          <a:xfrm>
            <a:off x="228600" y="152401"/>
            <a:ext cx="5257799" cy="758824"/>
          </a:xfrm>
        </p:spPr>
        <p:txBody>
          <a:bodyPr>
            <a:normAutofit/>
          </a:bodyPr>
          <a:lstStyle/>
          <a:p>
            <a:r>
              <a:rPr lang="en-US" b="1" dirty="0"/>
              <a:t>DATA EXPLORATORY Cont’d  </a:t>
            </a:r>
          </a:p>
        </p:txBody>
      </p:sp>
      <p:sp>
        <p:nvSpPr>
          <p:cNvPr id="3" name="Text Placeholder 2">
            <a:extLst>
              <a:ext uri="{FF2B5EF4-FFF2-40B4-BE49-F238E27FC236}">
                <a16:creationId xmlns:a16="http://schemas.microsoft.com/office/drawing/2014/main" id="{8B71D783-546B-4A94-B377-A52B382D23EC}"/>
              </a:ext>
            </a:extLst>
          </p:cNvPr>
          <p:cNvSpPr>
            <a:spLocks noGrp="1"/>
          </p:cNvSpPr>
          <p:nvPr>
            <p:ph type="body" sz="half" idx="2"/>
          </p:nvPr>
        </p:nvSpPr>
        <p:spPr>
          <a:xfrm>
            <a:off x="228600" y="1066800"/>
            <a:ext cx="2819399" cy="5562600"/>
          </a:xfrm>
        </p:spPr>
        <p:txBody>
          <a:bodyPr>
            <a:normAutofit/>
          </a:bodyPr>
          <a:lstStyle/>
          <a:p>
            <a:r>
              <a:rPr lang="en-US" sz="2000" dirty="0"/>
              <a:t>Finally, we create a pair-plot with the hue defined by the </a:t>
            </a:r>
            <a:r>
              <a:rPr lang="en-US" sz="2000" b="1" dirty="0"/>
              <a:t>'Clicked on Ad</a:t>
            </a:r>
            <a:r>
              <a:rPr lang="en-US" sz="2000" dirty="0"/>
              <a:t>' column feature to examine the relationship between each targeted variable against one another.</a:t>
            </a:r>
          </a:p>
        </p:txBody>
      </p:sp>
      <p:pic>
        <p:nvPicPr>
          <p:cNvPr id="4098" name="Picture 2">
            <a:extLst>
              <a:ext uri="{FF2B5EF4-FFF2-40B4-BE49-F238E27FC236}">
                <a16:creationId xmlns:a16="http://schemas.microsoft.com/office/drawing/2014/main" id="{C3C98ACC-442C-4C6E-8A0C-84B66E8B0F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14" r="1314"/>
          <a:stretch>
            <a:fillRect/>
          </a:stretch>
        </p:blipFill>
        <p:spPr bwMode="auto">
          <a:xfrm>
            <a:off x="3048000" y="987425"/>
            <a:ext cx="6019800" cy="571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74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9360-BDA9-4335-BC88-92DFADC3EB0D}"/>
              </a:ext>
            </a:extLst>
          </p:cNvPr>
          <p:cNvSpPr>
            <a:spLocks noGrp="1"/>
          </p:cNvSpPr>
          <p:nvPr>
            <p:ph type="title"/>
          </p:nvPr>
        </p:nvSpPr>
        <p:spPr>
          <a:xfrm>
            <a:off x="381000" y="304800"/>
            <a:ext cx="3198019" cy="762000"/>
          </a:xfrm>
        </p:spPr>
        <p:txBody>
          <a:bodyPr/>
          <a:lstStyle/>
          <a:p>
            <a:r>
              <a:rPr lang="en-US" b="1" dirty="0"/>
              <a:t>MODEL</a:t>
            </a:r>
          </a:p>
        </p:txBody>
      </p:sp>
      <p:sp>
        <p:nvSpPr>
          <p:cNvPr id="6" name="Text Placeholder 5">
            <a:extLst>
              <a:ext uri="{FF2B5EF4-FFF2-40B4-BE49-F238E27FC236}">
                <a16:creationId xmlns:a16="http://schemas.microsoft.com/office/drawing/2014/main" id="{6953BB54-1597-41B7-BAF2-314B91D06B7A}"/>
              </a:ext>
            </a:extLst>
          </p:cNvPr>
          <p:cNvSpPr>
            <a:spLocks noGrp="1"/>
          </p:cNvSpPr>
          <p:nvPr>
            <p:ph type="body" sz="half" idx="2"/>
          </p:nvPr>
        </p:nvSpPr>
        <p:spPr>
          <a:xfrm>
            <a:off x="228600" y="1143000"/>
            <a:ext cx="4572002" cy="5410200"/>
          </a:xfrm>
        </p:spPr>
        <p:txBody>
          <a:bodyPr>
            <a:normAutofit/>
          </a:bodyPr>
          <a:lstStyle/>
          <a:p>
            <a:endParaRPr lang="en-US" sz="2000" dirty="0"/>
          </a:p>
        </p:txBody>
      </p:sp>
      <p:sp>
        <p:nvSpPr>
          <p:cNvPr id="12" name="Rectangle 11">
            <a:extLst>
              <a:ext uri="{FF2B5EF4-FFF2-40B4-BE49-F238E27FC236}">
                <a16:creationId xmlns:a16="http://schemas.microsoft.com/office/drawing/2014/main" id="{1B6C50BB-A9AA-4169-B641-000FE8BCDB93}"/>
              </a:ext>
            </a:extLst>
          </p:cNvPr>
          <p:cNvSpPr/>
          <p:nvPr/>
        </p:nvSpPr>
        <p:spPr>
          <a:xfrm>
            <a:off x="5943600" y="1752600"/>
            <a:ext cx="3124200" cy="6186309"/>
          </a:xfrm>
          <a:prstGeom prst="rect">
            <a:avLst/>
          </a:prstGeom>
        </p:spPr>
        <p:txBody>
          <a:bodyPr wrap="square">
            <a:spAutoFit/>
          </a:bodyPr>
          <a:lstStyle/>
          <a:p>
            <a:r>
              <a:rPr lang="en-US" dirty="0"/>
              <a:t>The scope our model is limited to integers and float data types, We will drop columns from the data set which data types are text words(strings).</a:t>
            </a:r>
          </a:p>
          <a:p>
            <a:r>
              <a:rPr lang="en-US" dirty="0"/>
              <a:t>To build our model, we split the observations in the new set of columns in advertising dataset into training set and testing set using </a:t>
            </a:r>
            <a:r>
              <a:rPr lang="en-US" b="1" dirty="0" err="1"/>
              <a:t>train_test_split</a:t>
            </a:r>
            <a:r>
              <a:rPr lang="en-US" b="1" dirty="0"/>
              <a:t> </a:t>
            </a:r>
            <a:r>
              <a:rPr lang="en-US" dirty="0"/>
              <a:t>in the ratio</a:t>
            </a:r>
            <a:r>
              <a:rPr lang="en-US" b="1" dirty="0"/>
              <a:t> 67:33 </a:t>
            </a:r>
            <a:r>
              <a:rPr lang="en-US" dirty="0"/>
              <a:t>with </a:t>
            </a:r>
            <a:r>
              <a:rPr lang="en-US" b="1" dirty="0"/>
              <a:t>Clicked on Ad </a:t>
            </a:r>
            <a:r>
              <a:rPr lang="en-US" dirty="0"/>
              <a:t>as the target variable.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4" name="Picture 13" descr="A screenshot of a cell phone&#10;&#10;Description automatically generated">
            <a:extLst>
              <a:ext uri="{FF2B5EF4-FFF2-40B4-BE49-F238E27FC236}">
                <a16:creationId xmlns:a16="http://schemas.microsoft.com/office/drawing/2014/main" id="{0D6341D8-9D44-4FA4-B818-CAA05EB1E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5334"/>
            <a:ext cx="5715000" cy="5337865"/>
          </a:xfrm>
          <a:prstGeom prst="rect">
            <a:avLst/>
          </a:prstGeom>
        </p:spPr>
      </p:pic>
    </p:spTree>
    <p:extLst>
      <p:ext uri="{BB962C8B-B14F-4D97-AF65-F5344CB8AC3E}">
        <p14:creationId xmlns:p14="http://schemas.microsoft.com/office/powerpoint/2010/main" val="71601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2597-3CAE-43CB-BA4C-3565D3D41ABE}"/>
              </a:ext>
            </a:extLst>
          </p:cNvPr>
          <p:cNvSpPr>
            <a:spLocks noGrp="1"/>
          </p:cNvSpPr>
          <p:nvPr>
            <p:ph type="title"/>
          </p:nvPr>
        </p:nvSpPr>
        <p:spPr>
          <a:xfrm>
            <a:off x="228600" y="152400"/>
            <a:ext cx="5105400" cy="685800"/>
          </a:xfrm>
        </p:spPr>
        <p:txBody>
          <a:bodyPr>
            <a:normAutofit/>
          </a:bodyPr>
          <a:lstStyle/>
          <a:p>
            <a:r>
              <a:rPr lang="en-US" b="1" dirty="0"/>
              <a:t>PREDICTIONS AND EVALUATIONS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1C22AE2-CB53-4EFA-A9B5-75548E0C02CF}"/>
                  </a:ext>
                </a:extLst>
              </p:cNvPr>
              <p:cNvSpPr>
                <a:spLocks noGrp="1"/>
              </p:cNvSpPr>
              <p:nvPr>
                <p:ph idx="1"/>
              </p:nvPr>
            </p:nvSpPr>
            <p:spPr>
              <a:xfrm>
                <a:off x="4419600" y="987426"/>
                <a:ext cx="4571999" cy="5708651"/>
              </a:xfrm>
            </p:spPr>
            <p:txBody>
              <a:bodyPr>
                <a:normAutofit lnSpcReduction="10000"/>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Accuracy:</a:t>
                </a: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𝑛</m:t>
                        </m:r>
                      </m:den>
                    </m:f>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156+144</m:t>
                        </m:r>
                      </m:num>
                      <m:den>
                        <m:r>
                          <a:rPr lang="en-US" b="0" i="1" smtClean="0">
                            <a:latin typeface="Cambria Math" panose="02040503050406030204" pitchFamily="18" charset="0"/>
                          </a:rPr>
                          <m:t>330</m:t>
                        </m:r>
                      </m:den>
                    </m:f>
                  </m:oMath>
                </a14:m>
                <a:r>
                  <a:rPr lang="en-US" dirty="0"/>
                  <a:t> = 0.91</a:t>
                </a:r>
              </a:p>
              <a:p>
                <a:pPr marL="0" indent="0">
                  <a:buNone/>
                </a:pPr>
                <a:endParaRPr lang="en-US" dirty="0"/>
              </a:p>
              <a:p>
                <a:pPr marL="0" indent="0">
                  <a:buNone/>
                </a:pPr>
                <a:r>
                  <a:rPr lang="en-US" dirty="0"/>
                  <a:t>      Misclassification Rate(Error Rate):</a:t>
                </a:r>
              </a:p>
              <a:p>
                <a:pPr marL="0" indent="0">
                  <a:buNone/>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𝑃</m:t>
                        </m:r>
                        <m:r>
                          <a:rPr lang="en-US" i="1">
                            <a:latin typeface="Cambria Math" panose="02040503050406030204" pitchFamily="18" charset="0"/>
                          </a:rPr>
                          <m:t>)</m:t>
                        </m:r>
                      </m:num>
                      <m:den>
                        <m:r>
                          <a:rPr lang="en-US" i="1">
                            <a:latin typeface="Cambria Math" panose="02040503050406030204" pitchFamily="18" charset="0"/>
                          </a:rPr>
                          <m:t>𝑛</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24+6</m:t>
                        </m:r>
                      </m:num>
                      <m:den>
                        <m:r>
                          <a:rPr lang="en-US" b="0" i="1" smtClean="0">
                            <a:latin typeface="Cambria Math" panose="02040503050406030204" pitchFamily="18" charset="0"/>
                          </a:rPr>
                          <m:t>330</m:t>
                        </m:r>
                      </m:den>
                    </m:f>
                  </m:oMath>
                </a14:m>
                <a:r>
                  <a:rPr lang="en-US" dirty="0"/>
                  <a:t> = = 0.09</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41C22AE2-CB53-4EFA-A9B5-75548E0C02CF}"/>
                  </a:ext>
                </a:extLst>
              </p:cNvPr>
              <p:cNvSpPr>
                <a:spLocks noGrp="1" noRot="1" noChangeAspect="1" noMove="1" noResize="1" noEditPoints="1" noAdjustHandles="1" noChangeArrowheads="1" noChangeShapeType="1" noTextEdit="1"/>
              </p:cNvSpPr>
              <p:nvPr>
                <p:ph idx="1"/>
              </p:nvPr>
            </p:nvSpPr>
            <p:spPr>
              <a:xfrm>
                <a:off x="4419600" y="987426"/>
                <a:ext cx="4571999" cy="5708651"/>
              </a:xfrm>
              <a:blipFill>
                <a:blip r:embed="rId2"/>
                <a:stretch>
                  <a:fillRect l="-2000"/>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413932EC-29BB-4BE4-BCEA-DF0A8B47A62D}"/>
              </a:ext>
            </a:extLst>
          </p:cNvPr>
          <p:cNvSpPr>
            <a:spLocks noGrp="1"/>
          </p:cNvSpPr>
          <p:nvPr>
            <p:ph type="body" sz="half" idx="2"/>
          </p:nvPr>
        </p:nvSpPr>
        <p:spPr>
          <a:xfrm>
            <a:off x="228600" y="996949"/>
            <a:ext cx="3658791" cy="5708651"/>
          </a:xfrm>
        </p:spPr>
        <p:txBody>
          <a:bodyPr>
            <a:normAutofit/>
          </a:bodyPr>
          <a:lstStyle/>
          <a:p>
            <a:endParaRPr lang="en-US" sz="1800" dirty="0"/>
          </a:p>
          <a:p>
            <a:endParaRPr lang="en-US" sz="1800" dirty="0"/>
          </a:p>
        </p:txBody>
      </p:sp>
      <p:graphicFrame>
        <p:nvGraphicFramePr>
          <p:cNvPr id="6" name="Table 6">
            <a:extLst>
              <a:ext uri="{FF2B5EF4-FFF2-40B4-BE49-F238E27FC236}">
                <a16:creationId xmlns:a16="http://schemas.microsoft.com/office/drawing/2014/main" id="{82C82ACB-EB9F-40C2-B3E4-3B81DE362EE1}"/>
              </a:ext>
            </a:extLst>
          </p:cNvPr>
          <p:cNvGraphicFramePr>
            <a:graphicFrameLocks noGrp="1"/>
          </p:cNvGraphicFramePr>
          <p:nvPr>
            <p:extLst>
              <p:ext uri="{D42A27DB-BD31-4B8C-83A1-F6EECF244321}">
                <p14:modId xmlns:p14="http://schemas.microsoft.com/office/powerpoint/2010/main" val="3494713574"/>
              </p:ext>
            </p:extLst>
          </p:nvPr>
        </p:nvGraphicFramePr>
        <p:xfrm>
          <a:off x="4495800" y="996950"/>
          <a:ext cx="4419600" cy="2432049"/>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3836328932"/>
                    </a:ext>
                  </a:extLst>
                </a:gridCol>
                <a:gridCol w="1473200">
                  <a:extLst>
                    <a:ext uri="{9D8B030D-6E8A-4147-A177-3AD203B41FA5}">
                      <a16:colId xmlns:a16="http://schemas.microsoft.com/office/drawing/2014/main" val="3820189854"/>
                    </a:ext>
                  </a:extLst>
                </a:gridCol>
                <a:gridCol w="1473200">
                  <a:extLst>
                    <a:ext uri="{9D8B030D-6E8A-4147-A177-3AD203B41FA5}">
                      <a16:colId xmlns:a16="http://schemas.microsoft.com/office/drawing/2014/main" val="1063856851"/>
                    </a:ext>
                  </a:extLst>
                </a:gridCol>
              </a:tblGrid>
              <a:tr h="810683">
                <a:tc>
                  <a:txBody>
                    <a:bodyPr/>
                    <a:lstStyle/>
                    <a:p>
                      <a:endParaRPr lang="en-US" dirty="0"/>
                    </a:p>
                    <a:p>
                      <a:r>
                        <a:rPr lang="en-US" dirty="0"/>
                        <a:t> </a:t>
                      </a:r>
                    </a:p>
                    <a:p>
                      <a:r>
                        <a:rPr lang="en-US" dirty="0"/>
                        <a:t>         n = 330</a:t>
                      </a:r>
                    </a:p>
                  </a:txBody>
                  <a:tcPr/>
                </a:tc>
                <a:tc>
                  <a:txBody>
                    <a:bodyPr/>
                    <a:lstStyle/>
                    <a:p>
                      <a:endParaRPr lang="en-US" dirty="0"/>
                    </a:p>
                    <a:p>
                      <a:r>
                        <a:rPr lang="en-US" dirty="0"/>
                        <a:t>  Predicted:</a:t>
                      </a:r>
                    </a:p>
                    <a:p>
                      <a:r>
                        <a:rPr lang="en-US" dirty="0"/>
                        <a:t>          NO</a:t>
                      </a:r>
                    </a:p>
                  </a:txBody>
                  <a:tcPr/>
                </a:tc>
                <a:tc>
                  <a:txBody>
                    <a:bodyPr/>
                    <a:lstStyle/>
                    <a:p>
                      <a:endParaRPr lang="en-US" dirty="0"/>
                    </a:p>
                    <a:p>
                      <a:r>
                        <a:rPr lang="en-US" dirty="0"/>
                        <a:t>  Predicted:</a:t>
                      </a:r>
                    </a:p>
                    <a:p>
                      <a:r>
                        <a:rPr lang="en-US" dirty="0"/>
                        <a:t>     YES</a:t>
                      </a:r>
                    </a:p>
                  </a:txBody>
                  <a:tcPr/>
                </a:tc>
                <a:extLst>
                  <a:ext uri="{0D108BD9-81ED-4DB2-BD59-A6C34878D82A}">
                    <a16:rowId xmlns:a16="http://schemas.microsoft.com/office/drawing/2014/main" val="4087390985"/>
                  </a:ext>
                </a:extLst>
              </a:tr>
              <a:tr h="810683">
                <a:tc>
                  <a:txBody>
                    <a:bodyPr/>
                    <a:lstStyle/>
                    <a:p>
                      <a:endParaRPr lang="en-US" dirty="0"/>
                    </a:p>
                    <a:p>
                      <a:r>
                        <a:rPr lang="en-US" dirty="0"/>
                        <a:t>       Actual:</a:t>
                      </a:r>
                    </a:p>
                    <a:p>
                      <a:r>
                        <a:rPr lang="en-US" dirty="0"/>
                        <a:t>         NO</a:t>
                      </a:r>
                    </a:p>
                  </a:txBody>
                  <a:tcPr/>
                </a:tc>
                <a:tc>
                  <a:txBody>
                    <a:bodyPr/>
                    <a:lstStyle/>
                    <a:p>
                      <a:r>
                        <a:rPr lang="en-US" dirty="0"/>
                        <a:t>    </a:t>
                      </a:r>
                    </a:p>
                    <a:p>
                      <a:r>
                        <a:rPr lang="en-US" dirty="0"/>
                        <a:t>        TN=    156</a:t>
                      </a:r>
                    </a:p>
                  </a:txBody>
                  <a:tcPr/>
                </a:tc>
                <a:tc>
                  <a:txBody>
                    <a:bodyPr/>
                    <a:lstStyle/>
                    <a:p>
                      <a:endParaRPr lang="en-US" dirty="0"/>
                    </a:p>
                    <a:p>
                      <a:r>
                        <a:rPr lang="en-US" dirty="0"/>
                        <a:t>      FP=  6</a:t>
                      </a:r>
                    </a:p>
                  </a:txBody>
                  <a:tcPr/>
                </a:tc>
                <a:extLst>
                  <a:ext uri="{0D108BD9-81ED-4DB2-BD59-A6C34878D82A}">
                    <a16:rowId xmlns:a16="http://schemas.microsoft.com/office/drawing/2014/main" val="3945490286"/>
                  </a:ext>
                </a:extLst>
              </a:tr>
              <a:tr h="810683">
                <a:tc>
                  <a:txBody>
                    <a:bodyPr/>
                    <a:lstStyle/>
                    <a:p>
                      <a:r>
                        <a:rPr lang="en-US" dirty="0"/>
                        <a:t>     </a:t>
                      </a:r>
                    </a:p>
                    <a:p>
                      <a:r>
                        <a:rPr lang="en-US" dirty="0"/>
                        <a:t>      Actual:</a:t>
                      </a:r>
                    </a:p>
                    <a:p>
                      <a:r>
                        <a:rPr lang="en-US" dirty="0"/>
                        <a:t>          YES</a:t>
                      </a:r>
                    </a:p>
                  </a:txBody>
                  <a:tcPr/>
                </a:tc>
                <a:tc>
                  <a:txBody>
                    <a:bodyPr/>
                    <a:lstStyle/>
                    <a:p>
                      <a:endParaRPr lang="en-US" dirty="0"/>
                    </a:p>
                    <a:p>
                      <a:r>
                        <a:rPr lang="en-US" dirty="0"/>
                        <a:t>         FN=    24</a:t>
                      </a:r>
                    </a:p>
                  </a:txBody>
                  <a:tcPr/>
                </a:tc>
                <a:tc>
                  <a:txBody>
                    <a:bodyPr/>
                    <a:lstStyle/>
                    <a:p>
                      <a:r>
                        <a:rPr lang="en-US" dirty="0"/>
                        <a:t>  </a:t>
                      </a:r>
                    </a:p>
                    <a:p>
                      <a:r>
                        <a:rPr lang="en-US" dirty="0"/>
                        <a:t>      TP=  144</a:t>
                      </a:r>
                    </a:p>
                  </a:txBody>
                  <a:tcPr/>
                </a:tc>
                <a:extLst>
                  <a:ext uri="{0D108BD9-81ED-4DB2-BD59-A6C34878D82A}">
                    <a16:rowId xmlns:a16="http://schemas.microsoft.com/office/drawing/2014/main" val="929473369"/>
                  </a:ext>
                </a:extLst>
              </a:tr>
            </a:tbl>
          </a:graphicData>
        </a:graphic>
      </p:graphicFrame>
      <p:pic>
        <p:nvPicPr>
          <p:cNvPr id="8" name="Content Placeholder 8" descr="A screenshot of a cell phone&#10;&#10;Description automatically generated">
            <a:extLst>
              <a:ext uri="{FF2B5EF4-FFF2-40B4-BE49-F238E27FC236}">
                <a16:creationId xmlns:a16="http://schemas.microsoft.com/office/drawing/2014/main" id="{E2F9017B-40E8-4DB7-AD67-4408F1A0B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19200"/>
            <a:ext cx="4419600" cy="4953000"/>
          </a:xfrm>
          <a:prstGeom prst="rect">
            <a:avLst/>
          </a:prstGeom>
        </p:spPr>
      </p:pic>
    </p:spTree>
    <p:extLst>
      <p:ext uri="{BB962C8B-B14F-4D97-AF65-F5344CB8AC3E}">
        <p14:creationId xmlns:p14="http://schemas.microsoft.com/office/powerpoint/2010/main" val="1613637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FB2595E-9284-4D46-B576-2BA1AA1645FE}"/>
              </a:ext>
            </a:extLst>
          </p:cNvPr>
          <p:cNvSpPr>
            <a:spLocks noGrp="1"/>
          </p:cNvSpPr>
          <p:nvPr>
            <p:ph type="title"/>
          </p:nvPr>
        </p:nvSpPr>
        <p:spPr>
          <a:xfrm>
            <a:off x="647271" y="1012004"/>
            <a:ext cx="2562119" cy="4795408"/>
          </a:xfrm>
        </p:spPr>
        <p:txBody>
          <a:bodyPr>
            <a:normAutofit/>
          </a:bodyPr>
          <a:lstStyle/>
          <a:p>
            <a:r>
              <a:rPr lang="en-US" b="1">
                <a:solidFill>
                  <a:srgbClr val="FFFFFF"/>
                </a:solidFill>
              </a:rPr>
              <a:t>CONCLUSION</a:t>
            </a:r>
          </a:p>
        </p:txBody>
      </p:sp>
      <p:graphicFrame>
        <p:nvGraphicFramePr>
          <p:cNvPr id="8" name="Content Placeholder 5">
            <a:extLst>
              <a:ext uri="{FF2B5EF4-FFF2-40B4-BE49-F238E27FC236}">
                <a16:creationId xmlns:a16="http://schemas.microsoft.com/office/drawing/2014/main" id="{E55B033F-920B-491D-A4CD-68E7281B863A}"/>
              </a:ext>
            </a:extLst>
          </p:cNvPr>
          <p:cNvGraphicFramePr>
            <a:graphicFrameLocks noGrp="1"/>
          </p:cNvGraphicFramePr>
          <p:nvPr>
            <p:ph idx="1"/>
            <p:extLst>
              <p:ext uri="{D42A27DB-BD31-4B8C-83A1-F6EECF244321}">
                <p14:modId xmlns:p14="http://schemas.microsoft.com/office/powerpoint/2010/main" val="1569162431"/>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50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itle 3">
            <a:extLst>
              <a:ext uri="{FF2B5EF4-FFF2-40B4-BE49-F238E27FC236}">
                <a16:creationId xmlns:a16="http://schemas.microsoft.com/office/drawing/2014/main" id="{27DD102A-C965-4382-B4E2-C116CE00C9A9}"/>
              </a:ext>
            </a:extLst>
          </p:cNvPr>
          <p:cNvSpPr>
            <a:spLocks noGrp="1"/>
          </p:cNvSpPr>
          <p:nvPr>
            <p:ph type="ctrTitle"/>
          </p:nvPr>
        </p:nvSpPr>
        <p:spPr>
          <a:xfrm>
            <a:off x="443058" y="4673467"/>
            <a:ext cx="4509937" cy="1303020"/>
          </a:xfrm>
        </p:spPr>
        <p:txBody>
          <a:bodyPr anchor="ctr">
            <a:normAutofit fontScale="90000"/>
          </a:bodyPr>
          <a:lstStyle/>
          <a:p>
            <a:pPr algn="r"/>
            <a:r>
              <a:rPr lang="en-US" sz="5300" b="1" dirty="0">
                <a:solidFill>
                  <a:schemeClr val="tx1">
                    <a:lumMod val="50000"/>
                    <a:lumOff val="50000"/>
                  </a:schemeClr>
                </a:solidFill>
                <a:latin typeface="Adobe Fangsong Std R" panose="02020400000000000000" pitchFamily="18" charset="-128"/>
                <a:ea typeface="Adobe Fangsong Std R" panose="02020400000000000000" pitchFamily="18" charset="-128"/>
              </a:rPr>
              <a:t>THANK YOU</a:t>
            </a:r>
            <a:br>
              <a:rPr lang="en-US" sz="4800" b="1" dirty="0">
                <a:latin typeface="Adobe Fangsong Std R" panose="02020400000000000000" pitchFamily="18" charset="-128"/>
                <a:ea typeface="Adobe Fangsong Std R" panose="02020400000000000000" pitchFamily="18" charset="-128"/>
              </a:rPr>
            </a:br>
            <a:endParaRPr lang="en-US" dirty="0"/>
          </a:p>
        </p:txBody>
      </p:sp>
      <p:sp>
        <p:nvSpPr>
          <p:cNvPr id="79" name="Oval 7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Oval 8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1" y="2707204"/>
            <a:ext cx="721796" cy="721796"/>
          </a:xfrm>
          <a:prstGeom prst="ellipse">
            <a:avLst/>
          </a:prstGeom>
          <a:solidFill>
            <a:srgbClr val="9F6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Oval 8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2" y="2603242"/>
            <a:ext cx="220271" cy="220271"/>
          </a:xfrm>
          <a:prstGeom prst="ellipse">
            <a:avLst/>
          </a:prstGeom>
          <a:solidFill>
            <a:srgbClr val="D22B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56" name="Picture 8" descr="Image result for questions">
            <a:extLst>
              <a:ext uri="{FF2B5EF4-FFF2-40B4-BE49-F238E27FC236}">
                <a16:creationId xmlns:a16="http://schemas.microsoft.com/office/drawing/2014/main" id="{493BDFB0-D5A9-462B-B34C-E31D708648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49" r="7183" b="1"/>
          <a:stretch/>
        </p:blipFill>
        <p:spPr bwMode="auto">
          <a:xfrm>
            <a:off x="4183543" y="10"/>
            <a:ext cx="4960458" cy="3532641"/>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85" name="Straight Connector 8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1659" y="4673467"/>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7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105E-9B23-4EBA-A1A5-9773C95A1714}"/>
              </a:ext>
            </a:extLst>
          </p:cNvPr>
          <p:cNvSpPr>
            <a:spLocks noGrp="1"/>
          </p:cNvSpPr>
          <p:nvPr>
            <p:ph type="title"/>
          </p:nvPr>
        </p:nvSpPr>
        <p:spPr>
          <a:xfrm>
            <a:off x="381000" y="354013"/>
            <a:ext cx="2495550" cy="777874"/>
          </a:xfrm>
        </p:spPr>
        <p:txBody>
          <a:bodyPr/>
          <a:lstStyle/>
          <a:p>
            <a:r>
              <a:rPr lang="en-US" b="1"/>
              <a:t>OUTLINE:</a:t>
            </a:r>
            <a:endParaRPr lang="en-US" b="1" dirty="0"/>
          </a:p>
        </p:txBody>
      </p:sp>
      <p:sp>
        <p:nvSpPr>
          <p:cNvPr id="3" name="Content Placeholder 2">
            <a:extLst>
              <a:ext uri="{FF2B5EF4-FFF2-40B4-BE49-F238E27FC236}">
                <a16:creationId xmlns:a16="http://schemas.microsoft.com/office/drawing/2014/main" id="{545D3DEE-D5F7-40FA-A278-37510D940609}"/>
              </a:ext>
            </a:extLst>
          </p:cNvPr>
          <p:cNvSpPr>
            <a:spLocks noGrp="1"/>
          </p:cNvSpPr>
          <p:nvPr>
            <p:ph sz="half" idx="1"/>
          </p:nvPr>
        </p:nvSpPr>
        <p:spPr>
          <a:xfrm>
            <a:off x="381000" y="1219200"/>
            <a:ext cx="3810000" cy="5410200"/>
          </a:xfrm>
        </p:spPr>
        <p:txBody>
          <a:bodyPr>
            <a:normAutofit lnSpcReduction="10000"/>
          </a:bodyPr>
          <a:lstStyle/>
          <a:p>
            <a:r>
              <a:rPr lang="en-US" b="1"/>
              <a:t>Introduction</a:t>
            </a:r>
          </a:p>
          <a:p>
            <a:pPr>
              <a:buFont typeface="Wingdings" panose="05000000000000000000" pitchFamily="2" charset="2"/>
              <a:buChar char="Ø"/>
            </a:pPr>
            <a:r>
              <a:rPr lang="en-US"/>
              <a:t>   Logistic Regression</a:t>
            </a:r>
          </a:p>
          <a:p>
            <a:pPr>
              <a:buFont typeface="Wingdings" panose="05000000000000000000" pitchFamily="2" charset="2"/>
              <a:buChar char="Ø"/>
            </a:pPr>
            <a:r>
              <a:rPr lang="en-US"/>
              <a:t>   Confusion Matrix</a:t>
            </a:r>
          </a:p>
          <a:p>
            <a:pPr marL="0" indent="0">
              <a:buNone/>
            </a:pPr>
            <a:endParaRPr lang="en-US"/>
          </a:p>
          <a:p>
            <a:r>
              <a:rPr lang="en-US" b="1"/>
              <a:t>Objective</a:t>
            </a:r>
          </a:p>
          <a:p>
            <a:pPr>
              <a:buFont typeface="Wingdings" panose="05000000000000000000" pitchFamily="2" charset="2"/>
              <a:buChar char="Ø"/>
            </a:pPr>
            <a:r>
              <a:rPr lang="en-US"/>
              <a:t> Model Objective</a:t>
            </a:r>
          </a:p>
          <a:p>
            <a:pPr>
              <a:buFont typeface="Wingdings" panose="05000000000000000000" pitchFamily="2" charset="2"/>
              <a:buChar char="Ø"/>
            </a:pPr>
            <a:r>
              <a:rPr lang="en-US"/>
              <a:t> Advertising.csv</a:t>
            </a:r>
          </a:p>
          <a:p>
            <a:pPr marL="0" indent="0">
              <a:buNone/>
            </a:pPr>
            <a:endParaRPr lang="en-US"/>
          </a:p>
          <a:p>
            <a:r>
              <a:rPr lang="en-US" b="1"/>
              <a:t>Exploratory Data Analysis</a:t>
            </a:r>
          </a:p>
          <a:p>
            <a:pPr marL="0" indent="0">
              <a:buNone/>
            </a:pPr>
            <a:endParaRPr lang="en-US"/>
          </a:p>
          <a:p>
            <a:r>
              <a:rPr lang="en-US" b="1"/>
              <a:t>Model </a:t>
            </a:r>
          </a:p>
          <a:p>
            <a:pPr marL="0" indent="0">
              <a:buNone/>
            </a:pPr>
            <a:endParaRPr lang="en-US"/>
          </a:p>
          <a:p>
            <a:r>
              <a:rPr lang="en-US" b="1"/>
              <a:t>Predictions and Evaluation</a:t>
            </a:r>
          </a:p>
          <a:p>
            <a:pPr marL="0" indent="0">
              <a:buNone/>
            </a:pPr>
            <a:endParaRPr lang="en-US" b="1"/>
          </a:p>
          <a:p>
            <a:r>
              <a:rPr lang="en-US" b="1"/>
              <a:t>Conclusion</a:t>
            </a:r>
            <a:endParaRPr lang="en-US" b="1" dirty="0"/>
          </a:p>
        </p:txBody>
      </p:sp>
      <p:pic>
        <p:nvPicPr>
          <p:cNvPr id="22" name="Content Placeholder 21" descr="A close up of a piece of paper&#10;&#10;Description automatically generated">
            <a:extLst>
              <a:ext uri="{FF2B5EF4-FFF2-40B4-BE49-F238E27FC236}">
                <a16:creationId xmlns:a16="http://schemas.microsoft.com/office/drawing/2014/main" id="{4165EEAB-0051-4FE8-9B7A-2661B468E0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3800" y="99391"/>
            <a:ext cx="5334000" cy="6682409"/>
          </a:xfrm>
        </p:spPr>
      </p:pic>
    </p:spTree>
    <p:extLst>
      <p:ext uri="{BB962C8B-B14F-4D97-AF65-F5344CB8AC3E}">
        <p14:creationId xmlns:p14="http://schemas.microsoft.com/office/powerpoint/2010/main" val="190538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ED3B-90AA-46B4-86A4-D3D17E446855}"/>
              </a:ext>
            </a:extLst>
          </p:cNvPr>
          <p:cNvSpPr>
            <a:spLocks noGrp="1"/>
          </p:cNvSpPr>
          <p:nvPr>
            <p:ph type="title"/>
          </p:nvPr>
        </p:nvSpPr>
        <p:spPr>
          <a:xfrm>
            <a:off x="628650" y="152401"/>
            <a:ext cx="7886700" cy="685800"/>
          </a:xfrm>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80C6514E-98F1-4AB9-94AB-478B2B6178FD}"/>
              </a:ext>
            </a:extLst>
          </p:cNvPr>
          <p:cNvSpPr>
            <a:spLocks noGrp="1"/>
          </p:cNvSpPr>
          <p:nvPr>
            <p:ph idx="1"/>
          </p:nvPr>
        </p:nvSpPr>
        <p:spPr>
          <a:xfrm>
            <a:off x="228600" y="838200"/>
            <a:ext cx="8763000" cy="5943600"/>
          </a:xfrm>
        </p:spPr>
        <p:txBody>
          <a:bodyPr>
            <a:normAutofit fontScale="92500" lnSpcReduction="10000"/>
          </a:bodyPr>
          <a:lstStyle/>
          <a:p>
            <a:pPr>
              <a:buFont typeface="Wingdings" panose="05000000000000000000" pitchFamily="2" charset="2"/>
              <a:buChar char="§"/>
            </a:pPr>
            <a:r>
              <a:rPr lang="en-US" sz="2000" b="1" dirty="0"/>
              <a:t>LOGISTIC REGRESSION:</a:t>
            </a:r>
          </a:p>
          <a:p>
            <a:pPr marL="0" indent="0">
              <a:buNone/>
            </a:pPr>
            <a:r>
              <a:rPr lang="en-US" sz="2000" dirty="0"/>
              <a:t>    Is a classification technique that is used when the dependent variable is a categorical variable.</a:t>
            </a:r>
          </a:p>
          <a:p>
            <a:pPr marL="0" indent="0">
              <a:buNone/>
            </a:pPr>
            <a:r>
              <a:rPr lang="en-US" sz="2000" dirty="0"/>
              <a:t>    In ML and Statistics, Classification is the process of identifying to which of a set of category a new set of observation belongs to based on the training data.</a:t>
            </a:r>
          </a:p>
          <a:p>
            <a:pPr marL="0" indent="0">
              <a:buNone/>
            </a:pPr>
            <a:r>
              <a:rPr lang="en-US" sz="2000" dirty="0"/>
              <a:t>    The result of the classification into binary category(0 or 1) forms the basis of our predictions.</a:t>
            </a:r>
          </a:p>
          <a:p>
            <a:pPr marL="0" indent="0">
              <a:buNone/>
            </a:pPr>
            <a:r>
              <a:rPr lang="en-US" sz="2000" dirty="0"/>
              <a:t>Some examples of classification problems are:</a:t>
            </a:r>
          </a:p>
          <a:p>
            <a:r>
              <a:rPr lang="en-US" sz="2000" dirty="0"/>
              <a:t>Spam VS "Ham" emails</a:t>
            </a:r>
          </a:p>
          <a:p>
            <a:r>
              <a:rPr lang="en-US" sz="2000" dirty="0"/>
              <a:t>Loan Default(YES/NO)</a:t>
            </a:r>
          </a:p>
          <a:p>
            <a:r>
              <a:rPr lang="en-US" sz="2000" dirty="0"/>
              <a:t>Disease Diagnosis(+</a:t>
            </a:r>
            <a:r>
              <a:rPr lang="en-US" sz="2000" dirty="0" err="1"/>
              <a:t>ve</a:t>
            </a:r>
            <a:r>
              <a:rPr lang="en-US" sz="2000" dirty="0"/>
              <a:t>/-</a:t>
            </a:r>
            <a:r>
              <a:rPr lang="en-US" sz="2000" dirty="0" err="1"/>
              <a:t>ve</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r>
              <a:rPr lang="en-US" sz="2000" b="1" dirty="0"/>
              <a:t>CONFUSION MATRIX:</a:t>
            </a:r>
          </a:p>
          <a:p>
            <a:pPr marL="0" indent="0">
              <a:buNone/>
            </a:pPr>
            <a:r>
              <a:rPr lang="en-US" sz="2000" dirty="0"/>
              <a:t>    We will evaluate our logistic regression model using a confusion matrix. Its a table that is often used to describe the performance of the classification model on the set of test data.</a:t>
            </a:r>
          </a:p>
          <a:p>
            <a:pPr marL="0" indent="0">
              <a:buNone/>
            </a:pPr>
            <a:r>
              <a:rPr lang="en-US" sz="2000" dirty="0"/>
              <a:t>    The accuracy, sensitivity, and specificity can be good indicators of our model and what we want to do with our model. We will concentrate more on </a:t>
            </a:r>
            <a:r>
              <a:rPr lang="en-US" sz="2000" b="1" dirty="0"/>
              <a:t>TRUE POSITIVES(TP) </a:t>
            </a:r>
            <a:r>
              <a:rPr lang="en-US" sz="2000" dirty="0"/>
              <a:t>or </a:t>
            </a:r>
            <a:r>
              <a:rPr lang="en-US" sz="2000" b="1" dirty="0"/>
              <a:t>FALSE NEGATIVES(FN). </a:t>
            </a:r>
            <a:r>
              <a:rPr lang="en-US" sz="2000" dirty="0"/>
              <a:t>Also, you can use precision and recall and use the F1 to evaluate our model.</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6926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2597-3CAE-43CB-BA4C-3565D3D41ABE}"/>
              </a:ext>
            </a:extLst>
          </p:cNvPr>
          <p:cNvSpPr>
            <a:spLocks noGrp="1"/>
          </p:cNvSpPr>
          <p:nvPr>
            <p:ph type="title"/>
          </p:nvPr>
        </p:nvSpPr>
        <p:spPr>
          <a:xfrm>
            <a:off x="228600" y="152400"/>
            <a:ext cx="3658790" cy="685800"/>
          </a:xfrm>
        </p:spPr>
        <p:txBody>
          <a:bodyPr>
            <a:normAutofit/>
          </a:bodyPr>
          <a:lstStyle/>
          <a:p>
            <a:r>
              <a:rPr lang="en-US" b="1" dirty="0"/>
              <a:t>CONFUSION MATRIX cont’d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1C22AE2-CB53-4EFA-A9B5-75548E0C02CF}"/>
                  </a:ext>
                </a:extLst>
              </p:cNvPr>
              <p:cNvSpPr>
                <a:spLocks noGrp="1"/>
              </p:cNvSpPr>
              <p:nvPr>
                <p:ph idx="1"/>
              </p:nvPr>
            </p:nvSpPr>
            <p:spPr>
              <a:xfrm>
                <a:off x="3887390" y="987426"/>
                <a:ext cx="5104209" cy="5708651"/>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Accuracy:</a:t>
                </a:r>
              </a:p>
              <a:p>
                <a:pPr marL="0" indent="0">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𝑛</m:t>
                        </m:r>
                      </m:den>
                    </m:f>
                  </m:oMath>
                </a14:m>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150</m:t>
                        </m:r>
                      </m:num>
                      <m:den>
                        <m:r>
                          <a:rPr lang="en-US" b="0" i="1" smtClean="0">
                            <a:latin typeface="Cambria Math" panose="02040503050406030204" pitchFamily="18" charset="0"/>
                          </a:rPr>
                          <m:t>165</m:t>
                        </m:r>
                      </m:den>
                    </m:f>
                  </m:oMath>
                </a14:m>
                <a:r>
                  <a:rPr lang="en-US" dirty="0"/>
                  <a:t> = 0.91</a:t>
                </a:r>
              </a:p>
              <a:p>
                <a:pPr marL="0" indent="0">
                  <a:buNone/>
                </a:pPr>
                <a:endParaRPr lang="en-US" dirty="0"/>
              </a:p>
              <a:p>
                <a:pPr marL="0" indent="0">
                  <a:buNone/>
                </a:pPr>
                <a:r>
                  <a:rPr lang="en-US" dirty="0"/>
                  <a:t>      Misclassification Rate(Error Rate):</a:t>
                </a:r>
              </a:p>
              <a:p>
                <a:pPr marL="0" indent="0">
                  <a:buNone/>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𝑃</m:t>
                        </m:r>
                        <m:r>
                          <a:rPr lang="en-US" i="1">
                            <a:latin typeface="Cambria Math" panose="02040503050406030204" pitchFamily="18" charset="0"/>
                          </a:rPr>
                          <m:t>)</m:t>
                        </m:r>
                      </m:num>
                      <m:den>
                        <m:r>
                          <a:rPr lang="en-US" i="1">
                            <a:latin typeface="Cambria Math" panose="02040503050406030204" pitchFamily="18" charset="0"/>
                          </a:rPr>
                          <m:t>𝑛</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15</m:t>
                        </m:r>
                      </m:num>
                      <m:den>
                        <m:r>
                          <a:rPr lang="en-US" i="1">
                            <a:latin typeface="Cambria Math" panose="02040503050406030204" pitchFamily="18" charset="0"/>
                          </a:rPr>
                          <m:t>165</m:t>
                        </m:r>
                      </m:den>
                    </m:f>
                  </m:oMath>
                </a14:m>
                <a:r>
                  <a:rPr lang="en-US" dirty="0"/>
                  <a:t> = = 0.09</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41C22AE2-CB53-4EFA-A9B5-75548E0C02CF}"/>
                  </a:ext>
                </a:extLst>
              </p:cNvPr>
              <p:cNvSpPr>
                <a:spLocks noGrp="1" noRot="1" noChangeAspect="1" noMove="1" noResize="1" noEditPoints="1" noAdjustHandles="1" noChangeArrowheads="1" noChangeShapeType="1" noTextEdit="1"/>
              </p:cNvSpPr>
              <p:nvPr>
                <p:ph idx="1"/>
              </p:nvPr>
            </p:nvSpPr>
            <p:spPr>
              <a:xfrm>
                <a:off x="3887390" y="987426"/>
                <a:ext cx="5104209" cy="5708651"/>
              </a:xfrm>
              <a:blipFill>
                <a:blip r:embed="rId2"/>
                <a:stretch>
                  <a:fillRect/>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413932EC-29BB-4BE4-BCEA-DF0A8B47A62D}"/>
              </a:ext>
            </a:extLst>
          </p:cNvPr>
          <p:cNvSpPr>
            <a:spLocks noGrp="1"/>
          </p:cNvSpPr>
          <p:nvPr>
            <p:ph type="body" sz="half" idx="2"/>
          </p:nvPr>
        </p:nvSpPr>
        <p:spPr>
          <a:xfrm>
            <a:off x="228600" y="996949"/>
            <a:ext cx="3658791" cy="5708651"/>
          </a:xfrm>
        </p:spPr>
        <p:txBody>
          <a:bodyPr>
            <a:normAutofit/>
          </a:bodyPr>
          <a:lstStyle/>
          <a:p>
            <a:endParaRPr lang="en-US" sz="1800" dirty="0"/>
          </a:p>
          <a:p>
            <a:r>
              <a:rPr lang="en-US" sz="1800" dirty="0"/>
              <a:t>Imagine testing for a disease:</a:t>
            </a:r>
          </a:p>
          <a:p>
            <a:endParaRPr lang="en-US" sz="1800" dirty="0"/>
          </a:p>
          <a:p>
            <a:r>
              <a:rPr lang="en-US" sz="1800" dirty="0"/>
              <a:t>NO/FALSE = Negative Test = 0</a:t>
            </a:r>
          </a:p>
          <a:p>
            <a:r>
              <a:rPr lang="en-US" sz="1800" dirty="0"/>
              <a:t>YES/TRUE = Positive Test = 1</a:t>
            </a:r>
          </a:p>
          <a:p>
            <a:endParaRPr lang="en-US" sz="1800" dirty="0"/>
          </a:p>
          <a:p>
            <a:r>
              <a:rPr lang="en-US" sz="1800" b="1" dirty="0"/>
              <a:t>Terminologies:</a:t>
            </a:r>
          </a:p>
          <a:p>
            <a:r>
              <a:rPr lang="en-US" sz="1800" dirty="0"/>
              <a:t>True Positives (TP)</a:t>
            </a:r>
          </a:p>
          <a:p>
            <a:r>
              <a:rPr lang="en-US" sz="1800" dirty="0"/>
              <a:t>False Positives (FP), same as </a:t>
            </a:r>
            <a:r>
              <a:rPr lang="en-US" sz="1800" b="1" dirty="0"/>
              <a:t>Type I Error.</a:t>
            </a:r>
          </a:p>
          <a:p>
            <a:r>
              <a:rPr lang="en-US" sz="1800" dirty="0"/>
              <a:t>True Negatives (TN)</a:t>
            </a:r>
          </a:p>
          <a:p>
            <a:r>
              <a:rPr lang="en-US" sz="1800" dirty="0"/>
              <a:t>False Negatives (FN), same as </a:t>
            </a:r>
            <a:r>
              <a:rPr lang="en-US" sz="1800" b="1" dirty="0"/>
              <a:t>Type II Error. </a:t>
            </a:r>
          </a:p>
        </p:txBody>
      </p:sp>
      <p:graphicFrame>
        <p:nvGraphicFramePr>
          <p:cNvPr id="6" name="Table 6">
            <a:extLst>
              <a:ext uri="{FF2B5EF4-FFF2-40B4-BE49-F238E27FC236}">
                <a16:creationId xmlns:a16="http://schemas.microsoft.com/office/drawing/2014/main" id="{82C82ACB-EB9F-40C2-B3E4-3B81DE362EE1}"/>
              </a:ext>
            </a:extLst>
          </p:cNvPr>
          <p:cNvGraphicFramePr>
            <a:graphicFrameLocks noGrp="1"/>
          </p:cNvGraphicFramePr>
          <p:nvPr>
            <p:extLst>
              <p:ext uri="{D42A27DB-BD31-4B8C-83A1-F6EECF244321}">
                <p14:modId xmlns:p14="http://schemas.microsoft.com/office/powerpoint/2010/main" val="2244082038"/>
              </p:ext>
            </p:extLst>
          </p:nvPr>
        </p:nvGraphicFramePr>
        <p:xfrm>
          <a:off x="4038600" y="996950"/>
          <a:ext cx="4495800" cy="2432049"/>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3836328932"/>
                    </a:ext>
                  </a:extLst>
                </a:gridCol>
                <a:gridCol w="1498600">
                  <a:extLst>
                    <a:ext uri="{9D8B030D-6E8A-4147-A177-3AD203B41FA5}">
                      <a16:colId xmlns:a16="http://schemas.microsoft.com/office/drawing/2014/main" val="3820189854"/>
                    </a:ext>
                  </a:extLst>
                </a:gridCol>
                <a:gridCol w="1498600">
                  <a:extLst>
                    <a:ext uri="{9D8B030D-6E8A-4147-A177-3AD203B41FA5}">
                      <a16:colId xmlns:a16="http://schemas.microsoft.com/office/drawing/2014/main" val="1063856851"/>
                    </a:ext>
                  </a:extLst>
                </a:gridCol>
              </a:tblGrid>
              <a:tr h="810683">
                <a:tc>
                  <a:txBody>
                    <a:bodyPr/>
                    <a:lstStyle/>
                    <a:p>
                      <a:endParaRPr lang="en-US" dirty="0"/>
                    </a:p>
                    <a:p>
                      <a:r>
                        <a:rPr lang="en-US" dirty="0"/>
                        <a:t> </a:t>
                      </a:r>
                    </a:p>
                    <a:p>
                      <a:r>
                        <a:rPr lang="en-US" dirty="0"/>
                        <a:t>         n = 165</a:t>
                      </a:r>
                    </a:p>
                  </a:txBody>
                  <a:tcPr/>
                </a:tc>
                <a:tc>
                  <a:txBody>
                    <a:bodyPr/>
                    <a:lstStyle/>
                    <a:p>
                      <a:endParaRPr lang="en-US" dirty="0"/>
                    </a:p>
                    <a:p>
                      <a:r>
                        <a:rPr lang="en-US" dirty="0"/>
                        <a:t>  Predicted:</a:t>
                      </a:r>
                    </a:p>
                    <a:p>
                      <a:r>
                        <a:rPr lang="en-US" dirty="0"/>
                        <a:t>          NO</a:t>
                      </a:r>
                    </a:p>
                  </a:txBody>
                  <a:tcPr/>
                </a:tc>
                <a:tc>
                  <a:txBody>
                    <a:bodyPr/>
                    <a:lstStyle/>
                    <a:p>
                      <a:endParaRPr lang="en-US" dirty="0"/>
                    </a:p>
                    <a:p>
                      <a:r>
                        <a:rPr lang="en-US" dirty="0"/>
                        <a:t>  Predicted:</a:t>
                      </a:r>
                    </a:p>
                    <a:p>
                      <a:r>
                        <a:rPr lang="en-US" dirty="0"/>
                        <a:t>     YES</a:t>
                      </a:r>
                    </a:p>
                  </a:txBody>
                  <a:tcPr/>
                </a:tc>
                <a:extLst>
                  <a:ext uri="{0D108BD9-81ED-4DB2-BD59-A6C34878D82A}">
                    <a16:rowId xmlns:a16="http://schemas.microsoft.com/office/drawing/2014/main" val="4087390985"/>
                  </a:ext>
                </a:extLst>
              </a:tr>
              <a:tr h="810683">
                <a:tc>
                  <a:txBody>
                    <a:bodyPr/>
                    <a:lstStyle/>
                    <a:p>
                      <a:endParaRPr lang="en-US" dirty="0"/>
                    </a:p>
                    <a:p>
                      <a:r>
                        <a:rPr lang="en-US" dirty="0"/>
                        <a:t>       Actual:</a:t>
                      </a:r>
                    </a:p>
                    <a:p>
                      <a:r>
                        <a:rPr lang="en-US" dirty="0"/>
                        <a:t>         NO</a:t>
                      </a:r>
                    </a:p>
                  </a:txBody>
                  <a:tcPr/>
                </a:tc>
                <a:tc>
                  <a:txBody>
                    <a:bodyPr/>
                    <a:lstStyle/>
                    <a:p>
                      <a:r>
                        <a:rPr lang="en-US" dirty="0"/>
                        <a:t>    </a:t>
                      </a:r>
                    </a:p>
                    <a:p>
                      <a:r>
                        <a:rPr lang="en-US" dirty="0"/>
                        <a:t>        TN=    50</a:t>
                      </a:r>
                    </a:p>
                  </a:txBody>
                  <a:tcPr/>
                </a:tc>
                <a:tc>
                  <a:txBody>
                    <a:bodyPr/>
                    <a:lstStyle/>
                    <a:p>
                      <a:endParaRPr lang="en-US" dirty="0"/>
                    </a:p>
                    <a:p>
                      <a:r>
                        <a:rPr lang="en-US" dirty="0"/>
                        <a:t>      FP=  10</a:t>
                      </a:r>
                    </a:p>
                  </a:txBody>
                  <a:tcPr/>
                </a:tc>
                <a:extLst>
                  <a:ext uri="{0D108BD9-81ED-4DB2-BD59-A6C34878D82A}">
                    <a16:rowId xmlns:a16="http://schemas.microsoft.com/office/drawing/2014/main" val="3945490286"/>
                  </a:ext>
                </a:extLst>
              </a:tr>
              <a:tr h="810683">
                <a:tc>
                  <a:txBody>
                    <a:bodyPr/>
                    <a:lstStyle/>
                    <a:p>
                      <a:r>
                        <a:rPr lang="en-US" dirty="0"/>
                        <a:t>     </a:t>
                      </a:r>
                    </a:p>
                    <a:p>
                      <a:r>
                        <a:rPr lang="en-US" dirty="0"/>
                        <a:t>      Actual:</a:t>
                      </a:r>
                    </a:p>
                    <a:p>
                      <a:r>
                        <a:rPr lang="en-US" dirty="0"/>
                        <a:t>          YES</a:t>
                      </a:r>
                    </a:p>
                  </a:txBody>
                  <a:tcPr/>
                </a:tc>
                <a:tc>
                  <a:txBody>
                    <a:bodyPr/>
                    <a:lstStyle/>
                    <a:p>
                      <a:endParaRPr lang="en-US" dirty="0"/>
                    </a:p>
                    <a:p>
                      <a:r>
                        <a:rPr lang="en-US" dirty="0"/>
                        <a:t>         FN=    5</a:t>
                      </a:r>
                    </a:p>
                  </a:txBody>
                  <a:tcPr/>
                </a:tc>
                <a:tc>
                  <a:txBody>
                    <a:bodyPr/>
                    <a:lstStyle/>
                    <a:p>
                      <a:r>
                        <a:rPr lang="en-US" dirty="0"/>
                        <a:t>  </a:t>
                      </a:r>
                    </a:p>
                    <a:p>
                      <a:r>
                        <a:rPr lang="en-US" dirty="0"/>
                        <a:t>      TP=  100</a:t>
                      </a:r>
                    </a:p>
                  </a:txBody>
                  <a:tcPr/>
                </a:tc>
                <a:extLst>
                  <a:ext uri="{0D108BD9-81ED-4DB2-BD59-A6C34878D82A}">
                    <a16:rowId xmlns:a16="http://schemas.microsoft.com/office/drawing/2014/main" val="929473369"/>
                  </a:ext>
                </a:extLst>
              </a:tr>
            </a:tbl>
          </a:graphicData>
        </a:graphic>
      </p:graphicFrame>
    </p:spTree>
    <p:extLst>
      <p:ext uri="{BB962C8B-B14F-4D97-AF65-F5344CB8AC3E}">
        <p14:creationId xmlns:p14="http://schemas.microsoft.com/office/powerpoint/2010/main" val="142790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5719" y="513612"/>
            <a:ext cx="7420599" cy="1031216"/>
          </a:xfrm>
        </p:spPr>
        <p:txBody>
          <a:bodyPr vert="horz" lIns="91440" tIns="45720" rIns="91440" bIns="45720" rtlCol="0" anchor="b">
            <a:normAutofit/>
          </a:bodyPr>
          <a:lstStyle/>
          <a:p>
            <a:pPr defTabSz="914400"/>
            <a:r>
              <a:rPr lang="en-US" sz="4400" kern="1200" dirty="0">
                <a:solidFill>
                  <a:schemeClr val="tx1"/>
                </a:solidFill>
                <a:latin typeface="+mj-lt"/>
                <a:ea typeface="+mj-ea"/>
                <a:cs typeface="+mj-cs"/>
              </a:rPr>
              <a:t>MODEL OBJECTIVE:</a:t>
            </a:r>
            <a:endParaRPr lang="en-US" sz="4400" b="1" kern="1200" dirty="0">
              <a:solidFill>
                <a:schemeClr val="tx1"/>
              </a:solidFill>
              <a:latin typeface="+mj-lt"/>
              <a:ea typeface="+mj-ea"/>
              <a:cs typeface="+mj-cs"/>
            </a:endParaRPr>
          </a:p>
        </p:txBody>
      </p:sp>
      <p:pic>
        <p:nvPicPr>
          <p:cNvPr id="2056" name="Picture 8" descr="Image result for classification images">
            <a:extLst>
              <a:ext uri="{FF2B5EF4-FFF2-40B4-BE49-F238E27FC236}">
                <a16:creationId xmlns:a16="http://schemas.microsoft.com/office/drawing/2014/main" id="{321161CE-57D0-492D-A3BD-1B4DEAE1469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135719" y="3168397"/>
            <a:ext cx="3802037" cy="1596855"/>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85115" y="1884045"/>
            <a:ext cx="2456751"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79" name="Freeform: Shape 78">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1866" y="3222529"/>
            <a:ext cx="2432214"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DA995650-594F-4E9D-B296-0C200F7D3A85}"/>
              </a:ext>
            </a:extLst>
          </p:cNvPr>
          <p:cNvSpPr>
            <a:spLocks noGrp="1"/>
          </p:cNvSpPr>
          <p:nvPr>
            <p:ph sz="half" idx="1"/>
          </p:nvPr>
        </p:nvSpPr>
        <p:spPr>
          <a:xfrm>
            <a:off x="5638800" y="2279151"/>
            <a:ext cx="3276599" cy="3387145"/>
          </a:xfrm>
        </p:spPr>
        <p:txBody>
          <a:bodyPr vert="horz" lIns="91440" tIns="45720" rIns="91440" bIns="45720" rtlCol="0" anchor="ctr">
            <a:normAutofit/>
          </a:bodyPr>
          <a:lstStyle/>
          <a:p>
            <a:pPr marL="0" indent="0" defTabSz="914400">
              <a:buNone/>
            </a:pPr>
            <a:endParaRPr lang="en-US" dirty="0"/>
          </a:p>
          <a:p>
            <a:pPr indent="-228600" defTabSz="914400"/>
            <a:r>
              <a:rPr lang="en-US" dirty="0"/>
              <a:t>Our basic objective of this project is to predict from the result of our binary classification whether an internet user will click on advertising Ads.</a:t>
            </a:r>
          </a:p>
          <a:p>
            <a:pPr indent="-228600" defTabSz="914400"/>
            <a:endParaRPr lang="en-US" dirty="0"/>
          </a:p>
          <a:p>
            <a:pPr marL="0" indent="-228600" defTabSz="914400"/>
            <a:endParaRPr lang="en-US" dirty="0"/>
          </a:p>
        </p:txBody>
      </p:sp>
    </p:spTree>
    <p:extLst>
      <p:ext uri="{BB962C8B-B14F-4D97-AF65-F5344CB8AC3E}">
        <p14:creationId xmlns:p14="http://schemas.microsoft.com/office/powerpoint/2010/main" val="24817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F6379AC-C7E9-413D-B748-AC203C6CD6E6}"/>
              </a:ext>
            </a:extLst>
          </p:cNvPr>
          <p:cNvSpPr>
            <a:spLocks noGrp="1"/>
          </p:cNvSpPr>
          <p:nvPr>
            <p:ph type="title"/>
          </p:nvPr>
        </p:nvSpPr>
        <p:spPr>
          <a:xfrm>
            <a:off x="228600" y="76200"/>
            <a:ext cx="8763000" cy="762001"/>
          </a:xfrm>
        </p:spPr>
        <p:txBody>
          <a:bodyPr/>
          <a:lstStyle/>
          <a:p>
            <a:r>
              <a:rPr lang="en-US" b="1" dirty="0"/>
              <a:t>Our Data Set</a:t>
            </a:r>
          </a:p>
        </p:txBody>
      </p:sp>
      <p:sp>
        <p:nvSpPr>
          <p:cNvPr id="12" name="Content Placeholder 11">
            <a:extLst>
              <a:ext uri="{FF2B5EF4-FFF2-40B4-BE49-F238E27FC236}">
                <a16:creationId xmlns:a16="http://schemas.microsoft.com/office/drawing/2014/main" id="{4ADBE269-C129-4083-8FC5-F961B112A524}"/>
              </a:ext>
            </a:extLst>
          </p:cNvPr>
          <p:cNvSpPr>
            <a:spLocks noGrp="1"/>
          </p:cNvSpPr>
          <p:nvPr>
            <p:ph sz="half" idx="1"/>
          </p:nvPr>
        </p:nvSpPr>
        <p:spPr>
          <a:xfrm>
            <a:off x="228600" y="838201"/>
            <a:ext cx="4441371" cy="5867399"/>
          </a:xfrm>
        </p:spPr>
        <p:txBody>
          <a:bodyPr>
            <a:normAutofit/>
          </a:bodyPr>
          <a:lstStyle/>
          <a:p>
            <a:pPr>
              <a:buFont typeface="Wingdings" panose="05000000000000000000" pitchFamily="2" charset="2"/>
              <a:buChar char="§"/>
            </a:pPr>
            <a:r>
              <a:rPr lang="en-US" sz="2000" dirty="0"/>
              <a:t>Data Source: </a:t>
            </a:r>
            <a:r>
              <a:rPr lang="en-US" sz="2000" dirty="0">
                <a:hlinkClick r:id="rId2"/>
              </a:rPr>
              <a:t>https://www.kaggle.com/logistic_regression/advertising</a:t>
            </a:r>
            <a:endParaRPr lang="en-US" sz="2000" dirty="0"/>
          </a:p>
          <a:p>
            <a:pPr marL="0" indent="0">
              <a:buNone/>
            </a:pPr>
            <a:endParaRPr lang="en-US" sz="2000" dirty="0"/>
          </a:p>
          <a:p>
            <a:pPr>
              <a:buFont typeface="Wingdings" panose="05000000000000000000" pitchFamily="2" charset="2"/>
              <a:buChar char="§"/>
            </a:pPr>
            <a:r>
              <a:rPr lang="en-US" dirty="0"/>
              <a:t>The data was collected and deposited on Kaggle by the founder and Head of Data Science at </a:t>
            </a:r>
            <a:r>
              <a:rPr lang="en-US" dirty="0" err="1"/>
              <a:t>Pierian</a:t>
            </a:r>
            <a:r>
              <a:rPr lang="en-US" dirty="0"/>
              <a:t> Data Inc., Jose </a:t>
            </a:r>
            <a:r>
              <a:rPr lang="en-US" dirty="0" err="1"/>
              <a:t>Portilla</a:t>
            </a:r>
            <a:r>
              <a:rPr lang="en-US" dirty="0"/>
              <a:t>.</a:t>
            </a:r>
          </a:p>
          <a:p>
            <a:pPr marL="0" indent="0">
              <a:buNone/>
            </a:pPr>
            <a:endParaRPr lang="en-US" sz="2000" dirty="0"/>
          </a:p>
          <a:p>
            <a:pPr>
              <a:buFont typeface="Wingdings" panose="05000000000000000000" pitchFamily="2" charset="2"/>
              <a:buChar char="§"/>
            </a:pPr>
            <a:r>
              <a:rPr lang="en-US" sz="2000" dirty="0"/>
              <a:t>The dimension of the data is</a:t>
            </a:r>
            <a:r>
              <a:rPr lang="en-US" dirty="0"/>
              <a:t> 1000 by 10, indicating 1000 observations and 10 columns of variables.</a:t>
            </a:r>
          </a:p>
          <a:p>
            <a:endParaRPr lang="en-US" dirty="0"/>
          </a:p>
        </p:txBody>
      </p:sp>
      <p:sp>
        <p:nvSpPr>
          <p:cNvPr id="2" name="Content Placeholder 1">
            <a:extLst>
              <a:ext uri="{FF2B5EF4-FFF2-40B4-BE49-F238E27FC236}">
                <a16:creationId xmlns:a16="http://schemas.microsoft.com/office/drawing/2014/main" id="{F6BB2831-8E43-4206-BDC6-14DD9334BEF0}"/>
              </a:ext>
            </a:extLst>
          </p:cNvPr>
          <p:cNvSpPr>
            <a:spLocks noGrp="1"/>
          </p:cNvSpPr>
          <p:nvPr>
            <p:ph sz="half" idx="2"/>
          </p:nvPr>
        </p:nvSpPr>
        <p:spPr>
          <a:xfrm>
            <a:off x="4629150" y="685800"/>
            <a:ext cx="4441370" cy="6019800"/>
          </a:xfrm>
        </p:spPr>
        <p:txBody>
          <a:bodyPr/>
          <a:lstStyle/>
          <a:p>
            <a:pPr fontAlgn="base">
              <a:buFont typeface="Wingdings" panose="05000000000000000000" pitchFamily="2" charset="2"/>
              <a:buChar char="q"/>
            </a:pPr>
            <a:r>
              <a:rPr lang="en-US" b="1" dirty="0"/>
              <a:t>Target Variable</a:t>
            </a:r>
            <a:endParaRPr lang="en-US" dirty="0"/>
          </a:p>
          <a:p>
            <a:pPr fontAlgn="base"/>
            <a:r>
              <a:rPr lang="en-US" dirty="0"/>
              <a:t>Clicked on Ad</a:t>
            </a:r>
          </a:p>
          <a:p>
            <a:pPr fontAlgn="base"/>
            <a:endParaRPr lang="en-US" dirty="0"/>
          </a:p>
          <a:p>
            <a:pPr fontAlgn="base">
              <a:buFont typeface="Wingdings" panose="05000000000000000000" pitchFamily="2" charset="2"/>
              <a:buChar char="q"/>
            </a:pPr>
            <a:r>
              <a:rPr lang="en-US" b="1" dirty="0"/>
              <a:t>Predictor Variables</a:t>
            </a:r>
            <a:endParaRPr lang="en-US" dirty="0"/>
          </a:p>
          <a:p>
            <a:pPr fontAlgn="base"/>
            <a:r>
              <a:rPr lang="en-US" dirty="0"/>
              <a:t>Daily Time Spent on Site</a:t>
            </a:r>
          </a:p>
          <a:p>
            <a:pPr fontAlgn="base"/>
            <a:r>
              <a:rPr lang="en-US" dirty="0"/>
              <a:t>Age</a:t>
            </a:r>
          </a:p>
          <a:p>
            <a:pPr fontAlgn="base"/>
            <a:r>
              <a:rPr lang="en-US" dirty="0"/>
              <a:t>Area Income</a:t>
            </a:r>
          </a:p>
          <a:p>
            <a:pPr fontAlgn="base"/>
            <a:r>
              <a:rPr lang="en-US" dirty="0"/>
              <a:t>Daily Internet Usage</a:t>
            </a:r>
          </a:p>
          <a:p>
            <a:pPr fontAlgn="base"/>
            <a:r>
              <a:rPr lang="en-US" dirty="0"/>
              <a:t>Ad Topic Line</a:t>
            </a:r>
          </a:p>
          <a:p>
            <a:pPr fontAlgn="base"/>
            <a:r>
              <a:rPr lang="en-US" dirty="0"/>
              <a:t>City</a:t>
            </a:r>
          </a:p>
          <a:p>
            <a:pPr fontAlgn="base"/>
            <a:r>
              <a:rPr lang="en-US" dirty="0"/>
              <a:t>Sex(Male)</a:t>
            </a:r>
          </a:p>
          <a:p>
            <a:pPr fontAlgn="base"/>
            <a:r>
              <a:rPr lang="en-US" dirty="0"/>
              <a:t>Country</a:t>
            </a:r>
          </a:p>
          <a:p>
            <a:pPr fontAlgn="base"/>
            <a:r>
              <a:rPr lang="en-US" dirty="0"/>
              <a:t>Timestamp</a:t>
            </a:r>
          </a:p>
          <a:p>
            <a:endParaRPr lang="en-US" dirty="0"/>
          </a:p>
        </p:txBody>
      </p:sp>
    </p:spTree>
    <p:extLst>
      <p:ext uri="{BB962C8B-B14F-4D97-AF65-F5344CB8AC3E}">
        <p14:creationId xmlns:p14="http://schemas.microsoft.com/office/powerpoint/2010/main" val="118666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10287E-F576-48E6-B096-9A99592F1D05}"/>
              </a:ext>
            </a:extLst>
          </p:cNvPr>
          <p:cNvSpPr>
            <a:spLocks noGrp="1"/>
          </p:cNvSpPr>
          <p:nvPr>
            <p:ph type="title"/>
          </p:nvPr>
        </p:nvSpPr>
        <p:spPr>
          <a:xfrm>
            <a:off x="304800" y="76201"/>
            <a:ext cx="3810000" cy="761999"/>
          </a:xfrm>
        </p:spPr>
        <p:txBody>
          <a:bodyPr/>
          <a:lstStyle/>
          <a:p>
            <a:r>
              <a:rPr lang="en-US" b="1" dirty="0"/>
              <a:t>Our Data Set Cont’d</a:t>
            </a:r>
            <a:endParaRPr lang="en-US" dirty="0"/>
          </a:p>
        </p:txBody>
      </p:sp>
      <p:sp>
        <p:nvSpPr>
          <p:cNvPr id="8" name="Content Placeholder 7">
            <a:extLst>
              <a:ext uri="{FF2B5EF4-FFF2-40B4-BE49-F238E27FC236}">
                <a16:creationId xmlns:a16="http://schemas.microsoft.com/office/drawing/2014/main" id="{6A7F7259-81D5-4FB4-9D89-BE9C5CF770C3}"/>
              </a:ext>
            </a:extLst>
          </p:cNvPr>
          <p:cNvSpPr>
            <a:spLocks noGrp="1"/>
          </p:cNvSpPr>
          <p:nvPr>
            <p:ph sz="half" idx="1"/>
          </p:nvPr>
        </p:nvSpPr>
        <p:spPr>
          <a:xfrm>
            <a:off x="228600" y="1371600"/>
            <a:ext cx="4038600" cy="5334000"/>
          </a:xfrm>
        </p:spPr>
        <p:txBody>
          <a:bodyPr/>
          <a:lstStyle/>
          <a:p>
            <a:r>
              <a:rPr lang="en-US" dirty="0"/>
              <a:t>The dependent variable, Click on Ad and other variable like sex, are categorical variable which were both processed into binary category of 0 and 1, with 0 representing NO/female and 1 representing YES/male as the case may be.</a:t>
            </a:r>
          </a:p>
          <a:p>
            <a:endParaRPr lang="en-US" dirty="0"/>
          </a:p>
        </p:txBody>
      </p:sp>
      <p:pic>
        <p:nvPicPr>
          <p:cNvPr id="10" name="Content Placeholder 16" descr="A screenshot of a cell phone&#10;&#10;Description automatically generated">
            <a:extLst>
              <a:ext uri="{FF2B5EF4-FFF2-40B4-BE49-F238E27FC236}">
                <a16:creationId xmlns:a16="http://schemas.microsoft.com/office/drawing/2014/main" id="{031E1E50-176B-4B0B-9D21-AFE72597A37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318021" y="1143002"/>
            <a:ext cx="4673579" cy="5181598"/>
          </a:xfrm>
        </p:spPr>
      </p:pic>
    </p:spTree>
    <p:extLst>
      <p:ext uri="{BB962C8B-B14F-4D97-AF65-F5344CB8AC3E}">
        <p14:creationId xmlns:p14="http://schemas.microsoft.com/office/powerpoint/2010/main" val="32971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C2FF-7072-4E42-A4A4-1469D145F94F}"/>
              </a:ext>
            </a:extLst>
          </p:cNvPr>
          <p:cNvSpPr>
            <a:spLocks noGrp="1"/>
          </p:cNvSpPr>
          <p:nvPr>
            <p:ph type="title"/>
          </p:nvPr>
        </p:nvSpPr>
        <p:spPr>
          <a:xfrm>
            <a:off x="629840" y="76200"/>
            <a:ext cx="4399359" cy="609600"/>
          </a:xfrm>
        </p:spPr>
        <p:txBody>
          <a:bodyPr>
            <a:normAutofit/>
          </a:bodyPr>
          <a:lstStyle/>
          <a:p>
            <a:r>
              <a:rPr lang="en-US" b="1"/>
              <a:t>EXPLORATORY DATA ANALYSIS</a:t>
            </a:r>
            <a:endParaRPr lang="en-US" b="1" dirty="0"/>
          </a:p>
        </p:txBody>
      </p:sp>
      <p:pic>
        <p:nvPicPr>
          <p:cNvPr id="23" name="Content Placeholder 22" descr="A screenshot of a social media post&#10;&#10;Description automatically generated">
            <a:extLst>
              <a:ext uri="{FF2B5EF4-FFF2-40B4-BE49-F238E27FC236}">
                <a16:creationId xmlns:a16="http://schemas.microsoft.com/office/drawing/2014/main" id="{C4D3A2B1-DC3D-46E6-A927-49BB5EA2D9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0" y="914400"/>
            <a:ext cx="5410200" cy="5486400"/>
          </a:xfrm>
        </p:spPr>
      </p:pic>
      <p:sp>
        <p:nvSpPr>
          <p:cNvPr id="25" name="Text Placeholder 24">
            <a:extLst>
              <a:ext uri="{FF2B5EF4-FFF2-40B4-BE49-F238E27FC236}">
                <a16:creationId xmlns:a16="http://schemas.microsoft.com/office/drawing/2014/main" id="{9502D416-B896-4A2F-AB86-11CEAD8D92E2}"/>
              </a:ext>
            </a:extLst>
          </p:cNvPr>
          <p:cNvSpPr>
            <a:spLocks noGrp="1"/>
          </p:cNvSpPr>
          <p:nvPr>
            <p:ph type="body" sz="half" idx="2"/>
          </p:nvPr>
        </p:nvSpPr>
        <p:spPr>
          <a:xfrm>
            <a:off x="381000" y="914400"/>
            <a:ext cx="3276599" cy="5486400"/>
          </a:xfrm>
        </p:spPr>
        <p:txBody>
          <a:bodyPr>
            <a:normAutofit/>
          </a:bodyPr>
          <a:lstStyle/>
          <a:p>
            <a:r>
              <a:rPr lang="en-US" sz="2000" dirty="0"/>
              <a:t>The dependent variable, Click on Ad and other variable like Sex, are categorical variable which were both processed into binary features of 0 and 1, with 0 representing NO/female and 1 representing YES/male as the case may be.</a:t>
            </a:r>
          </a:p>
          <a:p>
            <a:r>
              <a:rPr lang="en-US" sz="2000" b="1" dirty="0"/>
              <a:t>Male = </a:t>
            </a:r>
            <a:r>
              <a:rPr lang="en-US" sz="2000" b="1" dirty="0" err="1"/>
              <a:t>pd.get_dummies</a:t>
            </a:r>
            <a:r>
              <a:rPr lang="en-US" sz="2000" b="1" dirty="0"/>
              <a:t>(</a:t>
            </a:r>
            <a:r>
              <a:rPr lang="en-US" sz="2000" b="1" dirty="0" err="1"/>
              <a:t>ad_data</a:t>
            </a:r>
            <a:r>
              <a:rPr lang="en-US" sz="2000" b="1" dirty="0"/>
              <a:t>[‘Sex’], </a:t>
            </a:r>
            <a:r>
              <a:rPr lang="en-US" sz="2000" b="1" dirty="0" err="1"/>
              <a:t>drop_first</a:t>
            </a:r>
            <a:r>
              <a:rPr lang="en-US" sz="2000" b="1" dirty="0"/>
              <a:t> = True) </a:t>
            </a:r>
          </a:p>
          <a:p>
            <a:endParaRPr lang="en-US" sz="2000" dirty="0"/>
          </a:p>
          <a:p>
            <a:r>
              <a:rPr lang="en-US" sz="2000" dirty="0"/>
              <a:t>After cleaning our data, we check to confirm that there are no missing values left</a:t>
            </a:r>
            <a:r>
              <a:rPr lang="en-US" sz="2000" b="1" dirty="0"/>
              <a:t>(</a:t>
            </a:r>
            <a:r>
              <a:rPr lang="en-US" sz="2000" b="1" dirty="0" err="1"/>
              <a:t>ad_data.isnull</a:t>
            </a:r>
            <a:r>
              <a:rPr lang="en-US" sz="2000" b="1" dirty="0"/>
              <a:t>()), </a:t>
            </a:r>
            <a:r>
              <a:rPr lang="en-US" sz="2000" dirty="0"/>
              <a:t>we visualize this with </a:t>
            </a:r>
            <a:r>
              <a:rPr lang="en-US" sz="2000" b="1" dirty="0"/>
              <a:t>heatmap.</a:t>
            </a:r>
          </a:p>
          <a:p>
            <a:endParaRPr lang="en-US" sz="2000" dirty="0"/>
          </a:p>
        </p:txBody>
      </p:sp>
    </p:spTree>
    <p:extLst>
      <p:ext uri="{BB962C8B-B14F-4D97-AF65-F5344CB8AC3E}">
        <p14:creationId xmlns:p14="http://schemas.microsoft.com/office/powerpoint/2010/main" val="267234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E20E-4D5A-448E-85EB-AD36A39F8B27}"/>
              </a:ext>
            </a:extLst>
          </p:cNvPr>
          <p:cNvSpPr>
            <a:spLocks noGrp="1"/>
          </p:cNvSpPr>
          <p:nvPr>
            <p:ph type="title"/>
          </p:nvPr>
        </p:nvSpPr>
        <p:spPr>
          <a:xfrm>
            <a:off x="152400" y="76200"/>
            <a:ext cx="4800600" cy="838200"/>
          </a:xfrm>
        </p:spPr>
        <p:txBody>
          <a:bodyPr/>
          <a:lstStyle/>
          <a:p>
            <a:r>
              <a:rPr lang="en-US" b="1" dirty="0"/>
              <a:t>DATA EXPLORATORY Cont’d </a:t>
            </a:r>
          </a:p>
        </p:txBody>
      </p:sp>
      <p:pic>
        <p:nvPicPr>
          <p:cNvPr id="7" name="Content Placeholder 6" descr="A screenshot of a social media post&#10;&#10;Description automatically generated">
            <a:extLst>
              <a:ext uri="{FF2B5EF4-FFF2-40B4-BE49-F238E27FC236}">
                <a16:creationId xmlns:a16="http://schemas.microsoft.com/office/drawing/2014/main" id="{968838AF-D5AA-4230-80E6-38F389DA1C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990600"/>
            <a:ext cx="8915400" cy="5410200"/>
          </a:xfrm>
        </p:spPr>
      </p:pic>
    </p:spTree>
    <p:extLst>
      <p:ext uri="{BB962C8B-B14F-4D97-AF65-F5344CB8AC3E}">
        <p14:creationId xmlns:p14="http://schemas.microsoft.com/office/powerpoint/2010/main" val="180819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000" b="1" dirty="0" err="1" smtClean="0"/>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1050</Words>
  <Application>Microsoft Office PowerPoint</Application>
  <PresentationFormat>On-screen Show (4:3)</PresentationFormat>
  <Paragraphs>184</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Adobe Fangsong Std R</vt:lpstr>
      <vt:lpstr>Aharoni</vt:lpstr>
      <vt:lpstr>Arial</vt:lpstr>
      <vt:lpstr>Calibri</vt:lpstr>
      <vt:lpstr>Calibri Light</vt:lpstr>
      <vt:lpstr>Cambria Math</vt:lpstr>
      <vt:lpstr>Wingdings</vt:lpstr>
      <vt:lpstr>Office Theme</vt:lpstr>
      <vt:lpstr>1_Office Theme</vt:lpstr>
      <vt:lpstr>PowerPoint Presentation</vt:lpstr>
      <vt:lpstr>OUTLINE:</vt:lpstr>
      <vt:lpstr>INTRODUCTION:</vt:lpstr>
      <vt:lpstr>CONFUSION MATRIX cont’d</vt:lpstr>
      <vt:lpstr>MODEL OBJECTIVE:</vt:lpstr>
      <vt:lpstr>Our Data Set</vt:lpstr>
      <vt:lpstr>Our Data Set Cont’d</vt:lpstr>
      <vt:lpstr>EXPLORATORY DATA ANALYSIS</vt:lpstr>
      <vt:lpstr>DATA EXPLORATORY Cont’d </vt:lpstr>
      <vt:lpstr>DATA EXPLORATORY Cont’d </vt:lpstr>
      <vt:lpstr>DATA EXPLORATORY Cont’d </vt:lpstr>
      <vt:lpstr>DATA EXPLORATORY Cont’d  </vt:lpstr>
      <vt:lpstr>MODEL</vt:lpstr>
      <vt:lpstr>PREDICTIONS AND EVALUATIONS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Abiodun M Abidemi</dc:creator>
  <cp:lastModifiedBy>Mizanur Rahman</cp:lastModifiedBy>
  <cp:revision>16</cp:revision>
  <dcterms:created xsi:type="dcterms:W3CDTF">2019-12-02T22:06:28Z</dcterms:created>
  <dcterms:modified xsi:type="dcterms:W3CDTF">2020-01-30T02:45:33Z</dcterms:modified>
</cp:coreProperties>
</file>