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9" r:id="rId3"/>
    <p:sldId id="271" r:id="rId4"/>
    <p:sldId id="258" r:id="rId5"/>
    <p:sldId id="259" r:id="rId6"/>
    <p:sldId id="265" r:id="rId7"/>
    <p:sldId id="266" r:id="rId8"/>
    <p:sldId id="267" r:id="rId9"/>
    <p:sldId id="268" r:id="rId10"/>
    <p:sldId id="260" r:id="rId11"/>
    <p:sldId id="270" r:id="rId12"/>
    <p:sldId id="263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9" autoAdjust="0"/>
  </p:normalViewPr>
  <p:slideViewPr>
    <p:cSldViewPr>
      <p:cViewPr>
        <p:scale>
          <a:sx n="75" d="100"/>
          <a:sy n="75" d="100"/>
        </p:scale>
        <p:origin x="-266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should list and talk about the security features you implemented, including</a:t>
            </a:r>
          </a:p>
          <a:p>
            <a:r>
              <a:rPr lang="en-US" baseline="0" dirty="0" smtClean="0"/>
              <a:t>User group access control (see here </a:t>
            </a:r>
            <a:r>
              <a:rPr lang="en-US" baseline="0" smtClean="0"/>
              <a:t>for explanations: http://www.tonymarston.net/php-mysql/role-based-access-control.html)</a:t>
            </a:r>
            <a:endParaRPr lang="en-US" baseline="0" dirty="0" smtClean="0"/>
          </a:p>
          <a:p>
            <a:r>
              <a:rPr lang="en-US" baseline="0" dirty="0" smtClean="0"/>
              <a:t>Encryption and description algorithms </a:t>
            </a:r>
          </a:p>
          <a:p>
            <a:r>
              <a:rPr lang="en-US" baseline="0" dirty="0" smtClean="0"/>
              <a:t>Secure transmission via </a:t>
            </a:r>
            <a:r>
              <a:rPr lang="en-US" baseline="0" dirty="0" err="1" smtClean="0"/>
              <a:t>openSSL</a:t>
            </a:r>
            <a:endParaRPr lang="en-US" baseline="0" dirty="0" smtClean="0"/>
          </a:p>
          <a:p>
            <a:r>
              <a:rPr lang="en-US" baseline="0" dirty="0" smtClean="0"/>
              <a:t>Audit log</a:t>
            </a:r>
          </a:p>
          <a:p>
            <a:r>
              <a:rPr lang="en-US" baseline="0" dirty="0" smtClean="0"/>
              <a:t>Automatic log off</a:t>
            </a:r>
          </a:p>
          <a:p>
            <a:r>
              <a:rPr lang="en-US" baseline="0" dirty="0" smtClean="0"/>
              <a:t>Others that I am not aware of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should be your presentation emphasis. Use one or two slide and present algorithm involved.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Safeguard, (electronic paper trail)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Easily</a:t>
            </a:r>
            <a:r>
              <a:rPr lang="en-US" baseline="0" dirty="0" smtClean="0"/>
              <a:t> ported to other types of practices: pharmacies, cancer clinics, tuberculosis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X-Rays,</a:t>
            </a:r>
            <a:r>
              <a:rPr lang="en-US" baseline="0" dirty="0" smtClean="0"/>
              <a:t> blood samples, other types of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Dong:</a:t>
            </a:r>
          </a:p>
          <a:p>
            <a:pPr marL="0" indent="0">
              <a:buFontTx/>
              <a:buNone/>
            </a:pPr>
            <a:r>
              <a:rPr lang="en-US" dirty="0" smtClean="0"/>
              <a:t>You should</a:t>
            </a:r>
            <a:r>
              <a:rPr lang="en-US" baseline="0" dirty="0" smtClean="0"/>
              <a:t> just describe the problem here.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Mitchel's</a:t>
            </a:r>
            <a:r>
              <a:rPr lang="en-US" baseline="0" dirty="0" smtClean="0"/>
              <a:t> Plain Community Health Center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Largest community in Cape Town, SA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Majority of population</a:t>
            </a:r>
            <a:r>
              <a:rPr lang="en-US" baseline="0" dirty="0" smtClean="0"/>
              <a:t> has a middle school education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90% of population speaks Afrikaans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20% has HIV/AIDS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3,000 HIV/AIDS</a:t>
            </a:r>
            <a:r>
              <a:rPr lang="en-US" baseline="0" dirty="0" smtClean="0"/>
              <a:t> patients per month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HIPAA standards.</a:t>
            </a:r>
            <a:r>
              <a:rPr lang="en-US" baseline="0" dirty="0" smtClean="0"/>
              <a:t> Be prepared to answer related HIPAA standards.</a:t>
            </a:r>
            <a:endParaRPr lang="en-US" dirty="0" smtClean="0"/>
          </a:p>
          <a:p>
            <a:r>
              <a:rPr lang="en-US" dirty="0" smtClean="0"/>
              <a:t>Check</a:t>
            </a:r>
            <a:r>
              <a:rPr lang="en-US" baseline="0" dirty="0" smtClean="0"/>
              <a:t> out HIPAA security rule. Focus on the technical safeguard</a:t>
            </a:r>
          </a:p>
          <a:p>
            <a:r>
              <a:rPr lang="en-US" dirty="0" smtClean="0"/>
              <a:t>http://www.hhs.gov/ocr/privacy/hipaa/understanding/srsummary.html</a:t>
            </a:r>
          </a:p>
          <a:p>
            <a:r>
              <a:rPr lang="en-US" b="1" dirty="0" smtClean="0"/>
              <a:t>Technical Safeguards</a:t>
            </a:r>
            <a:endParaRPr lang="en-US" dirty="0" smtClean="0"/>
          </a:p>
          <a:p>
            <a:r>
              <a:rPr lang="en-US" b="1" dirty="0" smtClean="0"/>
              <a:t>Access Control.</a:t>
            </a:r>
            <a:r>
              <a:rPr lang="en-US" dirty="0" smtClean="0"/>
              <a:t> A covered entity must implement technical policies and procedures that allow only authorized persons to access electronic protected health information (e-PHI).</a:t>
            </a:r>
            <a:r>
              <a:rPr lang="en-US" baseline="30000" dirty="0" smtClean="0"/>
              <a:t>24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Audit Controls.</a:t>
            </a:r>
            <a:r>
              <a:rPr lang="en-US" dirty="0" smtClean="0"/>
              <a:t> A covered entity must implement hardware, software, and/or procedural mechanisms to record and examine access and other activity in information systems that contain or use e-PHI.</a:t>
            </a:r>
            <a:r>
              <a:rPr lang="en-US" baseline="30000" dirty="0" smtClean="0"/>
              <a:t>25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Integrity Controls.</a:t>
            </a:r>
            <a:r>
              <a:rPr lang="en-US" dirty="0" smtClean="0"/>
              <a:t> A covered entity must implement policies and procedures to ensure that e-PHI is not improperly altered or destroyed. Electronic measures must be put in place to confirm that e-PHI has not been improperly altered or destroyed.</a:t>
            </a:r>
            <a:r>
              <a:rPr lang="en-US" baseline="30000" dirty="0" smtClean="0"/>
              <a:t>26</a:t>
            </a:r>
            <a:endParaRPr lang="en-US" dirty="0" smtClean="0"/>
          </a:p>
          <a:p>
            <a:r>
              <a:rPr lang="en-US" b="1" dirty="0" smtClean="0"/>
              <a:t>Transmission Security.</a:t>
            </a:r>
            <a:r>
              <a:rPr lang="en-US" dirty="0" smtClean="0"/>
              <a:t> A covered entity must implement technical security measures that guard against unauthorized access to e-PHI that is being transmitted over an electronic network.</a:t>
            </a:r>
            <a:r>
              <a:rPr lang="en-US" baseline="30000" dirty="0" smtClean="0"/>
              <a:t>27 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Put</a:t>
            </a:r>
            <a:r>
              <a:rPr lang="en-US" baseline="0" dirty="0" smtClean="0"/>
              <a:t> this here as background knowledge.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important to weigh patient confidentiality against a public responsibility to support national priorities.</a:t>
            </a:r>
          </a:p>
          <a:p>
            <a:endParaRPr lang="en-US" dirty="0" smtClean="0"/>
          </a:p>
          <a:p>
            <a:r>
              <a:rPr lang="en-US" dirty="0" smtClean="0"/>
              <a:t>HIPAA</a:t>
            </a:r>
            <a:r>
              <a:rPr lang="en-US" baseline="0" dirty="0" smtClean="0"/>
              <a:t> – Health Insurance Portability &amp; Accountability Act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This should be here as part of</a:t>
            </a:r>
            <a:r>
              <a:rPr lang="en-US" baseline="0" dirty="0" smtClean="0"/>
              <a:t> background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****Need Pro’s and Con’s****</a:t>
            </a:r>
          </a:p>
          <a:p>
            <a:r>
              <a:rPr lang="en-US" dirty="0" smtClean="0"/>
              <a:t>****table/chart****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Earliest dates back to 1995; </a:t>
            </a:r>
            <a:r>
              <a:rPr lang="en-US" sz="1200" dirty="0" err="1" smtClean="0"/>
              <a:t>VistA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physicians</a:t>
            </a:r>
          </a:p>
          <a:p>
            <a:endParaRPr lang="en-US" baseline="0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This does</a:t>
            </a:r>
            <a:r>
              <a:rPr lang="en-US" baseline="0" dirty="0" smtClean="0"/>
              <a:t> not tell much.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Solution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removed 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SSL Encryption 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L</a:t>
            </a:r>
            <a:r>
              <a:rPr lang="en-US" sz="2800" dirty="0" smtClean="0"/>
              <a:t>ightweight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Secure EMR System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[Reiterate our main points]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[point 2]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[point 3]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Portability of a streamlined secure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Ability to upload existing hardcopy files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Prescriptions: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Add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Update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Control dispensing</a:t>
            </a: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4582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r>
              <a:rPr lang="en-US" dirty="0" smtClean="0"/>
              <a:t>Know the geographical area</a:t>
            </a:r>
          </a:p>
          <a:p>
            <a:r>
              <a:rPr lang="en-US" dirty="0" smtClean="0"/>
              <a:t>Their HIPAA standards</a:t>
            </a:r>
          </a:p>
          <a:p>
            <a:r>
              <a:rPr lang="en-US" dirty="0" smtClean="0"/>
              <a:t>General Income</a:t>
            </a:r>
          </a:p>
          <a:p>
            <a:r>
              <a:rPr lang="en-US" dirty="0" smtClean="0"/>
              <a:t>HIV/AIDS population</a:t>
            </a:r>
          </a:p>
          <a:p>
            <a:r>
              <a:rPr lang="en-US" dirty="0" smtClean="0"/>
              <a:t>[See notes]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on HIPAA </a:t>
            </a:r>
            <a:r>
              <a:rPr lang="en-US" dirty="0" smtClean="0"/>
              <a:t>security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582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Electronic Medical Records Management Systems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3809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Enforce </a:t>
            </a:r>
            <a:r>
              <a:rPr lang="en-US" sz="3200" dirty="0"/>
              <a:t>p</a:t>
            </a:r>
            <a:r>
              <a:rPr lang="en-US" sz="3200" dirty="0" smtClean="0"/>
              <a:t>atient confidentiality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Ensure data integrity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HIPAA </a:t>
            </a:r>
            <a:endParaRPr lang="en-US" sz="3200" dirty="0"/>
          </a:p>
          <a:p>
            <a:pPr>
              <a:lnSpc>
                <a:spcPct val="200000"/>
              </a:lnSpc>
            </a:pP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EMR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11543"/>
              </p:ext>
            </p:extLst>
          </p:nvPr>
        </p:nvGraphicFramePr>
        <p:xfrm>
          <a:off x="914400" y="1600200"/>
          <a:ext cx="73152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49632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ZEPRS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OpenEMR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THIRRA</a:t>
                      </a:r>
                      <a:endParaRPr lang="en-US" sz="1800" dirty="0"/>
                    </a:p>
                  </a:txBody>
                  <a:tcPr anchor="ctr"/>
                </a:tc>
              </a:tr>
              <a:tr h="5451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Year Introduced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2007</a:t>
                      </a:r>
                      <a:endParaRPr lang="en-US" sz="1800" dirty="0"/>
                    </a:p>
                  </a:txBody>
                  <a:tcPr anchor="ctr"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Cons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Perinatal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Lacks Security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Too Broad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[]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810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 smtClean="0"/>
              <a:t>Loss/Damage to patient files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Delay or hinder treatment </a:t>
            </a:r>
            <a:r>
              <a:rPr lang="en-US" sz="3000" dirty="0" smtClean="0"/>
              <a:t>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Confidentiality of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Data integrity</a:t>
            </a:r>
            <a:endParaRPr lang="en-US" sz="30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343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/>
              <a:t>Improved medical records management system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Secure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Easy </a:t>
            </a:r>
            <a:r>
              <a:rPr lang="en-US" sz="2600" dirty="0"/>
              <a:t>to </a:t>
            </a:r>
            <a:r>
              <a:rPr lang="en-US" sz="2600" dirty="0" smtClean="0"/>
              <a:t>use</a:t>
            </a:r>
          </a:p>
          <a:p>
            <a:pPr>
              <a:lnSpc>
                <a:spcPct val="160000"/>
              </a:lnSpc>
            </a:pPr>
            <a:r>
              <a:rPr lang="en-US" sz="2800" dirty="0" smtClean="0"/>
              <a:t>Proposed Solution</a:t>
            </a:r>
          </a:p>
          <a:p>
            <a:pPr lvl="1">
              <a:lnSpc>
                <a:spcPct val="160000"/>
              </a:lnSpc>
            </a:pPr>
            <a:r>
              <a:rPr lang="en-US" sz="2600" dirty="0" smtClean="0"/>
              <a:t>Enforce </a:t>
            </a:r>
            <a:r>
              <a:rPr lang="en-US" sz="2600" dirty="0"/>
              <a:t>patient confidentiality</a:t>
            </a:r>
          </a:p>
          <a:p>
            <a:pPr lvl="1">
              <a:lnSpc>
                <a:spcPct val="160000"/>
              </a:lnSpc>
            </a:pPr>
            <a:r>
              <a:rPr lang="en-US" sz="2600" dirty="0"/>
              <a:t>Ensure data integrity</a:t>
            </a:r>
          </a:p>
          <a:p>
            <a:pPr lvl="1">
              <a:lnSpc>
                <a:spcPct val="160000"/>
              </a:lnSpc>
            </a:pPr>
            <a:r>
              <a:rPr lang="en-US" sz="2600" dirty="0"/>
              <a:t>HIPAA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This diagram depicts the basic input, output, and processing of the SEMRS system. &#10;" title="System Context Diagra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4141"/>
            <a:ext cx="6553200" cy="38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types 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1318</TotalTime>
  <Words>834</Words>
  <Application>Microsoft Office PowerPoint</Application>
  <PresentationFormat>On-screen Show (4:3)</PresentationFormat>
  <Paragraphs>188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SEMRS:  Secure Electronic Medical Records System</vt:lpstr>
      <vt:lpstr>Context</vt:lpstr>
      <vt:lpstr>Background on HIPAA security rules</vt:lpstr>
      <vt:lpstr>Electronic Medical Records Management Systems Overview </vt:lpstr>
      <vt:lpstr>EMR Systems</vt:lpstr>
      <vt:lpstr>Problem Statement</vt:lpstr>
      <vt:lpstr>Motivation</vt:lpstr>
      <vt:lpstr>System Architecture Diagram</vt:lpstr>
      <vt:lpstr>Use Case Diagram</vt:lpstr>
      <vt:lpstr>Solution highlights</vt:lpstr>
      <vt:lpstr>Summary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114</cp:revision>
  <cp:lastPrinted>2012-03-29T20:33:40Z</cp:lastPrinted>
  <dcterms:created xsi:type="dcterms:W3CDTF">2012-03-25T17:17:34Z</dcterms:created>
  <dcterms:modified xsi:type="dcterms:W3CDTF">2012-05-10T00:24:12Z</dcterms:modified>
</cp:coreProperties>
</file>