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65" r:id="rId4"/>
    <p:sldId id="266" r:id="rId5"/>
    <p:sldId id="271" r:id="rId6"/>
    <p:sldId id="259" r:id="rId7"/>
    <p:sldId id="272" r:id="rId8"/>
    <p:sldId id="267" r:id="rId9"/>
    <p:sldId id="268" r:id="rId10"/>
    <p:sldId id="270" r:id="rId11"/>
    <p:sldId id="263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29" autoAdjust="0"/>
  </p:normalViewPr>
  <p:slideViewPr>
    <p:cSldViewPr>
      <p:cViewPr>
        <p:scale>
          <a:sx n="75" d="100"/>
          <a:sy n="75" d="100"/>
        </p:scale>
        <p:origin x="-16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E4345-92B8-4055-8573-18B2B16E06D6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46167-9EF7-4671-9DCD-7F92A5F0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75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inata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X-Rays,</a:t>
            </a:r>
            <a:r>
              <a:rPr lang="en-US" baseline="0" dirty="0" smtClean="0"/>
              <a:t> lab samples, other types of files…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Summary, </a:t>
            </a:r>
          </a:p>
          <a:p>
            <a:r>
              <a:rPr lang="en-US" baseline="0" dirty="0" smtClean="0"/>
              <a:t>We have developed a secure lightweight system that addresses the needs of MCHC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Dong:</a:t>
            </a:r>
          </a:p>
          <a:p>
            <a:pPr marL="0" indent="0">
              <a:buFontTx/>
              <a:buNone/>
            </a:pPr>
            <a:r>
              <a:rPr lang="en-US" dirty="0" smtClean="0"/>
              <a:t>You should</a:t>
            </a:r>
            <a:r>
              <a:rPr lang="en-US" baseline="0" dirty="0" smtClean="0"/>
              <a:t> just describe the problem here.</a:t>
            </a:r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South Africa does not have health insurance standards because:</a:t>
            </a:r>
          </a:p>
          <a:p>
            <a:pPr marL="0" indent="0">
              <a:buFontTx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“Hospitals and doctors will often require immediate payments for their health services.” 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Mitchel's</a:t>
            </a:r>
            <a:r>
              <a:rPr lang="en-US" baseline="0" dirty="0" smtClean="0"/>
              <a:t> Plain Community Health Center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Largest community in Cape Town, SA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Majority of population</a:t>
            </a:r>
            <a:r>
              <a:rPr lang="en-US" baseline="0" dirty="0" smtClean="0"/>
              <a:t> has a middle school education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90% of population speaks Afrikaans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20% has HIV/AIDS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3,000 HIV/AIDS</a:t>
            </a:r>
            <a:r>
              <a:rPr lang="en-US" baseline="0" dirty="0" smtClean="0"/>
              <a:t> patients per month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Why -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Cape</a:t>
            </a:r>
            <a:r>
              <a:rPr lang="en-US" baseline="0" dirty="0" smtClean="0"/>
              <a:t> Town, South </a:t>
            </a:r>
            <a:r>
              <a:rPr lang="en-US" dirty="0" smtClean="0"/>
              <a:t>Africa 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-MCHC is one of the few public health clinics</a:t>
            </a:r>
            <a:r>
              <a:rPr lang="en-US" baseline="0" dirty="0" smtClean="0"/>
              <a:t> in South Africa, </a:t>
            </a:r>
          </a:p>
          <a:p>
            <a:r>
              <a:rPr lang="en-US" baseline="0" dirty="0" smtClean="0"/>
              <a:t>-Only 2 physicians</a:t>
            </a:r>
          </a:p>
          <a:p>
            <a:r>
              <a:rPr lang="en-US" baseline="0" dirty="0" smtClean="0"/>
              <a:t>7</a:t>
            </a:r>
            <a:r>
              <a:rPr lang="en-US" baseline="30000" dirty="0" smtClean="0"/>
              <a:t>th</a:t>
            </a:r>
            <a:r>
              <a:rPr lang="en-US" baseline="0" dirty="0" smtClean="0"/>
              <a:t> grade education!!!</a:t>
            </a:r>
          </a:p>
          <a:p>
            <a:endParaRPr lang="en-US" baseline="0" dirty="0" smtClean="0"/>
          </a:p>
          <a:p>
            <a:r>
              <a:rPr lang="en-US" b="1" dirty="0" smtClean="0"/>
              <a:t>What - </a:t>
            </a:r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Dong:</a:t>
            </a:r>
          </a:p>
          <a:p>
            <a:r>
              <a:rPr lang="en-US" dirty="0" smtClean="0"/>
              <a:t>HIPAA standards.</a:t>
            </a:r>
            <a:r>
              <a:rPr lang="en-US" baseline="0" dirty="0" smtClean="0"/>
              <a:t> Be prepared to answer related HIPAA standards.</a:t>
            </a:r>
            <a:endParaRPr lang="en-US" dirty="0" smtClean="0"/>
          </a:p>
          <a:p>
            <a:r>
              <a:rPr lang="en-US" dirty="0" smtClean="0"/>
              <a:t>Check</a:t>
            </a:r>
            <a:r>
              <a:rPr lang="en-US" baseline="0" dirty="0" smtClean="0"/>
              <a:t> out HIPAA security rule. Focus on the technical safeguard</a:t>
            </a:r>
          </a:p>
          <a:p>
            <a:r>
              <a:rPr lang="en-US" dirty="0" smtClean="0"/>
              <a:t>http://www.hhs.gov/ocr/privacy/hipaa/understanding/srsummary.html</a:t>
            </a:r>
          </a:p>
          <a:p>
            <a:r>
              <a:rPr lang="en-US" b="1" dirty="0" smtClean="0"/>
              <a:t>Technical Safeguards</a:t>
            </a:r>
            <a:endParaRPr lang="en-US" dirty="0" smtClean="0"/>
          </a:p>
          <a:p>
            <a:r>
              <a:rPr lang="en-US" b="1" dirty="0" smtClean="0"/>
              <a:t>Access Control.</a:t>
            </a:r>
            <a:r>
              <a:rPr lang="en-US" dirty="0" smtClean="0"/>
              <a:t> A covered entity must implement technical policies and procedures that allow only authorized persons to access electronic protected health information (e-PHI).</a:t>
            </a:r>
            <a:r>
              <a:rPr lang="en-US" baseline="30000" dirty="0" smtClean="0"/>
              <a:t>24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Audit Controls.</a:t>
            </a:r>
            <a:r>
              <a:rPr lang="en-US" dirty="0" smtClean="0"/>
              <a:t> A covered entity must implement hardware, software, and/or procedural mechanisms to record and examine access and other activity in information systems that contain or use e-PHI.</a:t>
            </a:r>
            <a:r>
              <a:rPr lang="en-US" baseline="30000" dirty="0" smtClean="0"/>
              <a:t>25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Integrity Controls.</a:t>
            </a:r>
            <a:r>
              <a:rPr lang="en-US" dirty="0" smtClean="0"/>
              <a:t> A covered entity must implement policies and procedures to ensure that e-PHI is not improperly altered or destroyed. Electronic measures must be put in place to confirm that e-PHI has not been improperly altered or destroyed.</a:t>
            </a:r>
            <a:r>
              <a:rPr lang="en-US" baseline="30000" dirty="0" smtClean="0"/>
              <a:t>26</a:t>
            </a:r>
            <a:endParaRPr lang="en-US" dirty="0" smtClean="0"/>
          </a:p>
          <a:p>
            <a:r>
              <a:rPr lang="en-US" b="1" dirty="0" smtClean="0"/>
              <a:t>Transmission Security.</a:t>
            </a:r>
            <a:r>
              <a:rPr lang="en-US" dirty="0" smtClean="0"/>
              <a:t> A covered entity must implement technical security measures that guard against unauthorized access to e-PHI that is being transmitted over an electronic network.</a:t>
            </a:r>
            <a:r>
              <a:rPr lang="en-US" baseline="30000" dirty="0" smtClean="0"/>
              <a:t>27 </a:t>
            </a:r>
          </a:p>
          <a:p>
            <a:endParaRPr lang="en-US" baseline="300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/>
              <a:t>Access Control – User Groups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/>
              <a:t>Audit Controls – Access Log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/>
              <a:t>Integrity Controls – Database Backup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/>
              <a:t>Transmission Security – SSL/HTTPS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3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have been electronic medical records management systems that: </a:t>
            </a:r>
          </a:p>
          <a:p>
            <a:endParaRPr lang="en-US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/>
              <a:t>Enforce patient confidentiality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/>
              <a:t>Ensure data integrity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/>
              <a:t>HIPAA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Earliest dates back to 1995; </a:t>
            </a:r>
            <a:r>
              <a:rPr lang="en-US" sz="1200" dirty="0" err="1" smtClean="0"/>
              <a:t>VistA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THIRRA-  </a:t>
            </a:r>
            <a:r>
              <a:rPr lang="en-US" dirty="0"/>
              <a:t> project title Portable System </a:t>
            </a:r>
            <a:r>
              <a:rPr lang="en-US" dirty="0" err="1"/>
              <a:t>for</a:t>
            </a:r>
            <a:r>
              <a:rPr lang="en-US" b="1" dirty="0" err="1"/>
              <a:t>T</a:t>
            </a:r>
            <a:r>
              <a:rPr lang="en-US" dirty="0" err="1"/>
              <a:t>eleHealth</a:t>
            </a:r>
            <a:r>
              <a:rPr lang="en-US" dirty="0"/>
              <a:t> and </a:t>
            </a:r>
            <a:r>
              <a:rPr lang="en-US" b="1" dirty="0"/>
              <a:t>H</a:t>
            </a:r>
            <a:r>
              <a:rPr lang="en-US" dirty="0"/>
              <a:t>ealth </a:t>
            </a:r>
            <a:r>
              <a:rPr lang="en-US" b="1" dirty="0"/>
              <a:t>I</a:t>
            </a:r>
            <a:r>
              <a:rPr lang="en-US" dirty="0"/>
              <a:t>nformatics for </a:t>
            </a:r>
            <a:r>
              <a:rPr lang="en-US" b="1" dirty="0"/>
              <a:t>R</a:t>
            </a:r>
            <a:r>
              <a:rPr lang="en-US" dirty="0"/>
              <a:t>ural and </a:t>
            </a:r>
            <a:r>
              <a:rPr lang="en-US" b="1" dirty="0"/>
              <a:t>R</a:t>
            </a:r>
            <a:r>
              <a:rPr lang="en-US" dirty="0"/>
              <a:t>emote </a:t>
            </a:r>
            <a:r>
              <a:rPr lang="en-US" b="1" dirty="0"/>
              <a:t>A</a:t>
            </a:r>
            <a:r>
              <a:rPr lang="en-US" dirty="0"/>
              <a:t>reas. </a:t>
            </a:r>
          </a:p>
          <a:p>
            <a:r>
              <a:rPr lang="en-US" dirty="0"/>
              <a:t>Started in 2007, Written in PHP, with a </a:t>
            </a:r>
            <a:r>
              <a:rPr lang="en-US" dirty="0" err="1"/>
              <a:t>PostgreSQL</a:t>
            </a:r>
            <a:r>
              <a:rPr lang="en-US" dirty="0"/>
              <a:t> database backend. </a:t>
            </a:r>
          </a:p>
          <a:p>
            <a:endParaRPr lang="en-US" dirty="0" smtClean="0"/>
          </a:p>
          <a:p>
            <a:r>
              <a:rPr lang="en-US" baseline="0" dirty="0" smtClean="0"/>
              <a:t>ZEPRS- </a:t>
            </a:r>
            <a:r>
              <a:rPr lang="en-US" dirty="0"/>
              <a:t>The </a:t>
            </a:r>
            <a:r>
              <a:rPr lang="en-US" b="1" dirty="0"/>
              <a:t>Zambia Electronic </a:t>
            </a:r>
            <a:r>
              <a:rPr lang="en-US" b="1" dirty="0">
                <a:hlinkClick r:id="rId3" tooltip="Perinatal"/>
              </a:rPr>
              <a:t>Perinatal</a:t>
            </a:r>
            <a:r>
              <a:rPr lang="en-US" b="1" dirty="0"/>
              <a:t> Record System</a:t>
            </a:r>
            <a:r>
              <a:rPr lang="en-US" dirty="0"/>
              <a:t> (</a:t>
            </a:r>
            <a:r>
              <a:rPr lang="en-US" b="1" dirty="0"/>
              <a:t>ZEPRS</a:t>
            </a:r>
            <a:r>
              <a:rPr lang="en-US" dirty="0"/>
              <a:t>) </a:t>
            </a:r>
          </a:p>
          <a:p>
            <a:r>
              <a:rPr lang="en-US" dirty="0"/>
              <a:t>- For an obesity clinic</a:t>
            </a:r>
            <a:endParaRPr lang="en-US" dirty="0" smtClean="0"/>
          </a:p>
          <a:p>
            <a:r>
              <a:rPr lang="en-US" dirty="0" smtClean="0"/>
              <a:t>-lacks security measures</a:t>
            </a:r>
            <a:r>
              <a:rPr lang="en-US" baseline="0" dirty="0" smtClean="0"/>
              <a:t> (i.e. encryption)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system is based on a 2 tier (client/server) architecture, </a:t>
            </a:r>
          </a:p>
          <a:p>
            <a:r>
              <a:rPr lang="en-US" baseline="0" dirty="0" smtClean="0"/>
              <a:t>Explain…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8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***********May need a re-write on the caption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2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Easily</a:t>
            </a:r>
            <a:r>
              <a:rPr lang="en-US" baseline="0" dirty="0" smtClean="0"/>
              <a:t> ported to other types of practices: pharmacies, cancer clinics, tuberculosis </a:t>
            </a:r>
          </a:p>
          <a:p>
            <a:r>
              <a:rPr lang="en-US" baseline="0" dirty="0" smtClean="0"/>
              <a:t>How we solved: 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Loss/Damage to patient files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Delay or hinder treatment progress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Confidentiality of patient files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Data integrity</a:t>
            </a:r>
          </a:p>
          <a:p>
            <a:endParaRPr lang="en-US" dirty="0" smtClean="0"/>
          </a:p>
          <a:p>
            <a:r>
              <a:rPr lang="en-US" dirty="0" smtClean="0"/>
              <a:t>Dong:</a:t>
            </a:r>
          </a:p>
          <a:p>
            <a:endParaRPr lang="en-US" dirty="0" smtClean="0"/>
          </a:p>
          <a:p>
            <a:r>
              <a:rPr lang="en-US" dirty="0" smtClean="0"/>
              <a:t>You</a:t>
            </a:r>
            <a:r>
              <a:rPr lang="en-US" baseline="0" dirty="0" smtClean="0"/>
              <a:t> should list and talk about the security features you implemented, including</a:t>
            </a:r>
          </a:p>
          <a:p>
            <a:r>
              <a:rPr lang="en-US" baseline="0" dirty="0" smtClean="0"/>
              <a:t>User group access control (see here for explanations: http://www.tonymarston.net/php-mysql/role-based-access-control.html)</a:t>
            </a:r>
          </a:p>
          <a:p>
            <a:r>
              <a:rPr lang="en-US" baseline="0" dirty="0" smtClean="0"/>
              <a:t>Encryption and description algorithms </a:t>
            </a:r>
          </a:p>
          <a:p>
            <a:r>
              <a:rPr lang="en-US" baseline="0" dirty="0" smtClean="0"/>
              <a:t>Secure transmission via </a:t>
            </a:r>
            <a:r>
              <a:rPr lang="en-US" baseline="0" dirty="0" err="1" smtClean="0"/>
              <a:t>openSSL</a:t>
            </a:r>
            <a:endParaRPr lang="en-US" baseline="0" dirty="0" smtClean="0"/>
          </a:p>
          <a:p>
            <a:r>
              <a:rPr lang="en-US" baseline="0" dirty="0" smtClean="0"/>
              <a:t>Audit log</a:t>
            </a:r>
          </a:p>
          <a:p>
            <a:r>
              <a:rPr lang="en-US" baseline="0" dirty="0" smtClean="0"/>
              <a:t>Automatic log off</a:t>
            </a:r>
          </a:p>
          <a:p>
            <a:r>
              <a:rPr lang="en-US" baseline="0" dirty="0" smtClean="0"/>
              <a:t>Others that I am not aware of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should be your presentation emphasis. Use one or two slide and present algorithm involved.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****</a:t>
            </a:r>
          </a:p>
          <a:p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Taken out financial data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Safeguard, (electronic paper trail) 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SHA1 for message Authentication, DHE_RSA as the key exchange mechanism, allows for HTTPS Protocol, ( combination of hypertext transfer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 and SSL/TLS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.) Provides encrypted communication to allow for secure identification of a network web server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b="1" dirty="0" smtClean="0"/>
              <a:t>How 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baseline="0" dirty="0" smtClean="0"/>
              <a:t> - I</a:t>
            </a:r>
            <a:r>
              <a:rPr lang="en-US" dirty="0" smtClean="0"/>
              <a:t>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560-75BB-4DDF-8B63-A975FA1C797F}" type="datetime1">
              <a:rPr lang="en-US" smtClean="0"/>
              <a:t>5/10/2012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4B5B-3CC6-4E48-8F80-7D599914EF89}" type="datetime1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6EC1-A62E-41C8-88AD-A2D7337832AA}" type="datetime1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C78-3ACF-46D8-8BB2-57E2D7F6FC19}" type="datetime1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451-9590-4A1C-9976-5B991B64B9EA}" type="datetime1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6219-B328-42D7-AAAF-98D7A5F4B509}" type="datetime1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5DBB-887A-43C7-AF91-EDD9C8BD0F87}" type="datetime1">
              <a:rPr lang="en-US" smtClean="0"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12F-08FD-4A00-8761-87402F2FB62E}" type="datetime1">
              <a:rPr lang="en-US" smtClean="0"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BF8C-E852-4416-8043-D9509D71997B}" type="datetime1">
              <a:rPr lang="en-US" smtClean="0"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31C-0A04-47AB-95E7-C4B7280CE3EF}" type="datetime1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A764-0912-4B71-AEAC-C5429135FCA3}" type="datetime1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326007-896C-49C9-B074-1A1918D84138}" type="datetime1">
              <a:rPr lang="en-US" smtClean="0"/>
              <a:t>5/10/2012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419" y="573807"/>
            <a:ext cx="574581" cy="572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Department of Computer Science</a:t>
            </a:r>
          </a:p>
          <a:p>
            <a:pPr algn="ctr"/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914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Portability of a streamlined secure system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SSL Encryption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Patients treatment will no longer be restarted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Uphold Confidentiality and data integrity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Automatic log off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Access controls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user groups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audit trail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Possible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91400" cy="50901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Ability to upload existing multimodal hardcopy files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Prescriptions: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Add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Update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Control dispensing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600" dirty="0" smtClean="0"/>
              <a:t>Greater domain portability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1"/>
            <a:ext cx="84582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4861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Mitchell’s Plain Community Health Center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No general health insurance standard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Average annual income (2005) = 75,000 ZAR or 10,000 </a:t>
            </a:r>
            <a:r>
              <a:rPr lang="en-US" sz="2400" dirty="0" smtClean="0"/>
              <a:t>USD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Majority of population has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grade education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20% of the population diagnosed with HIV/AIDS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41910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Loss/Damage to patient files</a:t>
            </a:r>
            <a:endParaRPr lang="en-US" sz="2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Delay or hinder treatment </a:t>
            </a:r>
            <a:r>
              <a:rPr lang="en-US" sz="2400" dirty="0" smtClean="0"/>
              <a:t>progress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Confidentiality of patient files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Data integrity</a:t>
            </a:r>
            <a:endParaRPr lang="en-US" sz="2400" dirty="0"/>
          </a:p>
          <a:p>
            <a:pPr marL="4572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303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4572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Improved electronic medical records management system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Secure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Easy </a:t>
            </a:r>
            <a:r>
              <a:rPr lang="en-US" sz="2400" dirty="0"/>
              <a:t>to </a:t>
            </a:r>
            <a:r>
              <a:rPr lang="en-US" sz="2400" dirty="0" smtClean="0"/>
              <a:t>use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Proposed Solution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Enforce </a:t>
            </a:r>
            <a:r>
              <a:rPr lang="en-US" sz="2400" dirty="0"/>
              <a:t>patient confidentiality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Ensure data integrity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HIPAA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1"/>
            <a:ext cx="8382000" cy="685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Background on HIPAA S</a:t>
            </a:r>
            <a:r>
              <a:rPr lang="en-US" dirty="0" smtClean="0"/>
              <a:t>ecurity </a:t>
            </a:r>
            <a:r>
              <a:rPr lang="en-US" dirty="0"/>
              <a:t>R</a:t>
            </a:r>
            <a:r>
              <a:rPr lang="en-US" dirty="0" smtClean="0"/>
              <a:t>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1"/>
            <a:ext cx="7315200" cy="4632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Access </a:t>
            </a:r>
            <a:r>
              <a:rPr lang="en-US" sz="2400" dirty="0" smtClean="0"/>
              <a:t>Control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Audit Controls</a:t>
            </a:r>
            <a:endParaRPr lang="en-US" sz="2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Integrity Controls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Transmission Security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EMR Frameworks, Protocols, &amp;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465413"/>
              </p:ext>
            </p:extLst>
          </p:nvPr>
        </p:nvGraphicFramePr>
        <p:xfrm>
          <a:off x="685800" y="1600200"/>
          <a:ext cx="7696200" cy="4694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905000"/>
                <a:gridCol w="1981200"/>
                <a:gridCol w="2438400"/>
              </a:tblGrid>
              <a:tr h="816563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ZEPRS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OpenEMR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THIRRA</a:t>
                      </a:r>
                      <a:endParaRPr lang="en-US" sz="1800" dirty="0"/>
                    </a:p>
                  </a:txBody>
                  <a:tcPr anchor="ctr"/>
                </a:tc>
              </a:tr>
              <a:tr h="59386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Year Introduced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2007</a:t>
                      </a:r>
                      <a:endParaRPr lang="en-US" sz="1800" dirty="0"/>
                    </a:p>
                  </a:txBody>
                  <a:tcPr anchor="ctr"/>
                </a:tc>
              </a:tr>
              <a:tr h="16188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Pros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Offline</a:t>
                      </a:r>
                      <a:r>
                        <a:rPr lang="en-US" sz="1800" baseline="0" dirty="0" smtClean="0"/>
                        <a:t> mode</a:t>
                      </a:r>
                      <a:endParaRPr lang="en-US" sz="1800" baseline="0" dirty="0"/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Role based access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Most mature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Insurance</a:t>
                      </a:r>
                      <a:r>
                        <a:rPr lang="en-US" sz="1800" baseline="0" dirty="0" smtClean="0"/>
                        <a:t> and Billing support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Mobil</a:t>
                      </a:r>
                      <a:r>
                        <a:rPr lang="en-US" sz="1800" baseline="0" dirty="0" smtClean="0"/>
                        <a:t>e EHR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/>
                        <a:t>Bio-surveillance mode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/>
                        <a:t>Modularity</a:t>
                      </a:r>
                      <a:endParaRPr lang="en-US" sz="1800" dirty="0"/>
                    </a:p>
                  </a:txBody>
                  <a:tcPr anchor="ctr"/>
                </a:tc>
              </a:tr>
              <a:tr h="16188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Cons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Lacks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Complexity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Lack</a:t>
                      </a:r>
                      <a:r>
                        <a:rPr lang="en-US" sz="1800" baseline="0" dirty="0" smtClean="0"/>
                        <a:t>s encryption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Lacks security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1"/>
            <a:ext cx="83820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Proposed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1"/>
            <a:ext cx="7315200" cy="5013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S</a:t>
            </a:r>
            <a:r>
              <a:rPr lang="en-US" sz="2400" dirty="0" smtClean="0"/>
              <a:t>impler </a:t>
            </a:r>
            <a:r>
              <a:rPr lang="en-US" sz="2400" dirty="0"/>
              <a:t>than </a:t>
            </a:r>
            <a:r>
              <a:rPr lang="en-US" sz="2400" dirty="0" err="1" smtClean="0"/>
              <a:t>OpenEMR</a:t>
            </a:r>
            <a:endParaRPr lang="en-US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R</a:t>
            </a:r>
            <a:r>
              <a:rPr lang="en-US" sz="2400" dirty="0" smtClean="0"/>
              <a:t>emoved features</a:t>
            </a:r>
            <a:endParaRPr lang="en-US" sz="2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Onsite Access through intranet (LAN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SSL </a:t>
            </a:r>
            <a:r>
              <a:rPr lang="en-US" sz="2400" dirty="0" smtClean="0"/>
              <a:t>Encryption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System Architecture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638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system context diagram depicts the basic input, output, and processing of the SEMRS system.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5334000" cy="400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76256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5638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use case diagram depicts the different user types and what they have access to within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1635</TotalTime>
  <Words>892</Words>
  <Application>Microsoft Office PowerPoint</Application>
  <PresentationFormat>On-screen Show (4:3)</PresentationFormat>
  <Paragraphs>194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SEMRS:  Secure Electronic Medical Records System</vt:lpstr>
      <vt:lpstr>Project Background</vt:lpstr>
      <vt:lpstr>Problem Statement</vt:lpstr>
      <vt:lpstr>Motivation</vt:lpstr>
      <vt:lpstr>Background on HIPAA Security Rules</vt:lpstr>
      <vt:lpstr>EMR Frameworks, Protocols, &amp; Systems</vt:lpstr>
      <vt:lpstr>Proposed Implementation</vt:lpstr>
      <vt:lpstr>System Architecture Diagram</vt:lpstr>
      <vt:lpstr>Use Case Diagram</vt:lpstr>
      <vt:lpstr>Summary</vt:lpstr>
      <vt:lpstr>Possible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Ryan M Kane</cp:lastModifiedBy>
  <cp:revision>136</cp:revision>
  <cp:lastPrinted>2012-05-10T18:54:35Z</cp:lastPrinted>
  <dcterms:created xsi:type="dcterms:W3CDTF">2012-03-25T17:17:34Z</dcterms:created>
  <dcterms:modified xsi:type="dcterms:W3CDTF">2012-05-10T22:13:29Z</dcterms:modified>
</cp:coreProperties>
</file>