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657" autoAdjust="0"/>
  </p:normalViewPr>
  <p:slideViewPr>
    <p:cSldViewPr>
      <p:cViewPr varScale="1">
        <p:scale>
          <a:sx n="41" d="100"/>
          <a:sy n="41" d="100"/>
        </p:scale>
        <p:origin x="-199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A13CF6-5412-437F-BBE9-70CB654C0E12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38AC3F-63CE-4DD6-92CD-9B13526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rinata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open-source_healthcare_softwar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9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 smtClean="0"/>
              <a:t>Why -</a:t>
            </a:r>
            <a:r>
              <a:rPr lang="en-US" dirty="0" smtClean="0"/>
              <a:t> </a:t>
            </a:r>
          </a:p>
          <a:p>
            <a:pPr defTabSz="931774">
              <a:defRPr/>
            </a:pPr>
            <a:r>
              <a:rPr lang="en-US" dirty="0" smtClean="0"/>
              <a:t>This project is for Mitchells</a:t>
            </a:r>
            <a:r>
              <a:rPr lang="en-US" baseline="0" dirty="0" smtClean="0"/>
              <a:t> Plain Community H</a:t>
            </a:r>
            <a:r>
              <a:rPr lang="en-US" dirty="0" smtClean="0"/>
              <a:t>ealthcare</a:t>
            </a:r>
            <a:r>
              <a:rPr lang="en-US" baseline="0" dirty="0" smtClean="0"/>
              <a:t> </a:t>
            </a:r>
            <a:r>
              <a:rPr lang="en-US" dirty="0" smtClean="0"/>
              <a:t>Center in Cape</a:t>
            </a:r>
            <a:r>
              <a:rPr lang="en-US" baseline="0" dirty="0" smtClean="0"/>
              <a:t> Town, South </a:t>
            </a:r>
            <a:r>
              <a:rPr lang="en-US" dirty="0" smtClean="0"/>
              <a:t>Africa that treats patients for HIV/AIDS. All</a:t>
            </a:r>
            <a:r>
              <a:rPr lang="en-US" baseline="0" dirty="0" smtClean="0"/>
              <a:t> patients records are currently hard copy only, and patients’ records get displaced and damaged. </a:t>
            </a:r>
            <a:r>
              <a:rPr lang="en-US" dirty="0" smtClean="0"/>
              <a:t>Ultimately, a “hassle</a:t>
            </a:r>
            <a:r>
              <a:rPr lang="en-US" baseline="0" dirty="0" smtClean="0"/>
              <a:t> free treatment process”</a:t>
            </a:r>
          </a:p>
          <a:p>
            <a:endParaRPr lang="en-US" b="1" dirty="0" smtClean="0"/>
          </a:p>
          <a:p>
            <a:r>
              <a:rPr lang="en-US" b="1" dirty="0" smtClean="0"/>
              <a:t>What - </a:t>
            </a:r>
          </a:p>
          <a:p>
            <a:r>
              <a:rPr lang="en-US" dirty="0" smtClean="0"/>
              <a:t>Solve the problem of</a:t>
            </a:r>
            <a:r>
              <a:rPr lang="en-US" baseline="0" dirty="0" smtClean="0"/>
              <a:t> displacement and damage to patients’ files</a:t>
            </a:r>
          </a:p>
          <a:p>
            <a:r>
              <a:rPr lang="en-US" baseline="0" dirty="0" smtClean="0"/>
              <a:t> - Eliminate identity theft</a:t>
            </a:r>
          </a:p>
          <a:p>
            <a:r>
              <a:rPr lang="en-US" baseline="0" dirty="0" smtClean="0"/>
              <a:t> - Ensure patient stays on the right regiment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How -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software system that backs up patients’ files securely so that they can be readily available when needed </a:t>
            </a:r>
          </a:p>
          <a:p>
            <a:r>
              <a:rPr lang="en-US" baseline="0" dirty="0" smtClean="0"/>
              <a:t> - I</a:t>
            </a:r>
            <a:r>
              <a:rPr lang="en-US" dirty="0" smtClean="0"/>
              <a:t>dentity</a:t>
            </a:r>
            <a:r>
              <a:rPr lang="en-US" baseline="0" dirty="0" smtClean="0"/>
              <a:t> theft eliminated by integrating a photo into the system for each patient so that they can be identified through facial recognition and name, eliminating the need for a patient ID card, making the overall process smoother and easier for patients’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important to weigh patient confidentiality against a public responsibility to support national priorities.</a:t>
            </a:r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r>
              <a:rPr lang="en-US" dirty="0"/>
              <a:t> - Hospitals/Clinics more efficient</a:t>
            </a:r>
          </a:p>
          <a:p>
            <a:r>
              <a:rPr lang="en-US" dirty="0"/>
              <a:t> - Reduce medical errors</a:t>
            </a:r>
          </a:p>
          <a:p>
            <a:r>
              <a:rPr lang="en-US" dirty="0"/>
              <a:t> - Lower healthcare costs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info on 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- Veterans health info systems and technology</a:t>
            </a:r>
            <a:r>
              <a:rPr lang="en-US" baseline="0" dirty="0" smtClean="0"/>
              <a:t> Architecture </a:t>
            </a:r>
          </a:p>
          <a:p>
            <a:r>
              <a:rPr lang="en-US" baseline="0" dirty="0" smtClean="0"/>
              <a:t>Used throughout the US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Veteran Affairs </a:t>
            </a:r>
          </a:p>
          <a:p>
            <a:r>
              <a:rPr lang="en-US" baseline="0" dirty="0" smtClean="0"/>
              <a:t>80 different clinical </a:t>
            </a:r>
            <a:r>
              <a:rPr lang="en-US" baseline="0" dirty="0" err="1" smtClean="0"/>
              <a:t>fxns</a:t>
            </a:r>
            <a:r>
              <a:rPr lang="en-US" baseline="0" dirty="0" smtClean="0"/>
              <a:t>, including: Mental Health, Blind Rehab, Ambulatory care, Radiology, Pharmaceutical,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Software modules for clinical care and financial </a:t>
            </a:r>
            <a:r>
              <a:rPr lang="en-US" baseline="0" dirty="0" err="1" smtClean="0"/>
              <a:t>fxns</a:t>
            </a:r>
            <a:endParaRPr lang="en-US" baseline="0" dirty="0" smtClean="0"/>
          </a:p>
          <a:p>
            <a:r>
              <a:rPr lang="en-US" baseline="0" dirty="0" smtClean="0"/>
              <a:t>Currently the largest medical system in the US, provides care to 8 million veterans</a:t>
            </a:r>
          </a:p>
          <a:p>
            <a:r>
              <a:rPr lang="en-US" baseline="0" dirty="0" smtClean="0"/>
              <a:t>Already had automated data processing previously, but added a GUI in 1997. </a:t>
            </a:r>
          </a:p>
          <a:p>
            <a:r>
              <a:rPr lang="en-US" baseline="0" dirty="0" smtClean="0"/>
              <a:t>One of the first client-server architectures, that allowed health care providers to review and update a patient’s electronic medical record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THIRRA-  </a:t>
            </a:r>
            <a:r>
              <a:rPr lang="en-US" dirty="0"/>
              <a:t> project title Portable System </a:t>
            </a:r>
            <a:r>
              <a:rPr lang="en-US" dirty="0" err="1"/>
              <a:t>for</a:t>
            </a:r>
            <a:r>
              <a:rPr lang="en-US" b="1" dirty="0" err="1"/>
              <a:t>T</a:t>
            </a:r>
            <a:r>
              <a:rPr lang="en-US" dirty="0" err="1"/>
              <a:t>eleHealth</a:t>
            </a:r>
            <a:r>
              <a:rPr lang="en-US" dirty="0"/>
              <a:t> and </a:t>
            </a:r>
            <a:r>
              <a:rPr lang="en-US" b="1" dirty="0"/>
              <a:t>H</a:t>
            </a:r>
            <a:r>
              <a:rPr lang="en-US" dirty="0"/>
              <a:t>ealth </a:t>
            </a:r>
            <a:r>
              <a:rPr lang="en-US" b="1" dirty="0"/>
              <a:t>I</a:t>
            </a:r>
            <a:r>
              <a:rPr lang="en-US" dirty="0"/>
              <a:t>nformatics for </a:t>
            </a:r>
            <a:r>
              <a:rPr lang="en-US" b="1" dirty="0"/>
              <a:t>R</a:t>
            </a:r>
            <a:r>
              <a:rPr lang="en-US" dirty="0"/>
              <a:t>ural and </a:t>
            </a:r>
            <a:r>
              <a:rPr lang="en-US" b="1" dirty="0"/>
              <a:t>R</a:t>
            </a:r>
            <a:r>
              <a:rPr lang="en-US" dirty="0"/>
              <a:t>emote </a:t>
            </a:r>
            <a:r>
              <a:rPr lang="en-US" b="1" dirty="0"/>
              <a:t>A</a:t>
            </a:r>
            <a:r>
              <a:rPr lang="en-US" dirty="0"/>
              <a:t>reas. </a:t>
            </a:r>
          </a:p>
          <a:p>
            <a:r>
              <a:rPr lang="en-US" dirty="0"/>
              <a:t>Started in 2007, Written in PHP, with a </a:t>
            </a:r>
            <a:r>
              <a:rPr lang="en-US" dirty="0" err="1"/>
              <a:t>PostgreSQL</a:t>
            </a:r>
            <a:r>
              <a:rPr lang="en-US" dirty="0"/>
              <a:t> database backend. </a:t>
            </a:r>
          </a:p>
          <a:p>
            <a:endParaRPr lang="en-US" dirty="0" smtClean="0"/>
          </a:p>
          <a:p>
            <a:r>
              <a:rPr lang="en-US" baseline="0" dirty="0" smtClean="0"/>
              <a:t>ZEPRS- </a:t>
            </a:r>
            <a:r>
              <a:rPr lang="en-US" dirty="0"/>
              <a:t>The </a:t>
            </a:r>
            <a:r>
              <a:rPr lang="en-US" b="1" dirty="0"/>
              <a:t>Zambia Electronic </a:t>
            </a:r>
            <a:r>
              <a:rPr lang="en-US" b="1" dirty="0">
                <a:hlinkClick r:id="rId3" tooltip="Perinatal"/>
              </a:rPr>
              <a:t>Perinatal</a:t>
            </a:r>
            <a:r>
              <a:rPr lang="en-US" b="1" dirty="0"/>
              <a:t> Record System</a:t>
            </a:r>
            <a:r>
              <a:rPr lang="en-US" dirty="0"/>
              <a:t> (</a:t>
            </a:r>
            <a:r>
              <a:rPr lang="en-US" b="1" dirty="0"/>
              <a:t>ZEPRS</a:t>
            </a:r>
            <a:r>
              <a:rPr lang="en-US" dirty="0"/>
              <a:t>) </a:t>
            </a:r>
          </a:p>
          <a:p>
            <a:r>
              <a:rPr lang="en-US" dirty="0"/>
              <a:t>- For an obesity clinic</a:t>
            </a:r>
            <a:endParaRPr lang="en-US" dirty="0" smtClean="0"/>
          </a:p>
          <a:p>
            <a:r>
              <a:rPr lang="en-US" dirty="0" smtClean="0"/>
              <a:t>-lacks security measures</a:t>
            </a:r>
            <a:r>
              <a:rPr lang="en-US" baseline="0" dirty="0" smtClean="0"/>
              <a:t> (i.e. encryption)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OpenEMR</a:t>
            </a:r>
            <a:r>
              <a:rPr lang="en-US" dirty="0" smtClean="0"/>
              <a:t> V 1.0 released in June 2001</a:t>
            </a:r>
          </a:p>
          <a:p>
            <a:r>
              <a:rPr lang="en-US" dirty="0" smtClean="0"/>
              <a:t>-3700 downloads p/month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Taken out financial data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 Safeguard, (electronic paper trail)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3 ‘big’ things the “state of the art” software</a:t>
            </a:r>
            <a:r>
              <a:rPr lang="en-US" baseline="0" dirty="0" smtClean="0"/>
              <a:t> 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7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</a:t>
            </a:r>
            <a:r>
              <a:rPr lang="en-US" baseline="0" dirty="0" smtClean="0"/>
              <a:t> physicians, pharmacist, receptionist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smtClean="0"/>
              <a:t>References:</a:t>
            </a:r>
            <a:endParaRPr lang="en-US" dirty="0">
              <a:hlinkClick r:id="rId3"/>
            </a:endParaRPr>
          </a:p>
          <a:p>
            <a:pPr defTabSz="931774">
              <a:defRPr/>
            </a:pPr>
            <a:r>
              <a:rPr lang="en-US" dirty="0">
                <a:hlinkClick r:id="rId3"/>
              </a:rPr>
              <a:t>http://en.wikipedia.org/wiki/List_of_open-source_healthcare_software#Electronic_health_or_medical_record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560-75BB-4DDF-8B63-A975FA1C797F}" type="datetime1">
              <a:rPr lang="en-US" smtClean="0"/>
              <a:t>3/29/2012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4B5B-3CC6-4E48-8F80-7D599914EF89}" type="datetime1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6EC1-A62E-41C8-88AD-A2D7337832AA}" type="datetime1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C78-3ACF-46D8-8BB2-57E2D7F6FC19}" type="datetime1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451-9590-4A1C-9976-5B991B64B9EA}" type="datetime1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6219-B328-42D7-AAAF-98D7A5F4B509}" type="datetime1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5DBB-887A-43C7-AF91-EDD9C8BD0F87}" type="datetime1">
              <a:rPr lang="en-US" smtClean="0"/>
              <a:t>3/29/2012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12F-08FD-4A00-8761-87402F2FB62E}" type="datetime1">
              <a:rPr lang="en-US" smtClean="0"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BF8C-E852-4416-8043-D9509D71997B}" type="datetime1">
              <a:rPr lang="en-US" smtClean="0"/>
              <a:t>3/29/2012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31C-0A04-47AB-95E7-C4B7280CE3EF}" type="datetime1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A764-0912-4B71-AEAC-C5429135FCA3}" type="datetime1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F326007-896C-49C9-B074-1A1918D84138}" type="datetime1">
              <a:rPr lang="en-US" smtClean="0"/>
              <a:t>3/29/2012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419" y="573807"/>
            <a:ext cx="574581" cy="572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fld id="{85816456-AF90-4826-9770-6E0598D9C3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SEMRS: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Secure Electronic Medical Records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981200"/>
          </a:xfrm>
        </p:spPr>
        <p:txBody>
          <a:bodyPr/>
          <a:lstStyle/>
          <a:p>
            <a:pPr algn="ctr"/>
            <a:r>
              <a:rPr lang="en-US" dirty="0" smtClean="0"/>
              <a:t>Ryan Kane and Ricky Orndorff </a:t>
            </a:r>
          </a:p>
          <a:p>
            <a:pPr algn="ctr"/>
            <a:r>
              <a:rPr lang="en-US" dirty="0" smtClean="0"/>
              <a:t>CS475 - Senior Project </a:t>
            </a:r>
          </a:p>
          <a:p>
            <a:pPr algn="ctr"/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 March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" y="533400"/>
            <a:ext cx="8430491" cy="634552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Summary of SEMRS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47091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Motivation - Why we chose this project?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Record backup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Problem - What we are solving?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Identity theft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Delay or hinder treatment progress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Solution - How we are fixing it?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7309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Medical Databases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76401"/>
            <a:ext cx="7315200" cy="3505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Healthcare world moving away from paper records.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Patient confidentiality &gt; National priorities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How private are these records and who has access ? </a:t>
            </a:r>
          </a:p>
        </p:txBody>
      </p:sp>
      <p:pic>
        <p:nvPicPr>
          <p:cNvPr id="2050" name="Picture 2" descr="C:\Users\Ryan\AppData\Local\Microsoft\Windows\Temporary Internet Files\Content.IE5\HLIERN46\MP90042218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283041"/>
            <a:ext cx="2057400" cy="13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History of Past EMR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Earliest dates back to 1995; </a:t>
            </a:r>
            <a:r>
              <a:rPr lang="en-US" sz="2800" dirty="0" err="1" smtClean="0"/>
              <a:t>VistA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Few web enabled EMR systems: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ZEPRS </a:t>
            </a:r>
            <a:r>
              <a:rPr lang="en-US" sz="2800" dirty="0" smtClean="0"/>
              <a:t>- 2001</a:t>
            </a:r>
          </a:p>
          <a:p>
            <a:pPr lvl="1">
              <a:lnSpc>
                <a:spcPct val="150000"/>
              </a:lnSpc>
            </a:pPr>
            <a:r>
              <a:rPr lang="en-US" sz="2600" dirty="0" err="1" smtClean="0"/>
              <a:t>OpenEMR</a:t>
            </a:r>
            <a:r>
              <a:rPr lang="en-US" sz="2600" dirty="0" smtClean="0"/>
              <a:t> </a:t>
            </a:r>
            <a:r>
              <a:rPr lang="en-US" sz="2600" dirty="0" smtClean="0"/>
              <a:t>– 2001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THIRRA - </a:t>
            </a:r>
            <a:r>
              <a:rPr lang="en-US" sz="2400" dirty="0" smtClean="0"/>
              <a:t>2007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SEMRS is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6329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Simply a backup, not meant to replace paper files.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Much simpler than </a:t>
            </a:r>
            <a:r>
              <a:rPr lang="en-US" sz="2800" dirty="0" err="1" smtClean="0"/>
              <a:t>OpenEMR</a:t>
            </a:r>
            <a:r>
              <a:rPr lang="en-US" sz="2800" dirty="0" smtClean="0"/>
              <a:t>, took out many unneeded features.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Onsite Access through intranet (LAN).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6968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Concepts Incorporated from </a:t>
            </a:r>
            <a:r>
              <a:rPr lang="en-US" dirty="0" err="1" smtClean="0"/>
              <a:t>OpenEMR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5200" cy="455676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Patient records encrypted.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 smtClean="0"/>
              <a:t>User access controls.</a:t>
            </a:r>
          </a:p>
          <a:p>
            <a:pPr marL="342900" indent="-342900">
              <a:lnSpc>
                <a:spcPct val="200000"/>
              </a:lnSpc>
            </a:pPr>
            <a:r>
              <a:rPr lang="en-US" sz="3200" dirty="0"/>
              <a:t>R</a:t>
            </a:r>
            <a:r>
              <a:rPr lang="en-US" sz="3200" dirty="0" smtClean="0"/>
              <a:t>emote access from a web browser.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Where We are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7091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Successfully </a:t>
            </a:r>
            <a:r>
              <a:rPr lang="en-US" sz="2800" dirty="0"/>
              <a:t>l</a:t>
            </a:r>
            <a:r>
              <a:rPr lang="en-US" sz="2800" dirty="0" smtClean="0"/>
              <a:t>ogin as: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Administrator</a:t>
            </a:r>
          </a:p>
          <a:p>
            <a:pPr lvl="2">
              <a:lnSpc>
                <a:spcPct val="200000"/>
              </a:lnSpc>
            </a:pPr>
            <a:r>
              <a:rPr lang="en-US" sz="2400" dirty="0" smtClean="0"/>
              <a:t>Add users</a:t>
            </a:r>
          </a:p>
          <a:p>
            <a:pPr lvl="1">
              <a:lnSpc>
                <a:spcPct val="200000"/>
              </a:lnSpc>
            </a:pPr>
            <a:r>
              <a:rPr lang="en-US" sz="2600" dirty="0" smtClean="0"/>
              <a:t>Physician</a:t>
            </a:r>
            <a:endParaRPr lang="en-US" sz="2600" dirty="0"/>
          </a:p>
          <a:p>
            <a:pPr lvl="2">
              <a:lnSpc>
                <a:spcPct val="200000"/>
              </a:lnSpc>
            </a:pPr>
            <a:r>
              <a:rPr lang="en-US" sz="2400" dirty="0" smtClean="0"/>
              <a:t>Add patients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Search </a:t>
            </a:r>
            <a:r>
              <a:rPr lang="en-US" sz="2800" dirty="0"/>
              <a:t>p</a:t>
            </a:r>
            <a:r>
              <a:rPr lang="en-US" sz="2800" dirty="0" smtClean="0"/>
              <a:t>atients.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Still Needs to be Done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556761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Successful Login for all User Account types.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Encrypting information in database</a:t>
            </a:r>
            <a:r>
              <a:rPr lang="en-US" sz="28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Associate images </a:t>
            </a:r>
            <a:r>
              <a:rPr lang="en-US" sz="2800" dirty="0"/>
              <a:t>with </a:t>
            </a:r>
            <a:r>
              <a:rPr lang="en-US" sz="2800" dirty="0" smtClean="0"/>
              <a:t>patients by storing patient </a:t>
            </a:r>
            <a:r>
              <a:rPr lang="en-US" sz="2800" dirty="0"/>
              <a:t>photos on server file system</a:t>
            </a:r>
            <a:r>
              <a:rPr lang="en-US" sz="28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Audit (Log) Table.</a:t>
            </a:r>
          </a:p>
          <a:p>
            <a:pPr>
              <a:lnSpc>
                <a:spcPct val="200000"/>
              </a:lnSpc>
            </a:pPr>
            <a:endParaRPr lang="en-US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953000"/>
            <a:ext cx="1773418" cy="157373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fin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955</TotalTime>
  <Words>550</Words>
  <Application>Microsoft Office PowerPoint</Application>
  <PresentationFormat>On-screen Show (4:3)</PresentationFormat>
  <Paragraphs>105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SEMRS:  Secure Electronic Medical Records System</vt:lpstr>
      <vt:lpstr>Summary of SEMRS</vt:lpstr>
      <vt:lpstr>Medical Databases Overview </vt:lpstr>
      <vt:lpstr>History of Past EMR Systems</vt:lpstr>
      <vt:lpstr>How SEMRS is Different?</vt:lpstr>
      <vt:lpstr>Concepts Incorporated from OpenEMR</vt:lpstr>
      <vt:lpstr>Where We are Today</vt:lpstr>
      <vt:lpstr>What Still Needs to be Done </vt:lpstr>
      <vt:lpstr>fin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SEMRS:  Secure Electronic Medical Records System</dc:title>
  <dc:creator>Ricky</dc:creator>
  <cp:lastModifiedBy>Ryan M Kane</cp:lastModifiedBy>
  <cp:revision>85</cp:revision>
  <cp:lastPrinted>2012-03-29T20:33:40Z</cp:lastPrinted>
  <dcterms:created xsi:type="dcterms:W3CDTF">2012-03-25T17:17:34Z</dcterms:created>
  <dcterms:modified xsi:type="dcterms:W3CDTF">2012-03-30T00:36:26Z</dcterms:modified>
</cp:coreProperties>
</file>