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3" r:id="rId9"/>
    <p:sldId id="262" r:id="rId10"/>
    <p:sldId id="264" r:id="rId11"/>
    <p:sldId id="266" r:id="rId12"/>
    <p:sldId id="275" r:id="rId13"/>
    <p:sldId id="267" r:id="rId14"/>
    <p:sldId id="271" r:id="rId15"/>
    <p:sldId id="268" r:id="rId16"/>
    <p:sldId id="269" r:id="rId17"/>
    <p:sldId id="270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17238EB-AF74-43A3-89AE-2EB6E64C2450}">
          <p14:sldIdLst>
            <p14:sldId id="256"/>
            <p14:sldId id="258"/>
            <p14:sldId id="257"/>
            <p14:sldId id="259"/>
            <p14:sldId id="260"/>
            <p14:sldId id="265"/>
            <p14:sldId id="261"/>
            <p14:sldId id="263"/>
            <p14:sldId id="262"/>
            <p14:sldId id="264"/>
            <p14:sldId id="266"/>
            <p14:sldId id="275"/>
            <p14:sldId id="267"/>
            <p14:sldId id="271"/>
            <p14:sldId id="268"/>
            <p14:sldId id="269"/>
            <p14:sldId id="270"/>
            <p14:sldId id="274"/>
            <p14:sldId id="27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76C"/>
    <a:srgbClr val="FFEFD3"/>
    <a:srgbClr val="FFC4C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3712" autoAdjust="0"/>
  </p:normalViewPr>
  <p:slideViewPr>
    <p:cSldViewPr snapToGrid="0" snapToObjects="1">
      <p:cViewPr varScale="1">
        <p:scale>
          <a:sx n="83" d="100"/>
          <a:sy n="83" d="100"/>
        </p:scale>
        <p:origin x="-571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C05FB-024D-2C4C-BB3B-E1E53736A80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0EC34-3F2A-7B4E-968D-1C2C7A1FE2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Een nieuwe woonwijk in de </a:t>
            </a:r>
            <a:r>
              <a:rPr lang="nl-NL" dirty="0" err="1" smtClean="0"/>
              <a:t>Duivendrechtse</a:t>
            </a:r>
            <a:r>
              <a:rPr lang="nl-NL" dirty="0" smtClean="0"/>
              <a:t> polder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dirty="0" err="1" smtClean="0"/>
              <a:t>oppvervlakte</a:t>
            </a:r>
            <a:r>
              <a:rPr lang="en-US" dirty="0" smtClean="0"/>
              <a:t> 160m*180m=28800m</a:t>
            </a:r>
            <a:r>
              <a:rPr lang="en-US" baseline="30000" dirty="0" smtClean="0"/>
              <a:t>2</a:t>
            </a: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Wij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willen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zoveel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mogelijk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winst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maken</a:t>
            </a: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Dus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wijk</a:t>
            </a:r>
            <a:r>
              <a:rPr lang="en-GB" dirty="0" smtClean="0">
                <a:sym typeface="Wingdings" panose="05000000000000000000" pitchFamily="2" charset="2"/>
              </a:rPr>
              <a:t> zo </a:t>
            </a:r>
            <a:r>
              <a:rPr lang="en-GB" dirty="0" err="1" smtClean="0">
                <a:sym typeface="Wingdings" panose="05000000000000000000" pitchFamily="2" charset="2"/>
              </a:rPr>
              <a:t>goed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mogelijk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indelen</a:t>
            </a:r>
            <a:r>
              <a:rPr lang="en-GB" dirty="0" smtClean="0">
                <a:sym typeface="Wingdings" panose="05000000000000000000" pitchFamily="2" charset="2"/>
              </a:rPr>
              <a:t>. </a:t>
            </a:r>
            <a:r>
              <a:rPr lang="en-GB" dirty="0" err="1" smtClean="0">
                <a:sym typeface="Wingdings" panose="05000000000000000000" pitchFamily="2" charset="2"/>
              </a:rPr>
              <a:t>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zijn</a:t>
            </a:r>
            <a:r>
              <a:rPr lang="en-GB" dirty="0" smtClean="0">
                <a:sym typeface="Wingdings" panose="05000000000000000000" pitchFamily="2" charset="2"/>
              </a:rPr>
              <a:t> 3 </a:t>
            </a:r>
            <a:r>
              <a:rPr lang="en-GB" dirty="0" err="1" smtClean="0">
                <a:sym typeface="Wingdings" panose="05000000000000000000" pitchFamily="2" charset="2"/>
              </a:rPr>
              <a:t>versies</a:t>
            </a:r>
            <a:r>
              <a:rPr lang="en-GB" dirty="0" smtClean="0">
                <a:sym typeface="Wingdings" panose="05000000000000000000" pitchFamily="2" charset="2"/>
              </a:rPr>
              <a:t>: 20, 40 </a:t>
            </a:r>
            <a:r>
              <a:rPr lang="en-GB" dirty="0" err="1" smtClean="0">
                <a:sym typeface="Wingdings" panose="05000000000000000000" pitchFamily="2" charset="2"/>
              </a:rPr>
              <a:t>en</a:t>
            </a:r>
            <a:r>
              <a:rPr lang="en-GB" dirty="0" smtClean="0">
                <a:sym typeface="Wingdings" panose="05000000000000000000" pitchFamily="2" charset="2"/>
              </a:rPr>
              <a:t> 60 </a:t>
            </a:r>
            <a:r>
              <a:rPr lang="en-GB" dirty="0" err="1" smtClean="0">
                <a:sym typeface="Wingdings" panose="05000000000000000000" pitchFamily="2" charset="2"/>
              </a:rPr>
              <a:t>huizen</a:t>
            </a: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zijn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drie</a:t>
            </a:r>
            <a:r>
              <a:rPr lang="en-GB" dirty="0" smtClean="0">
                <a:sym typeface="Wingdings" panose="05000000000000000000" pitchFamily="2" charset="2"/>
              </a:rPr>
              <a:t> types (</a:t>
            </a:r>
            <a:r>
              <a:rPr lang="en-GB" dirty="0" err="1" smtClean="0">
                <a:sym typeface="Wingdings" panose="05000000000000000000" pitchFamily="2" charset="2"/>
              </a:rPr>
              <a:t>volgende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dia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Beschrijf</a:t>
            </a:r>
            <a:r>
              <a:rPr lang="en-GB" dirty="0" smtClean="0"/>
              <a:t> </a:t>
            </a:r>
            <a:r>
              <a:rPr lang="en-GB" dirty="0" err="1" smtClean="0"/>
              <a:t>drie</a:t>
            </a:r>
            <a:r>
              <a:rPr lang="en-GB" dirty="0" smtClean="0"/>
              <a:t> types</a:t>
            </a:r>
          </a:p>
          <a:p>
            <a:pPr marL="171450" indent="-171450">
              <a:buFont typeface="Wingdings"/>
              <a:buChar char="à"/>
            </a:pPr>
            <a:r>
              <a:rPr lang="en-GB" dirty="0" smtClean="0">
                <a:sym typeface="Wingdings" panose="05000000000000000000" pitchFamily="2" charset="2"/>
              </a:rPr>
              <a:t>Hoe </a:t>
            </a:r>
            <a:r>
              <a:rPr lang="en-GB" dirty="0" err="1" smtClean="0">
                <a:sym typeface="Wingdings" panose="05000000000000000000" pitchFamily="2" charset="2"/>
              </a:rPr>
              <a:t>groter</a:t>
            </a:r>
            <a:r>
              <a:rPr lang="en-GB" dirty="0" smtClean="0">
                <a:sym typeface="Wingdings" panose="05000000000000000000" pitchFamily="2" charset="2"/>
              </a:rPr>
              <a:t>, hoe </a:t>
            </a:r>
            <a:r>
              <a:rPr lang="en-GB" dirty="0" err="1" smtClean="0">
                <a:sym typeface="Wingdings" panose="05000000000000000000" pitchFamily="2" charset="2"/>
              </a:rPr>
              <a:t>meer</a:t>
            </a:r>
            <a:r>
              <a:rPr lang="en-GB" dirty="0" smtClean="0">
                <a:sym typeface="Wingdings" panose="05000000000000000000" pitchFamily="2" charset="2"/>
              </a:rPr>
              <a:t> het </a:t>
            </a:r>
            <a:r>
              <a:rPr lang="en-GB" dirty="0" err="1" smtClean="0">
                <a:sym typeface="Wingdings" panose="05000000000000000000" pitchFamily="2" charset="2"/>
              </a:rPr>
              <a:t>oplevert</a:t>
            </a:r>
            <a:r>
              <a:rPr lang="en-GB" dirty="0" smtClean="0">
                <a:sym typeface="Wingdings" panose="05000000000000000000" pitchFamily="2" charset="2"/>
              </a:rPr>
              <a:t>. Maar het </a:t>
            </a:r>
            <a:r>
              <a:rPr lang="en-GB" dirty="0" err="1" smtClean="0">
                <a:sym typeface="Wingdings" panose="05000000000000000000" pitchFamily="2" charset="2"/>
              </a:rPr>
              <a:t>aantal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staat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dus</a:t>
            </a:r>
            <a:r>
              <a:rPr lang="en-GB" dirty="0" smtClean="0">
                <a:sym typeface="Wingdings" panose="05000000000000000000" pitchFamily="2" charset="2"/>
              </a:rPr>
              <a:t> vast.</a:t>
            </a: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Toch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winst</a:t>
            </a:r>
            <a:r>
              <a:rPr lang="en-GB" dirty="0" smtClean="0">
                <a:sym typeface="Wingdings" panose="05000000000000000000" pitchFamily="2" charset="2"/>
              </a:rPr>
              <a:t> max want </a:t>
            </a:r>
            <a:r>
              <a:rPr lang="en-GB" dirty="0" err="1" smtClean="0">
                <a:sym typeface="Wingdings" panose="05000000000000000000" pitchFamily="2" charset="2"/>
              </a:rPr>
              <a:t>voor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elke</a:t>
            </a:r>
            <a:r>
              <a:rPr lang="en-GB" dirty="0" smtClean="0">
                <a:sym typeface="Wingdings" panose="05000000000000000000" pitchFamily="2" charset="2"/>
              </a:rPr>
              <a:t> extra meter </a:t>
            </a:r>
            <a:r>
              <a:rPr lang="en-GB" dirty="0" err="1" smtClean="0">
                <a:sym typeface="Wingdings" panose="05000000000000000000" pitchFamily="2" charset="2"/>
              </a:rPr>
              <a:t>vrijstand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krijg</a:t>
            </a:r>
            <a:r>
              <a:rPr lang="en-GB" dirty="0" smtClean="0">
                <a:sym typeface="Wingdings" panose="05000000000000000000" pitchFamily="2" charset="2"/>
              </a:rPr>
              <a:t> je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waarde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vermeerdering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Vrijstand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kleinste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afstand</a:t>
            </a:r>
            <a:r>
              <a:rPr lang="en-GB" baseline="0" dirty="0" smtClean="0"/>
              <a:t> tot 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dichtstbijzijnde andere woning in de wijk. Muur tot muur.</a:t>
            </a:r>
          </a:p>
          <a:p>
            <a:endParaRPr lang="nl-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 elk type andere prijsverbetering…</a:t>
            </a:r>
          </a:p>
          <a:p>
            <a:endParaRPr lang="nl-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Wij hebben ervoor gekozen om alle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vrijstand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binnen de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kaart te laten vallen. Want om de wijk heen zijn misschien andere wijken met huizen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aan de rand.</a:t>
            </a:r>
          </a:p>
          <a:p>
            <a:endParaRPr lang="nl-N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 wij gaan wijk indelen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zdd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winst max, door aantal meters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vrijstand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 veranderen.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Verdere</a:t>
            </a:r>
            <a:r>
              <a:rPr lang="en-GB" dirty="0" smtClean="0"/>
              <a:t> </a:t>
            </a:r>
            <a:r>
              <a:rPr lang="en-GB" dirty="0" err="1" smtClean="0"/>
              <a:t>opbouw</a:t>
            </a:r>
            <a:r>
              <a:rPr lang="en-GB" dirty="0" smtClean="0"/>
              <a:t> </a:t>
            </a:r>
            <a:r>
              <a:rPr lang="en-GB" dirty="0" err="1" smtClean="0"/>
              <a:t>presentatie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Onthoudt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elke</a:t>
            </a:r>
            <a:r>
              <a:rPr lang="en-GB" baseline="0" dirty="0" smtClean="0"/>
              <a:t> sim </a:t>
            </a:r>
            <a:r>
              <a:rPr lang="en-GB" baseline="0" dirty="0" err="1" smtClean="0"/>
              <a:t>ann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stap</a:t>
            </a:r>
            <a:r>
              <a:rPr lang="en-GB" baseline="0" dirty="0" smtClean="0"/>
              <a:t> wat max was </a:t>
            </a:r>
            <a:r>
              <a:rPr lang="en-GB" baseline="0" dirty="0" err="1" smtClean="0"/>
              <a:t>dus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uiteindelijk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verslechtering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67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55FCA9-6623-B940-98A2-80B82B6F7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AMSTELHAEGE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1AFF1E-9090-DE44-A816-2FAE8167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312863"/>
            <a:ext cx="10993546" cy="1383828"/>
          </a:xfrm>
        </p:spPr>
        <p:txBody>
          <a:bodyPr>
            <a:noAutofit/>
          </a:bodyPr>
          <a:lstStyle/>
          <a:p>
            <a:r>
              <a:rPr lang="nl-NL" sz="2000" dirty="0" err="1">
                <a:solidFill>
                  <a:schemeClr val="bg1"/>
                </a:solidFill>
              </a:rPr>
              <a:t>Mathemagicians</a:t>
            </a: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Puja </a:t>
            </a:r>
            <a:r>
              <a:rPr lang="en-US" sz="2000" dirty="0" smtClean="0">
                <a:solidFill>
                  <a:schemeClr val="bg1"/>
                </a:solidFill>
              </a:rPr>
              <a:t>Chandrikasingh, LUUK KLEIJ &amp; RADMIR LEUSHUIS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 smtClean="0">
                <a:solidFill>
                  <a:schemeClr val="bg1"/>
                </a:solidFill>
              </a:rPr>
              <a:t>Heurestieken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</a:rPr>
              <a:t>– Semester 2, blok 5</a:t>
            </a:r>
          </a:p>
          <a:p>
            <a:r>
              <a:rPr lang="nl-NL" sz="2000" dirty="0" smtClean="0">
                <a:solidFill>
                  <a:schemeClr val="bg1"/>
                </a:solidFill>
              </a:rPr>
              <a:t>18/05/2018</a:t>
            </a:r>
            <a:endParaRPr lang="nl-NL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Algoritmes &amp; heuristieken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</a:t>
            </a:r>
            <a:endParaRPr lang="nl-NL" dirty="0" smtClean="0"/>
          </a:p>
          <a:p>
            <a:r>
              <a:rPr lang="nl-NL" dirty="0" smtClean="0"/>
              <a:t>Hill Climbing: zuiver en stochastisch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smtClean="0"/>
              <a:t>Combi</a:t>
            </a:r>
          </a:p>
          <a:p>
            <a:r>
              <a:rPr lang="nl-NL" dirty="0" smtClean="0"/>
              <a:t>Min-Max (</a:t>
            </a:r>
            <a:r>
              <a:rPr lang="nl-NL" dirty="0" err="1" smtClean="0"/>
              <a:t>greedy</a:t>
            </a:r>
            <a:r>
              <a:rPr lang="nl-NL" dirty="0" smtClean="0"/>
              <a:t>)</a:t>
            </a:r>
          </a:p>
          <a:p>
            <a:r>
              <a:rPr lang="nl-NL" dirty="0"/>
              <a:t>Brute force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213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3109" y="5454059"/>
            <a:ext cx="1695663" cy="549298"/>
          </a:xfrm>
        </p:spPr>
        <p:txBody>
          <a:bodyPr>
            <a:normAutofit/>
          </a:bodyPr>
          <a:lstStyle/>
          <a:p>
            <a:r>
              <a:rPr lang="nl-NL" dirty="0" smtClean="0"/>
              <a:t>20 huizen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147803" y="5428488"/>
            <a:ext cx="1490741" cy="57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40 huizen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965557" y="5428488"/>
            <a:ext cx="1502404" cy="417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60 huizen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14" y="1872659"/>
            <a:ext cx="338296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78" y="1861375"/>
            <a:ext cx="3306762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0" y="1816925"/>
            <a:ext cx="3344862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34988" y="5491378"/>
            <a:ext cx="1695663" cy="549298"/>
          </a:xfrm>
        </p:spPr>
        <p:txBody>
          <a:bodyPr>
            <a:normAutofit/>
          </a:bodyPr>
          <a:lstStyle/>
          <a:p>
            <a:r>
              <a:rPr lang="nl-NL" dirty="0" smtClean="0"/>
              <a:t>€8 740 009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8329915" y="5496356"/>
            <a:ext cx="1829069" cy="57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€16 422 647</a:t>
            </a:r>
            <a:endParaRPr lang="nl-NL" dirty="0"/>
          </a:p>
        </p:txBody>
      </p:sp>
      <p:pic>
        <p:nvPicPr>
          <p:cNvPr id="3074" name="Picture 2" descr="E: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709" y="2362083"/>
            <a:ext cx="5436375" cy="30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6" y="2466355"/>
            <a:ext cx="5419979" cy="30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</a:t>
            </a:r>
            <a:r>
              <a:rPr lang="nl-NL" dirty="0" smtClean="0"/>
              <a:t>Climbing: </a:t>
            </a:r>
            <a:r>
              <a:rPr lang="nl-NL" dirty="0"/>
              <a:t>zuiver en </a:t>
            </a:r>
            <a:r>
              <a:rPr lang="nl-NL" dirty="0" smtClean="0"/>
              <a:t>stochastisch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Kies</a:t>
            </a:r>
            <a:r>
              <a:rPr lang="en-GB" dirty="0" smtClean="0"/>
              <a:t> huis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stapgrootte</a:t>
            </a:r>
            <a:endParaRPr lang="en-GB" dirty="0" smtClean="0"/>
          </a:p>
          <a:p>
            <a:r>
              <a:rPr lang="en-GB" dirty="0" err="1" smtClean="0"/>
              <a:t>Accepteer</a:t>
            </a:r>
            <a:r>
              <a:rPr lang="en-GB" dirty="0" smtClean="0"/>
              <a:t> </a:t>
            </a:r>
            <a:r>
              <a:rPr lang="en-GB" dirty="0" err="1" smtClean="0"/>
              <a:t>verbetering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Stochastisch</a:t>
            </a:r>
            <a:r>
              <a:rPr lang="en-GB" dirty="0" smtClean="0"/>
              <a:t> is </a:t>
            </a:r>
            <a:r>
              <a:rPr lang="en-GB" dirty="0" err="1" smtClean="0"/>
              <a:t>sneller</a:t>
            </a:r>
            <a:endParaRPr lang="en-GB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98" y="3016883"/>
            <a:ext cx="1610821" cy="131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chte verbindingslijn met pijl 5"/>
          <p:cNvCxnSpPr>
            <a:stCxn id="4" idx="0"/>
          </p:cNvCxnSpPr>
          <p:nvPr/>
        </p:nvCxnSpPr>
        <p:spPr>
          <a:xfrm flipH="1" flipV="1">
            <a:off x="6241008" y="2395727"/>
            <a:ext cx="1" cy="621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4" idx="3"/>
          </p:cNvCxnSpPr>
          <p:nvPr/>
        </p:nvCxnSpPr>
        <p:spPr>
          <a:xfrm flipV="1">
            <a:off x="7046419" y="3675855"/>
            <a:ext cx="81742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>
            <a:stCxn id="4" idx="2"/>
          </p:cNvCxnSpPr>
          <p:nvPr/>
        </p:nvCxnSpPr>
        <p:spPr>
          <a:xfrm flipH="1">
            <a:off x="6241008" y="4334828"/>
            <a:ext cx="1" cy="657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4" idx="1"/>
          </p:cNvCxnSpPr>
          <p:nvPr/>
        </p:nvCxnSpPr>
        <p:spPr>
          <a:xfrm flipH="1" flipV="1">
            <a:off x="4654296" y="3675855"/>
            <a:ext cx="781302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74" y="3016883"/>
            <a:ext cx="1610821" cy="131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 flipV="1">
            <a:off x="10307042" y="2523744"/>
            <a:ext cx="437158" cy="5354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Heuristiek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389945" y="5579595"/>
                <a:ext cx="11029615" cy="9511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𝑆𝑡𝑎𝑝</m:t>
                    </m:r>
                    <m:r>
                      <a:rPr lang="nl-NL" b="0" i="1" smtClean="0">
                        <a:latin typeface="Cambria Math"/>
                      </a:rPr>
                      <m:t>= </m:t>
                    </m:r>
                    <m:r>
                      <a:rPr lang="nl-NL" b="0" i="1" smtClean="0">
                        <a:latin typeface="Cambria Math"/>
                      </a:rPr>
                      <m:t>𝛼</m:t>
                    </m:r>
                    <m:r>
                      <a:rPr lang="nl-NL" b="0" i="1" smtClean="0">
                        <a:latin typeface="Cambria Math"/>
                      </a:rPr>
                      <m:t>+</m:t>
                    </m:r>
                    <m:r>
                      <a:rPr lang="nl-NL" b="0" i="1" smtClean="0">
                        <a:latin typeface="Cambria Math"/>
                      </a:rPr>
                      <m:t>𝛽</m:t>
                    </m:r>
                    <m:r>
                      <a:rPr lang="nl-NL" b="0" i="1" smtClean="0">
                        <a:latin typeface="Cambria Math"/>
                      </a:rPr>
                      <m:t>+</m:t>
                    </m:r>
                    <m:r>
                      <a:rPr lang="nl-NL" b="0" i="1" smtClean="0">
                        <a:latin typeface="Cambria Math"/>
                      </a:rPr>
                      <m:t>𝜖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945" y="5579595"/>
                <a:ext cx="11029615" cy="951133"/>
              </a:xfrm>
              <a:blipFill rotWithShape="1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E:\Plaatj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3" y="2045343"/>
            <a:ext cx="6196013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laatj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056" y="2045343"/>
            <a:ext cx="5448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annealing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5270967" cy="3678303"/>
              </a:xfrm>
            </p:spPr>
            <p:txBody>
              <a:bodyPr/>
              <a:lstStyle/>
              <a:p>
                <a:r>
                  <a:rPr lang="nl-NL" dirty="0" smtClean="0"/>
                  <a:t>Accepteer verslechteringen:</a:t>
                </a:r>
              </a:p>
              <a:p>
                <a:pPr lvl="1"/>
                <a:r>
                  <a:rPr lang="nl-NL" dirty="0" smtClean="0"/>
                  <a:t>Acceptatie kans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/>
                              </a:rPr>
                              <m:t>𝑣𝑒𝑟𝑏𝑒𝑡𝑒𝑟𝑖𝑛𝑔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/>
                              </a:rPr>
                              <m:t>𝑡𝑒𝑚𝑝𝑒𝑟𝑎𝑡𝑢𝑢𝑟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𝑏𝑖𝑗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nl-NL" dirty="0" smtClean="0"/>
              </a:p>
              <a:p>
                <a:pPr lvl="1"/>
                <a:endParaRPr lang="nl-NL" b="1" dirty="0" smtClean="0"/>
              </a:p>
              <a:p>
                <a:r>
                  <a:rPr lang="nl-NL" dirty="0" smtClean="0"/>
                  <a:t>Temperatuur:</a:t>
                </a:r>
              </a:p>
              <a:p>
                <a:pPr lvl="1"/>
                <a:r>
                  <a:rPr lang="nl-NL" dirty="0" smtClean="0"/>
                  <a:t>Lineair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Exponentieel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5270967" cy="3678303"/>
              </a:xfrm>
              <a:blipFill rotWithShape="1"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3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5703861" cy="3678303"/>
          </a:xfrm>
        </p:spPr>
        <p:txBody>
          <a:bodyPr/>
          <a:lstStyle/>
          <a:p>
            <a:r>
              <a:rPr lang="nl-NL" dirty="0" smtClean="0"/>
              <a:t>Lokaal maximum</a:t>
            </a:r>
          </a:p>
          <a:p>
            <a:pPr lvl="1"/>
            <a:r>
              <a:rPr lang="nl-NL" dirty="0" smtClean="0"/>
              <a:t>Vind door (maximaal) N keer stochastische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endParaRPr lang="nl-NL" dirty="0" smtClean="0"/>
          </a:p>
          <a:p>
            <a:pPr lvl="1"/>
            <a:r>
              <a:rPr lang="nl-NL" dirty="0" smtClean="0"/>
              <a:t>Eruit door N keer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0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Min-max (greedy)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4638990" cy="3678303"/>
          </a:xfrm>
        </p:spPr>
        <p:txBody>
          <a:bodyPr/>
          <a:lstStyle/>
          <a:p>
            <a:r>
              <a:rPr lang="nl-NL" dirty="0" smtClean="0"/>
              <a:t>Minimaliseer totaal verschil ‘optimale’ </a:t>
            </a:r>
            <a:r>
              <a:rPr lang="nl-NL" dirty="0" err="1" smtClean="0"/>
              <a:t>vrijstand</a:t>
            </a:r>
            <a:r>
              <a:rPr lang="nl-NL" dirty="0" smtClean="0"/>
              <a:t> en huidige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Maximaliseer winst met combi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79" y="3281934"/>
            <a:ext cx="5567545" cy="138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9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</a:t>
            </a:r>
            <a:r>
              <a:rPr lang="en-GB" dirty="0" smtClean="0"/>
              <a:t> Brute </a:t>
            </a:r>
            <a:r>
              <a:rPr lang="en-GB" dirty="0" smtClean="0"/>
              <a:t>force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proberen</a:t>
            </a:r>
            <a:endParaRPr lang="en-GB" dirty="0" smtClean="0"/>
          </a:p>
          <a:p>
            <a:r>
              <a:rPr lang="en-GB" dirty="0" err="1" smtClean="0"/>
              <a:t>Vergelijking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Voorlopige </a:t>
            </a:r>
            <a:r>
              <a:rPr lang="nl-NL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 of min-max </a:t>
            </a:r>
            <a:r>
              <a:rPr lang="en-GB" dirty="0" err="1" smtClean="0"/>
              <a:t>lijkt</a:t>
            </a:r>
            <a:r>
              <a:rPr lang="en-GB" dirty="0" smtClean="0"/>
              <a:t> het </a:t>
            </a:r>
            <a:r>
              <a:rPr lang="en-GB" dirty="0" err="1" smtClean="0"/>
              <a:t>beste</a:t>
            </a:r>
            <a:r>
              <a:rPr lang="en-GB" dirty="0" smtClean="0"/>
              <a:t> in </a:t>
            </a:r>
            <a:r>
              <a:rPr lang="en-GB" dirty="0" err="1" smtClean="0"/>
              <a:t>onze</a:t>
            </a:r>
            <a:r>
              <a:rPr lang="en-GB" dirty="0" smtClean="0"/>
              <a:t> case</a:t>
            </a:r>
          </a:p>
          <a:p>
            <a:r>
              <a:rPr lang="en-GB" dirty="0" smtClean="0"/>
              <a:t>Brute force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tijd</a:t>
            </a:r>
            <a:endParaRPr lang="en-GB" dirty="0" smtClean="0"/>
          </a:p>
          <a:p>
            <a:r>
              <a:rPr lang="en-GB" dirty="0" err="1" smtClean="0"/>
              <a:t>Zijn</a:t>
            </a:r>
            <a:r>
              <a:rPr lang="en-GB" dirty="0" smtClean="0"/>
              <a:t> nu </a:t>
            </a:r>
            <a:r>
              <a:rPr lang="en-GB" dirty="0" err="1" smtClean="0"/>
              <a:t>bezig</a:t>
            </a:r>
            <a:r>
              <a:rPr lang="en-GB" dirty="0" smtClean="0"/>
              <a:t> met </a:t>
            </a:r>
            <a:r>
              <a:rPr lang="en-GB" dirty="0" err="1" smtClean="0"/>
              <a:t>vergelijkingen</a:t>
            </a:r>
            <a:r>
              <a:rPr lang="en-GB" dirty="0" smtClean="0"/>
              <a:t>, </a:t>
            </a:r>
            <a:r>
              <a:rPr lang="en-GB" dirty="0" err="1" smtClean="0"/>
              <a:t>dus</a:t>
            </a:r>
            <a:r>
              <a:rPr lang="en-GB" dirty="0" smtClean="0"/>
              <a:t>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komt</a:t>
            </a:r>
            <a:r>
              <a:rPr lang="en-GB" dirty="0" smtClean="0"/>
              <a:t> nog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00553" y="2180496"/>
            <a:ext cx="5110254" cy="3678303"/>
          </a:xfrm>
        </p:spPr>
        <p:txBody>
          <a:bodyPr/>
          <a:lstStyle/>
          <a:p>
            <a:r>
              <a:rPr lang="nl-NL" dirty="0" smtClean="0"/>
              <a:t>160 bij 180 meter met 20% water</a:t>
            </a:r>
          </a:p>
          <a:p>
            <a:r>
              <a:rPr lang="nl-NL" dirty="0" smtClean="0"/>
              <a:t>Winst maximaliseren</a:t>
            </a:r>
          </a:p>
          <a:p>
            <a:endParaRPr lang="nl-NL" dirty="0" smtClean="0"/>
          </a:p>
          <a:p>
            <a:r>
              <a:rPr lang="nl-NL" dirty="0" smtClean="0"/>
              <a:t>Verschillende mogelijkheden</a:t>
            </a:r>
          </a:p>
          <a:p>
            <a:pPr lvl="1"/>
            <a:r>
              <a:rPr lang="nl-NL" dirty="0" smtClean="0"/>
              <a:t>20 huizen</a:t>
            </a:r>
          </a:p>
          <a:p>
            <a:pPr lvl="1"/>
            <a:r>
              <a:rPr lang="nl-NL" dirty="0" smtClean="0"/>
              <a:t>40 huizen</a:t>
            </a:r>
          </a:p>
          <a:p>
            <a:pPr lvl="1"/>
            <a:r>
              <a:rPr lang="nl-NL" dirty="0" smtClean="0"/>
              <a:t>60 huizen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1" y="2032100"/>
            <a:ext cx="5083695" cy="448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2873" y="4750717"/>
            <a:ext cx="3226037" cy="1702730"/>
          </a:xfrm>
        </p:spPr>
        <p:txBody>
          <a:bodyPr>
            <a:normAutofit/>
          </a:bodyPr>
          <a:lstStyle/>
          <a:p>
            <a:r>
              <a:rPr lang="nl-NL" dirty="0" smtClean="0"/>
              <a:t>Eengezinswoning</a:t>
            </a:r>
          </a:p>
          <a:p>
            <a:r>
              <a:rPr lang="nl-NL" dirty="0" smtClean="0"/>
              <a:t>60%</a:t>
            </a:r>
          </a:p>
          <a:p>
            <a:r>
              <a:rPr lang="nl-NL" dirty="0" smtClean="0"/>
              <a:t>€285 000</a:t>
            </a:r>
          </a:p>
          <a:p>
            <a:r>
              <a:rPr lang="nl-NL" dirty="0" smtClean="0"/>
              <a:t>2 meter minimale </a:t>
            </a:r>
            <a:r>
              <a:rPr lang="nl-NL" dirty="0" err="1" smtClean="0"/>
              <a:t>vrijstand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46" y="3154044"/>
            <a:ext cx="1610821" cy="131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heuristieken.nl/wiki/images/e/e1/Bunga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45" y="2805699"/>
            <a:ext cx="2184688" cy="16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heuristieken.nl/wiki/images/e/e3/Mais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19" y="2314748"/>
            <a:ext cx="2390034" cy="215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895544" y="4750717"/>
            <a:ext cx="3226037" cy="1702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Bungalow</a:t>
            </a:r>
          </a:p>
          <a:p>
            <a:r>
              <a:rPr lang="nl-NL" dirty="0" smtClean="0"/>
              <a:t>25%</a:t>
            </a:r>
          </a:p>
          <a:p>
            <a:r>
              <a:rPr lang="nl-NL" dirty="0" smtClean="0"/>
              <a:t>€399 000</a:t>
            </a:r>
          </a:p>
          <a:p>
            <a:r>
              <a:rPr lang="nl-NL" dirty="0" smtClean="0"/>
              <a:t>3 meter minimale </a:t>
            </a:r>
            <a:r>
              <a:rPr lang="nl-NL" dirty="0" err="1" smtClean="0"/>
              <a:t>vrijstand</a:t>
            </a:r>
            <a:endParaRPr lang="nl-NL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8667919" y="4750717"/>
            <a:ext cx="3226037" cy="1702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Maison/Villa</a:t>
            </a:r>
            <a:endParaRPr lang="nl-NL" dirty="0" smtClean="0"/>
          </a:p>
          <a:p>
            <a:r>
              <a:rPr lang="nl-NL" dirty="0" smtClean="0"/>
              <a:t>15%</a:t>
            </a:r>
          </a:p>
          <a:p>
            <a:r>
              <a:rPr lang="nl-NL" dirty="0" smtClean="0"/>
              <a:t>€610 000</a:t>
            </a:r>
          </a:p>
          <a:p>
            <a:r>
              <a:rPr lang="nl-NL" dirty="0" smtClean="0"/>
              <a:t>6 meter minimale </a:t>
            </a:r>
            <a:r>
              <a:rPr lang="nl-NL" dirty="0" err="1" smtClean="0"/>
              <a:t>vrijstand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6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Winst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5054837" cy="3678303"/>
          </a:xfrm>
        </p:spPr>
        <p:txBody>
          <a:bodyPr/>
          <a:lstStyle/>
          <a:p>
            <a:r>
              <a:rPr lang="nl-NL" dirty="0" smtClean="0"/>
              <a:t>Vrijstand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Prijsverbetering per extra meter </a:t>
            </a:r>
            <a:r>
              <a:rPr lang="nl-NL" dirty="0" err="1" smtClean="0"/>
              <a:t>vrijstand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Eengezinswoning: 3%</a:t>
            </a:r>
          </a:p>
          <a:p>
            <a:pPr lvl="1"/>
            <a:r>
              <a:rPr lang="nl-NL" dirty="0" smtClean="0"/>
              <a:t>Bungalow: 4%</a:t>
            </a:r>
          </a:p>
          <a:p>
            <a:pPr lvl="1"/>
            <a:r>
              <a:rPr lang="nl-NL" dirty="0" smtClean="0"/>
              <a:t>Villa: 6%</a:t>
            </a:r>
          </a:p>
        </p:txBody>
      </p:sp>
      <p:pic>
        <p:nvPicPr>
          <p:cNvPr id="10" name="Picture 4" descr="http://heuristieken.nl/wiki/images/e/e1/Bunga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2252">
            <a:off x="6296831" y="2669023"/>
            <a:ext cx="2184688" cy="16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heuristieken.nl/wiki/images/e/e3/Mais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517" y="3363205"/>
            <a:ext cx="2390034" cy="215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/>
          <p:cNvCxnSpPr/>
          <p:nvPr/>
        </p:nvCxnSpPr>
        <p:spPr>
          <a:xfrm>
            <a:off x="8146473" y="4025735"/>
            <a:ext cx="1330036" cy="446253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inhoud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04616"/>
          </a:xfrm>
        </p:spPr>
        <p:txBody>
          <a:bodyPr/>
          <a:lstStyle/>
          <a:p>
            <a:r>
              <a:rPr lang="nl-NL" dirty="0" smtClean="0"/>
              <a:t>Toestandsruimte</a:t>
            </a:r>
            <a:endParaRPr lang="nl-NL" dirty="0" smtClean="0"/>
          </a:p>
          <a:p>
            <a:r>
              <a:rPr lang="nl-NL" dirty="0" smtClean="0"/>
              <a:t>Algoritmes en heuristieken</a:t>
            </a:r>
          </a:p>
          <a:p>
            <a:r>
              <a:rPr lang="nl-NL" dirty="0" smtClean="0"/>
              <a:t>Voorlopige conclusie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0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Discreet: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NL" b="0" i="1" smtClean="0">
                            <a:latin typeface="Cambria Math"/>
                          </a:rPr>
                          <m:t>𝑗</m:t>
                        </m:r>
                        <m:r>
                          <a:rPr lang="nl-NL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nl-NL" b="0" i="1" smtClean="0">
                            <a:latin typeface="Cambria Math"/>
                          </a:rPr>
                          <m:t>20 </m:t>
                        </m:r>
                        <m:r>
                          <a:rPr lang="nl-NL" b="0" i="1" smtClean="0">
                            <a:latin typeface="Cambria Math"/>
                          </a:rPr>
                          <m:t>h𝑢𝑖𝑧𝑒𝑛</m:t>
                        </m:r>
                      </m:sup>
                      <m:e>
                        <m:r>
                          <a:rPr lang="nl-NL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/>
                              </a:rPr>
                              <m:t>57600 −</m:t>
                            </m:r>
                            <m:nary>
                              <m:naryPr>
                                <m:chr m:val="∑"/>
                                <m:ctrlPr>
                                  <a:rPr lang="nl-NL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nl-NL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nl-NL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≈3,9∗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/>
                                <a:ea typeface="Cambria Math"/>
                              </a:rPr>
                              <m:t>104</m:t>
                            </m:r>
                          </m:sup>
                        </m:sSup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nl-NL" dirty="0" smtClean="0"/>
                  <a:t>Continu: 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nl-NL" dirty="0" smtClean="0"/>
                  <a:t> </a:t>
                </a:r>
                <a:endParaRPr lang="nl-NL" dirty="0"/>
              </a:p>
              <a:p>
                <a:r>
                  <a:rPr lang="nl-NL" dirty="0" smtClean="0"/>
                  <a:t>Draaien</a:t>
                </a:r>
                <a:endParaRPr lang="nl-NL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/>
          <p:cNvSpPr/>
          <p:nvPr/>
        </p:nvSpPr>
        <p:spPr>
          <a:xfrm>
            <a:off x="902824" y="1956122"/>
            <a:ext cx="6542155" cy="468035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hoek 23"/>
          <p:cNvSpPr/>
          <p:nvPr/>
        </p:nvSpPr>
        <p:spPr>
          <a:xfrm>
            <a:off x="2016454" y="2787975"/>
            <a:ext cx="4251663" cy="2895195"/>
          </a:xfrm>
          <a:prstGeom prst="rect">
            <a:avLst/>
          </a:prstGeom>
          <a:solidFill>
            <a:schemeClr val="accent6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 | </a:t>
            </a:r>
            <a:r>
              <a:rPr lang="nl-NL" dirty="0" err="1" smtClean="0"/>
              <a:t>Upper</a:t>
            </a:r>
            <a:r>
              <a:rPr lang="nl-NL" dirty="0" smtClean="0"/>
              <a:t> &amp;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824274" y="3479748"/>
            <a:ext cx="2600697" cy="1508166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13" name="Rechte verbindingslijn met pijl 12"/>
          <p:cNvCxnSpPr>
            <a:stCxn id="4" idx="3"/>
          </p:cNvCxnSpPr>
          <p:nvPr/>
        </p:nvCxnSpPr>
        <p:spPr>
          <a:xfrm>
            <a:off x="5424971" y="4233831"/>
            <a:ext cx="855024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6268117" y="4239769"/>
            <a:ext cx="117686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5424971" y="4465400"/>
            <a:ext cx="2020008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jdelijke aanduiding voor inhoud 20"/>
          <p:cNvSpPr>
            <a:spLocks noGrp="1"/>
          </p:cNvSpPr>
          <p:nvPr>
            <p:ph idx="1"/>
          </p:nvPr>
        </p:nvSpPr>
        <p:spPr>
          <a:xfrm>
            <a:off x="5519973" y="3776631"/>
            <a:ext cx="2735234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Min	</a:t>
            </a:r>
            <a:r>
              <a:rPr lang="en-GB" dirty="0"/>
              <a:t> </a:t>
            </a:r>
            <a:r>
              <a:rPr lang="en-GB" dirty="0" smtClean="0"/>
              <a:t>        Extra</a:t>
            </a:r>
            <a:endParaRPr lang="en-GB" dirty="0"/>
          </a:p>
        </p:txBody>
      </p:sp>
      <p:sp>
        <p:nvSpPr>
          <p:cNvPr id="22" name="Tijdelijke aanduiding voor inhoud 20"/>
          <p:cNvSpPr txBox="1">
            <a:spLocks/>
          </p:cNvSpPr>
          <p:nvPr/>
        </p:nvSpPr>
        <p:spPr>
          <a:xfrm>
            <a:off x="5424971" y="4465400"/>
            <a:ext cx="202000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GB" b="1" dirty="0" err="1" smtClean="0"/>
              <a:t>Totaal</a:t>
            </a:r>
            <a:endParaRPr lang="en-GB" b="1" dirty="0"/>
          </a:p>
        </p:txBody>
      </p:sp>
      <p:sp>
        <p:nvSpPr>
          <p:cNvPr id="23" name="Tijdelijke aanduiding voor inhoud 20"/>
          <p:cNvSpPr txBox="1">
            <a:spLocks/>
          </p:cNvSpPr>
          <p:nvPr/>
        </p:nvSpPr>
        <p:spPr>
          <a:xfrm>
            <a:off x="8356272" y="2517569"/>
            <a:ext cx="3254536" cy="269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= makkelijk</a:t>
            </a:r>
          </a:p>
          <a:p>
            <a:endParaRPr lang="nl-NL" dirty="0" smtClean="0"/>
          </a:p>
          <a:p>
            <a:r>
              <a:rPr lang="nl-NL" dirty="0" err="1" smtClean="0"/>
              <a:t>Upper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42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 |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bounds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537065" y="2369085"/>
            <a:ext cx="1733796" cy="1274619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13" name="Rechte verbindingslijn met pijl 12"/>
          <p:cNvCxnSpPr>
            <a:stCxn id="4" idx="3"/>
          </p:cNvCxnSpPr>
          <p:nvPr/>
        </p:nvCxnSpPr>
        <p:spPr>
          <a:xfrm flipV="1">
            <a:off x="3270861" y="3006394"/>
            <a:ext cx="617518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3844835" y="3006395"/>
            <a:ext cx="94211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3270863" y="3216194"/>
            <a:ext cx="150420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4775070" y="2369085"/>
            <a:ext cx="1733796" cy="1274619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26" name="Rechte verbindingslijn met pijl 25"/>
          <p:cNvCxnSpPr>
            <a:stCxn id="25" idx="3"/>
          </p:cNvCxnSpPr>
          <p:nvPr/>
        </p:nvCxnSpPr>
        <p:spPr>
          <a:xfrm flipV="1">
            <a:off x="6508866" y="3006394"/>
            <a:ext cx="617518" cy="1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7082840" y="3006395"/>
            <a:ext cx="94211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>
            <a:off x="6508868" y="3216194"/>
            <a:ext cx="150420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jdelijke aanduiding voor inhoud 28"/>
              <p:cNvSpPr>
                <a:spLocks noGrp="1"/>
              </p:cNvSpPr>
              <p:nvPr>
                <p:ph idx="1"/>
              </p:nvPr>
            </p:nvSpPr>
            <p:spPr>
              <a:xfrm>
                <a:off x="299227" y="5452146"/>
                <a:ext cx="9109073" cy="702927"/>
              </a:xfrm>
            </p:spPr>
            <p:txBody>
              <a:bodyPr/>
              <a:lstStyle/>
              <a:p>
                <a:r>
                  <a:rPr lang="nl-NL" dirty="0" smtClean="0"/>
                  <a:t>Onderschatting</a:t>
                </a:r>
                <a:r>
                  <a:rPr lang="en-GB" dirty="0" smtClean="0"/>
                  <a:t> </a:t>
                </a:r>
                <a:r>
                  <a:rPr lang="nl-NL" dirty="0" smtClean="0"/>
                  <a:t>aantal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= </a:t>
                </a:r>
                <a:r>
                  <a:rPr lang="nl-NL" dirty="0" smtClean="0"/>
                  <a:t>overschatting aantal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GB" dirty="0" smtClean="0"/>
                  <a:t> = </a:t>
                </a:r>
                <a:r>
                  <a:rPr lang="nl-NL" dirty="0" smtClean="0"/>
                  <a:t>overschatting winst</a:t>
                </a:r>
                <a:endParaRPr lang="nl-NL" dirty="0"/>
              </a:p>
            </p:txBody>
          </p:sp>
        </mc:Choice>
        <mc:Fallback xmlns="">
          <p:sp>
            <p:nvSpPr>
              <p:cNvPr id="29" name="Tijdelijke aanduiding voor inhoud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227" y="5452146"/>
                <a:ext cx="9109073" cy="702927"/>
              </a:xfrm>
              <a:blipFill rotWithShape="1">
                <a:blip r:embed="rId2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Rechte verbindingslijn met pijl 29"/>
          <p:cNvCxnSpPr/>
          <p:nvPr/>
        </p:nvCxnSpPr>
        <p:spPr>
          <a:xfrm>
            <a:off x="2602996" y="3616573"/>
            <a:ext cx="0" cy="54824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2599036" y="4151553"/>
            <a:ext cx="0" cy="69074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>
            <a:off x="2317989" y="3616573"/>
            <a:ext cx="0" cy="122572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5843913" y="3616573"/>
            <a:ext cx="0" cy="548243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>
            <a:off x="5839953" y="4151553"/>
            <a:ext cx="0" cy="690749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/>
          <p:nvPr/>
        </p:nvCxnSpPr>
        <p:spPr>
          <a:xfrm>
            <a:off x="5558906" y="3616573"/>
            <a:ext cx="0" cy="1225729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/>
          <p:nvPr/>
        </p:nvCxnSpPr>
        <p:spPr>
          <a:xfrm flipV="1">
            <a:off x="919547" y="3006395"/>
            <a:ext cx="617518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/>
          <p:nvPr/>
        </p:nvCxnSpPr>
        <p:spPr>
          <a:xfrm>
            <a:off x="0" y="3006394"/>
            <a:ext cx="94211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/>
          <p:cNvCxnSpPr/>
          <p:nvPr/>
        </p:nvCxnSpPr>
        <p:spPr>
          <a:xfrm>
            <a:off x="0" y="3194354"/>
            <a:ext cx="1537065" cy="145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hoek 67"/>
          <p:cNvSpPr/>
          <p:nvPr/>
        </p:nvSpPr>
        <p:spPr>
          <a:xfrm>
            <a:off x="8006339" y="2399829"/>
            <a:ext cx="1733796" cy="1274619"/>
          </a:xfrm>
          <a:prstGeom prst="rect">
            <a:avLst/>
          </a:prstGeom>
          <a:solidFill>
            <a:schemeClr val="accent4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69" name="Rechte verbindingslijn met pijl 68"/>
          <p:cNvCxnSpPr>
            <a:stCxn id="68" idx="3"/>
          </p:cNvCxnSpPr>
          <p:nvPr/>
        </p:nvCxnSpPr>
        <p:spPr>
          <a:xfrm flipV="1">
            <a:off x="9740135" y="3037138"/>
            <a:ext cx="617518" cy="1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/>
          <p:nvPr/>
        </p:nvCxnSpPr>
        <p:spPr>
          <a:xfrm>
            <a:off x="10314109" y="3037139"/>
            <a:ext cx="942110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/>
          <p:cNvCxnSpPr/>
          <p:nvPr/>
        </p:nvCxnSpPr>
        <p:spPr>
          <a:xfrm>
            <a:off x="9740137" y="3246938"/>
            <a:ext cx="150420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/>
          <p:cNvCxnSpPr/>
          <p:nvPr/>
        </p:nvCxnSpPr>
        <p:spPr>
          <a:xfrm>
            <a:off x="9075182" y="3647317"/>
            <a:ext cx="0" cy="548243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/>
          <p:nvPr/>
        </p:nvCxnSpPr>
        <p:spPr>
          <a:xfrm>
            <a:off x="9071222" y="4182297"/>
            <a:ext cx="0" cy="690749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/>
          <p:nvPr/>
        </p:nvCxnSpPr>
        <p:spPr>
          <a:xfrm>
            <a:off x="8790175" y="3647317"/>
            <a:ext cx="0" cy="1225729"/>
          </a:xfrm>
          <a:prstGeom prst="straightConnector1">
            <a:avLst/>
          </a:prstGeom>
          <a:ln w="2857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 | </a:t>
            </a:r>
            <a:r>
              <a:rPr lang="nl-NL" dirty="0" err="1"/>
              <a:t>Upper</a:t>
            </a:r>
            <a:r>
              <a:rPr lang="nl-NL" dirty="0"/>
              <a:t> &amp;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bounds</a:t>
            </a:r>
            <a:endParaRPr lang="en-GB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706456"/>
              </p:ext>
            </p:extLst>
          </p:nvPr>
        </p:nvGraphicFramePr>
        <p:xfrm>
          <a:off x="1886675" y="2708477"/>
          <a:ext cx="8275898" cy="23959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98860"/>
                <a:gridCol w="2298860"/>
                <a:gridCol w="1839089"/>
                <a:gridCol w="1839089"/>
              </a:tblGrid>
              <a:tr h="314223">
                <a:tc rowSpan="2"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 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err="1">
                          <a:effectLst/>
                        </a:rPr>
                        <a:t>Lower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effectLst/>
                        </a:rPr>
                        <a:t>bound</a:t>
                      </a:r>
                      <a:endParaRPr lang="nl-NL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 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err="1">
                          <a:effectLst/>
                        </a:rPr>
                        <a:t>Upper</a:t>
                      </a: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r>
                        <a:rPr lang="nl-NL" sz="1600" u="none" strike="noStrike" dirty="0" err="1">
                          <a:effectLst/>
                        </a:rPr>
                        <a:t>bound</a:t>
                      </a:r>
                      <a:endParaRPr lang="nl-NL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4223">
                <a:tc vMerge="1">
                  <a:txBody>
                    <a:bodyPr/>
                    <a:lstStyle/>
                    <a:p>
                      <a:pPr algn="l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Extra winst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Totale winst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mpd="sng">
                      <a:noFill/>
                    </a:lnT>
                  </a:tcPr>
                </a:tc>
              </a:tr>
              <a:tr h="589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   7.245.000,00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 €    9.492.145,18 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 € 16.737.145,18 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589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40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€ 14.490.000,00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€ 11.236.621,11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>
                          <a:effectLst/>
                        </a:rPr>
                        <a:t> € 25.726.621,11 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589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60 huizen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€ 21.735.000,00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€ 11.686.049,46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u="none" strike="noStrike" dirty="0">
                          <a:effectLst/>
                        </a:rPr>
                        <a:t> € 33.421.049,46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{D0EE235C-2400-FD45-B136-581DAA9D68BA}tf10001123</Template>
  <TotalTime>3444</TotalTime>
  <Words>483</Words>
  <Application>Microsoft Office PowerPoint</Application>
  <PresentationFormat>Aangepast</PresentationFormat>
  <Paragraphs>141</Paragraphs>
  <Slides>19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Dividend</vt:lpstr>
      <vt:lpstr>AMSTELHAEGE</vt:lpstr>
      <vt:lpstr>amstelhaege</vt:lpstr>
      <vt:lpstr>amstelhaege</vt:lpstr>
      <vt:lpstr>Winst</vt:lpstr>
      <vt:lpstr>inhoud</vt:lpstr>
      <vt:lpstr>Toestandsruimte</vt:lpstr>
      <vt:lpstr>Toestandsruimte | Upper &amp; lower bounds</vt:lpstr>
      <vt:lpstr>Toestandsruimte | Upper &amp; lower bounds</vt:lpstr>
      <vt:lpstr>Toestandsruimte | Upper &amp; lower bounds</vt:lpstr>
      <vt:lpstr>Algoritmes &amp; heuristieken</vt:lpstr>
      <vt:lpstr>Random</vt:lpstr>
      <vt:lpstr>Random</vt:lpstr>
      <vt:lpstr>Hill Climbing: zuiver en stochastisch</vt:lpstr>
      <vt:lpstr>Heuristiek</vt:lpstr>
      <vt:lpstr>Simulated annealing</vt:lpstr>
      <vt:lpstr>combi</vt:lpstr>
      <vt:lpstr>Min-max (greedy)</vt:lpstr>
      <vt:lpstr>DISCRETE Brute force</vt:lpstr>
      <vt:lpstr>Voorlopige 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Halm</dc:creator>
  <cp:lastModifiedBy>Eigenaar</cp:lastModifiedBy>
  <cp:revision>95</cp:revision>
  <cp:lastPrinted>2018-05-03T13:02:42Z</cp:lastPrinted>
  <dcterms:created xsi:type="dcterms:W3CDTF">2018-04-19T12:12:59Z</dcterms:created>
  <dcterms:modified xsi:type="dcterms:W3CDTF">2018-05-18T09:16:28Z</dcterms:modified>
</cp:coreProperties>
</file>