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25"/>
  </p:notesMasterIdLst>
  <p:sldIdLst>
    <p:sldId id="256" r:id="rId2"/>
    <p:sldId id="258" r:id="rId3"/>
    <p:sldId id="257" r:id="rId4"/>
    <p:sldId id="259" r:id="rId5"/>
    <p:sldId id="260" r:id="rId6"/>
    <p:sldId id="265" r:id="rId7"/>
    <p:sldId id="263" r:id="rId8"/>
    <p:sldId id="264" r:id="rId9"/>
    <p:sldId id="270" r:id="rId10"/>
    <p:sldId id="269" r:id="rId11"/>
    <p:sldId id="267" r:id="rId12"/>
    <p:sldId id="268" r:id="rId13"/>
    <p:sldId id="276" r:id="rId14"/>
    <p:sldId id="277" r:id="rId15"/>
    <p:sldId id="274" r:id="rId16"/>
    <p:sldId id="266" r:id="rId17"/>
    <p:sldId id="271" r:id="rId18"/>
    <p:sldId id="273" r:id="rId19"/>
    <p:sldId id="279" r:id="rId20"/>
    <p:sldId id="280" r:id="rId21"/>
    <p:sldId id="281" r:id="rId22"/>
    <p:sldId id="285" r:id="rId23"/>
    <p:sldId id="28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F17238EB-AF74-43A3-89AE-2EB6E64C2450}">
          <p14:sldIdLst>
            <p14:sldId id="256"/>
            <p14:sldId id="258"/>
            <p14:sldId id="257"/>
            <p14:sldId id="259"/>
            <p14:sldId id="260"/>
            <p14:sldId id="265"/>
            <p14:sldId id="263"/>
            <p14:sldId id="264"/>
            <p14:sldId id="270"/>
            <p14:sldId id="269"/>
            <p14:sldId id="267"/>
            <p14:sldId id="268"/>
            <p14:sldId id="276"/>
            <p14:sldId id="277"/>
            <p14:sldId id="274"/>
            <p14:sldId id="266"/>
            <p14:sldId id="271"/>
            <p14:sldId id="273"/>
            <p14:sldId id="279"/>
            <p14:sldId id="280"/>
            <p14:sldId id="281"/>
            <p14:sldId id="285"/>
            <p14:sldId id="289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576C"/>
    <a:srgbClr val="FFEFD3"/>
    <a:srgbClr val="FFC4C9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jl, gemiddeld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3712" autoAdjust="0"/>
  </p:normalViewPr>
  <p:slideViewPr>
    <p:cSldViewPr snapToGrid="0" snapToObjects="1">
      <p:cViewPr>
        <p:scale>
          <a:sx n="75" d="100"/>
          <a:sy n="75" d="100"/>
        </p:scale>
        <p:origin x="-888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C05FB-024D-2C4C-BB3B-E1E53736A80E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0EC34-3F2A-7B4E-968D-1C2C7A1FE2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73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nl-NL" dirty="0" smtClean="0"/>
              <a:t>Een nieuwe woonwijk in de </a:t>
            </a:r>
            <a:r>
              <a:rPr lang="nl-NL" dirty="0" err="1" smtClean="0"/>
              <a:t>Duivendrechtse</a:t>
            </a:r>
            <a:r>
              <a:rPr lang="nl-NL" dirty="0" smtClean="0"/>
              <a:t> polder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Totale</a:t>
            </a:r>
            <a:r>
              <a:rPr lang="en-US" dirty="0" smtClean="0"/>
              <a:t> </a:t>
            </a:r>
            <a:r>
              <a:rPr lang="en-US" dirty="0" err="1" smtClean="0"/>
              <a:t>oppvervlakte</a:t>
            </a:r>
            <a:r>
              <a:rPr lang="en-US" dirty="0" smtClean="0"/>
              <a:t> 160m*180m=28800m</a:t>
            </a:r>
            <a:r>
              <a:rPr lang="en-US" baseline="30000" dirty="0" smtClean="0"/>
              <a:t>2</a:t>
            </a:r>
          </a:p>
          <a:p>
            <a:pPr marL="171450" indent="-171450">
              <a:buFont typeface="Wingdings"/>
              <a:buChar char="à"/>
            </a:pPr>
            <a:r>
              <a:rPr lang="en-GB" dirty="0" err="1" smtClean="0">
                <a:sym typeface="Wingdings" panose="05000000000000000000" pitchFamily="2" charset="2"/>
              </a:rPr>
              <a:t>Wij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willen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zoveel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mogelijk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winst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maken</a:t>
            </a:r>
            <a:endParaRPr lang="en-GB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/>
              <a:buChar char="à"/>
            </a:pPr>
            <a:endParaRPr lang="en-GB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/>
              <a:buChar char="à"/>
            </a:pPr>
            <a:r>
              <a:rPr lang="en-GB" dirty="0" err="1" smtClean="0">
                <a:sym typeface="Wingdings" panose="05000000000000000000" pitchFamily="2" charset="2"/>
              </a:rPr>
              <a:t>Dus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wijk</a:t>
            </a:r>
            <a:r>
              <a:rPr lang="en-GB" dirty="0" smtClean="0">
                <a:sym typeface="Wingdings" panose="05000000000000000000" pitchFamily="2" charset="2"/>
              </a:rPr>
              <a:t> zo </a:t>
            </a:r>
            <a:r>
              <a:rPr lang="en-GB" dirty="0" err="1" smtClean="0">
                <a:sym typeface="Wingdings" panose="05000000000000000000" pitchFamily="2" charset="2"/>
              </a:rPr>
              <a:t>goed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mogelijk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indelen</a:t>
            </a:r>
            <a:r>
              <a:rPr lang="en-GB" dirty="0" smtClean="0">
                <a:sym typeface="Wingdings" panose="05000000000000000000" pitchFamily="2" charset="2"/>
              </a:rPr>
              <a:t>. </a:t>
            </a:r>
            <a:r>
              <a:rPr lang="en-GB" dirty="0" err="1" smtClean="0">
                <a:sym typeface="Wingdings" panose="05000000000000000000" pitchFamily="2" charset="2"/>
              </a:rPr>
              <a:t>Er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zijn</a:t>
            </a:r>
            <a:r>
              <a:rPr lang="en-GB" dirty="0" smtClean="0">
                <a:sym typeface="Wingdings" panose="05000000000000000000" pitchFamily="2" charset="2"/>
              </a:rPr>
              <a:t> 3 </a:t>
            </a:r>
            <a:r>
              <a:rPr lang="en-GB" dirty="0" err="1" smtClean="0">
                <a:sym typeface="Wingdings" panose="05000000000000000000" pitchFamily="2" charset="2"/>
              </a:rPr>
              <a:t>versies</a:t>
            </a:r>
            <a:r>
              <a:rPr lang="en-GB" dirty="0" smtClean="0">
                <a:sym typeface="Wingdings" panose="05000000000000000000" pitchFamily="2" charset="2"/>
              </a:rPr>
              <a:t>: 20, 40 </a:t>
            </a:r>
            <a:r>
              <a:rPr lang="en-GB" dirty="0" err="1" smtClean="0">
                <a:sym typeface="Wingdings" panose="05000000000000000000" pitchFamily="2" charset="2"/>
              </a:rPr>
              <a:t>en</a:t>
            </a:r>
            <a:r>
              <a:rPr lang="en-GB" dirty="0" smtClean="0">
                <a:sym typeface="Wingdings" panose="05000000000000000000" pitchFamily="2" charset="2"/>
              </a:rPr>
              <a:t> 60 </a:t>
            </a:r>
            <a:r>
              <a:rPr lang="en-GB" dirty="0" err="1" smtClean="0">
                <a:sym typeface="Wingdings" panose="05000000000000000000" pitchFamily="2" charset="2"/>
              </a:rPr>
              <a:t>huizen</a:t>
            </a:r>
            <a:endParaRPr lang="en-GB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/>
              <a:buChar char="à"/>
            </a:pPr>
            <a:r>
              <a:rPr lang="en-GB" dirty="0" err="1" smtClean="0">
                <a:sym typeface="Wingdings" panose="05000000000000000000" pitchFamily="2" charset="2"/>
              </a:rPr>
              <a:t>Er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zijn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drie</a:t>
            </a:r>
            <a:r>
              <a:rPr lang="en-GB" dirty="0" smtClean="0">
                <a:sym typeface="Wingdings" panose="05000000000000000000" pitchFamily="2" charset="2"/>
              </a:rPr>
              <a:t> types (</a:t>
            </a:r>
            <a:r>
              <a:rPr lang="en-GB" dirty="0" err="1" smtClean="0">
                <a:sym typeface="Wingdings" panose="05000000000000000000" pitchFamily="2" charset="2"/>
              </a:rPr>
              <a:t>volgende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dia</a:t>
            </a:r>
            <a:r>
              <a:rPr lang="en-GB" dirty="0" smtClean="0">
                <a:sym typeface="Wingdings" panose="05000000000000000000" pitchFamily="2" charset="2"/>
              </a:rPr>
              <a:t>)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0EC34-3F2A-7B4E-968D-1C2C7A1FE2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87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Beschrijf</a:t>
            </a:r>
            <a:r>
              <a:rPr lang="en-GB" dirty="0" smtClean="0"/>
              <a:t> </a:t>
            </a:r>
            <a:r>
              <a:rPr lang="en-GB" dirty="0" err="1" smtClean="0"/>
              <a:t>drie</a:t>
            </a:r>
            <a:r>
              <a:rPr lang="en-GB" dirty="0" smtClean="0"/>
              <a:t> types</a:t>
            </a:r>
          </a:p>
          <a:p>
            <a:pPr marL="171450" indent="-171450">
              <a:buFont typeface="Wingdings"/>
              <a:buChar char="à"/>
            </a:pPr>
            <a:r>
              <a:rPr lang="en-GB" dirty="0" smtClean="0">
                <a:sym typeface="Wingdings" panose="05000000000000000000" pitchFamily="2" charset="2"/>
              </a:rPr>
              <a:t>Hoe </a:t>
            </a:r>
            <a:r>
              <a:rPr lang="en-GB" dirty="0" err="1" smtClean="0">
                <a:sym typeface="Wingdings" panose="05000000000000000000" pitchFamily="2" charset="2"/>
              </a:rPr>
              <a:t>groter</a:t>
            </a:r>
            <a:r>
              <a:rPr lang="en-GB" dirty="0" smtClean="0">
                <a:sym typeface="Wingdings" panose="05000000000000000000" pitchFamily="2" charset="2"/>
              </a:rPr>
              <a:t>, hoe </a:t>
            </a:r>
            <a:r>
              <a:rPr lang="en-GB" dirty="0" err="1" smtClean="0">
                <a:sym typeface="Wingdings" panose="05000000000000000000" pitchFamily="2" charset="2"/>
              </a:rPr>
              <a:t>meer</a:t>
            </a:r>
            <a:r>
              <a:rPr lang="en-GB" dirty="0" smtClean="0">
                <a:sym typeface="Wingdings" panose="05000000000000000000" pitchFamily="2" charset="2"/>
              </a:rPr>
              <a:t> het </a:t>
            </a:r>
            <a:r>
              <a:rPr lang="en-GB" dirty="0" err="1" smtClean="0">
                <a:sym typeface="Wingdings" panose="05000000000000000000" pitchFamily="2" charset="2"/>
              </a:rPr>
              <a:t>oplevert</a:t>
            </a:r>
            <a:r>
              <a:rPr lang="en-GB" dirty="0" smtClean="0">
                <a:sym typeface="Wingdings" panose="05000000000000000000" pitchFamily="2" charset="2"/>
              </a:rPr>
              <a:t>. Maar het </a:t>
            </a:r>
            <a:r>
              <a:rPr lang="en-GB" dirty="0" err="1" smtClean="0">
                <a:sym typeface="Wingdings" panose="05000000000000000000" pitchFamily="2" charset="2"/>
              </a:rPr>
              <a:t>aantal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staat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dus</a:t>
            </a:r>
            <a:r>
              <a:rPr lang="en-GB" dirty="0" smtClean="0">
                <a:sym typeface="Wingdings" panose="05000000000000000000" pitchFamily="2" charset="2"/>
              </a:rPr>
              <a:t> vast.</a:t>
            </a:r>
          </a:p>
          <a:p>
            <a:pPr marL="171450" indent="-171450">
              <a:buFont typeface="Wingdings"/>
              <a:buChar char="à"/>
            </a:pPr>
            <a:r>
              <a:rPr lang="en-GB" dirty="0" err="1" smtClean="0">
                <a:sym typeface="Wingdings" panose="05000000000000000000" pitchFamily="2" charset="2"/>
              </a:rPr>
              <a:t>Toch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winst</a:t>
            </a:r>
            <a:r>
              <a:rPr lang="en-GB" dirty="0" smtClean="0">
                <a:sym typeface="Wingdings" panose="05000000000000000000" pitchFamily="2" charset="2"/>
              </a:rPr>
              <a:t> max want </a:t>
            </a:r>
            <a:r>
              <a:rPr lang="en-GB" dirty="0" err="1" smtClean="0">
                <a:sym typeface="Wingdings" panose="05000000000000000000" pitchFamily="2" charset="2"/>
              </a:rPr>
              <a:t>voor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elke</a:t>
            </a:r>
            <a:r>
              <a:rPr lang="en-GB" dirty="0" smtClean="0">
                <a:sym typeface="Wingdings" panose="05000000000000000000" pitchFamily="2" charset="2"/>
              </a:rPr>
              <a:t> extra meter </a:t>
            </a:r>
            <a:r>
              <a:rPr lang="en-GB" dirty="0" err="1" smtClean="0">
                <a:sym typeface="Wingdings" panose="05000000000000000000" pitchFamily="2" charset="2"/>
              </a:rPr>
              <a:t>vrijstand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krijg</a:t>
            </a:r>
            <a:r>
              <a:rPr lang="en-GB" dirty="0" smtClean="0">
                <a:sym typeface="Wingdings" panose="05000000000000000000" pitchFamily="2" charset="2"/>
              </a:rPr>
              <a:t> je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een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waarde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vermeerdering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0EC34-3F2A-7B4E-968D-1C2C7A1FE2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69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Vrijstand</a:t>
            </a:r>
            <a:r>
              <a:rPr lang="en-GB" baseline="0" dirty="0" smtClean="0"/>
              <a:t> is </a:t>
            </a:r>
            <a:r>
              <a:rPr lang="en-GB" baseline="0" dirty="0" err="1" smtClean="0"/>
              <a:t>kleinste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afstand</a:t>
            </a:r>
            <a:r>
              <a:rPr lang="en-GB" baseline="0" dirty="0" smtClean="0"/>
              <a:t> tot </a:t>
            </a:r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dichtstbijzijnde andere woning in de wijk. Muur tot muur.</a:t>
            </a:r>
          </a:p>
          <a:p>
            <a:endParaRPr lang="nl-N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 elk type andere prijsverbetering…</a:t>
            </a:r>
          </a:p>
          <a:p>
            <a:endParaRPr lang="nl-N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Wij hebben ervoor gekozen om alle </a:t>
            </a:r>
            <a:r>
              <a:rPr lang="nl-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vrijstand</a:t>
            </a:r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binnen de</a:t>
            </a:r>
            <a:r>
              <a:rPr lang="nl-N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kaart te laten vallen. Want om de wijk heen zijn misschien andere wijken met huizen </a:t>
            </a:r>
            <a:r>
              <a:rPr lang="nl-N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mss</a:t>
            </a:r>
            <a:r>
              <a:rPr lang="nl-N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aan de rand.</a:t>
            </a:r>
          </a:p>
          <a:p>
            <a:endParaRPr lang="nl-NL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N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DUS wij gaan wijk indelen </a:t>
            </a:r>
            <a:r>
              <a:rPr lang="nl-N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zdd</a:t>
            </a:r>
            <a:r>
              <a:rPr lang="nl-N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winst max, door aantal meters </a:t>
            </a:r>
            <a:r>
              <a:rPr lang="nl-N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vrijstand</a:t>
            </a:r>
            <a:r>
              <a:rPr lang="nl-N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 veranderen.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0EC34-3F2A-7B4E-968D-1C2C7A1FE2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77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Verdere</a:t>
            </a:r>
            <a:r>
              <a:rPr lang="en-GB" dirty="0" smtClean="0"/>
              <a:t> </a:t>
            </a:r>
            <a:r>
              <a:rPr lang="en-GB" dirty="0" err="1" smtClean="0"/>
              <a:t>opbouw</a:t>
            </a:r>
            <a:r>
              <a:rPr lang="en-GB" dirty="0" smtClean="0"/>
              <a:t> </a:t>
            </a:r>
            <a:r>
              <a:rPr lang="en-GB" dirty="0" err="1" smtClean="0"/>
              <a:t>presentatie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0EC34-3F2A-7B4E-968D-1C2C7A1FE2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05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Onthoudt</a:t>
            </a:r>
            <a:r>
              <a:rPr lang="en-GB" baseline="0" dirty="0" smtClean="0"/>
              <a:t> in </a:t>
            </a:r>
            <a:r>
              <a:rPr lang="en-GB" baseline="0" dirty="0" err="1" smtClean="0"/>
              <a:t>elke</a:t>
            </a:r>
            <a:r>
              <a:rPr lang="en-GB" baseline="0" dirty="0" smtClean="0"/>
              <a:t> sim </a:t>
            </a:r>
            <a:r>
              <a:rPr lang="en-GB" baseline="0" dirty="0" err="1" smtClean="0"/>
              <a:t>ann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stap</a:t>
            </a:r>
            <a:r>
              <a:rPr lang="en-GB" baseline="0" dirty="0" smtClean="0"/>
              <a:t> wat max was </a:t>
            </a:r>
            <a:r>
              <a:rPr lang="en-GB" baseline="0" dirty="0" err="1" smtClean="0"/>
              <a:t>dus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uiteindelijk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geen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verslechtering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0EC34-3F2A-7B4E-968D-1C2C7A1FE2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46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Onthoudt</a:t>
            </a:r>
            <a:r>
              <a:rPr lang="en-GB" baseline="0" dirty="0" smtClean="0"/>
              <a:t> in </a:t>
            </a:r>
            <a:r>
              <a:rPr lang="en-GB" baseline="0" dirty="0" err="1" smtClean="0"/>
              <a:t>elke</a:t>
            </a:r>
            <a:r>
              <a:rPr lang="en-GB" baseline="0" dirty="0" smtClean="0"/>
              <a:t> sim </a:t>
            </a:r>
            <a:r>
              <a:rPr lang="en-GB" baseline="0" dirty="0" err="1" smtClean="0"/>
              <a:t>ann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stap</a:t>
            </a:r>
            <a:r>
              <a:rPr lang="en-GB" baseline="0" dirty="0" smtClean="0"/>
              <a:t> wat max was </a:t>
            </a:r>
            <a:r>
              <a:rPr lang="en-GB" baseline="0" dirty="0" err="1" smtClean="0"/>
              <a:t>dus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uiteindelijk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geen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verslechtering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0EC34-3F2A-7B4E-968D-1C2C7A1FE2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4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945425-7C7D-9144-B819-6CD76EA7E80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0186D6-9F8B-4B4C-91BA-3C904B7CBF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1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5425-7C7D-9144-B819-6CD76EA7E80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6D6-9F8B-4B4C-91BA-3C904B7CBF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7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945425-7C7D-9144-B819-6CD76EA7E80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0186D6-9F8B-4B4C-91BA-3C904B7CBF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6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5425-7C7D-9144-B819-6CD76EA7E80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50186D6-9F8B-4B4C-91BA-3C904B7CBF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2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945425-7C7D-9144-B819-6CD76EA7E80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0186D6-9F8B-4B4C-91BA-3C904B7CBF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5425-7C7D-9144-B819-6CD76EA7E80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6D6-9F8B-4B4C-91BA-3C904B7CBF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8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5425-7C7D-9144-B819-6CD76EA7E80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6D6-9F8B-4B4C-91BA-3C904B7CBF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9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5425-7C7D-9144-B819-6CD76EA7E80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6D6-9F8B-4B4C-91BA-3C904B7CBF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5425-7C7D-9144-B819-6CD76EA7E80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6D6-9F8B-4B4C-91BA-3C904B7CBF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8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945425-7C7D-9144-B819-6CD76EA7E80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0186D6-9F8B-4B4C-91BA-3C904B7CBF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6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5425-7C7D-9144-B819-6CD76EA7E80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6D6-9F8B-4B4C-91BA-3C904B7CBF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3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0945425-7C7D-9144-B819-6CD76EA7E80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50186D6-9F8B-4B4C-91BA-3C904B7CBFA0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567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55FCA9-6623-B940-98A2-80B82B6F7B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AMSTELHAEGE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21AFF1E-9090-DE44-A816-2FAE81679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3312863"/>
            <a:ext cx="10993546" cy="1383828"/>
          </a:xfrm>
        </p:spPr>
        <p:txBody>
          <a:bodyPr>
            <a:noAutofit/>
          </a:bodyPr>
          <a:lstStyle/>
          <a:p>
            <a:r>
              <a:rPr lang="nl-NL" sz="2000" dirty="0" err="1">
                <a:solidFill>
                  <a:schemeClr val="bg1"/>
                </a:solidFill>
              </a:rPr>
              <a:t>Mathemagicians</a:t>
            </a:r>
            <a:endParaRPr lang="nl-NL" sz="2000" dirty="0">
              <a:solidFill>
                <a:schemeClr val="bg1"/>
              </a:solidFill>
            </a:endParaRPr>
          </a:p>
          <a:p>
            <a:r>
              <a:rPr lang="nl-NL" sz="2000" dirty="0" smtClean="0">
                <a:solidFill>
                  <a:schemeClr val="bg1"/>
                </a:solidFill>
              </a:rPr>
              <a:t>Puja </a:t>
            </a:r>
            <a:r>
              <a:rPr lang="en-US" sz="2000" dirty="0" smtClean="0">
                <a:solidFill>
                  <a:schemeClr val="bg1"/>
                </a:solidFill>
              </a:rPr>
              <a:t>Chandrikasingh, LUUK KLEIJ &amp; RADMIR LEUSHUIS</a:t>
            </a:r>
          </a:p>
          <a:p>
            <a:endParaRPr lang="nl-NL" sz="2000" dirty="0">
              <a:solidFill>
                <a:schemeClr val="bg1"/>
              </a:solidFill>
            </a:endParaRPr>
          </a:p>
          <a:p>
            <a:endParaRPr lang="nl-NL" sz="2000" dirty="0">
              <a:solidFill>
                <a:schemeClr val="bg1"/>
              </a:solidFill>
            </a:endParaRPr>
          </a:p>
          <a:p>
            <a:r>
              <a:rPr lang="nl-NL" sz="2000" dirty="0" err="1" smtClean="0">
                <a:solidFill>
                  <a:schemeClr val="bg1"/>
                </a:solidFill>
              </a:rPr>
              <a:t>Heurestieken</a:t>
            </a:r>
            <a:r>
              <a:rPr lang="nl-NL" sz="2000" dirty="0" smtClean="0">
                <a:solidFill>
                  <a:schemeClr val="bg1"/>
                </a:solidFill>
              </a:rPr>
              <a:t> </a:t>
            </a:r>
            <a:r>
              <a:rPr lang="nl-NL" sz="2000" dirty="0">
                <a:solidFill>
                  <a:schemeClr val="bg1"/>
                </a:solidFill>
              </a:rPr>
              <a:t>– Semester 2, blok 5</a:t>
            </a:r>
          </a:p>
          <a:p>
            <a:r>
              <a:rPr lang="nl-NL" sz="2000" dirty="0" smtClean="0">
                <a:solidFill>
                  <a:schemeClr val="bg1"/>
                </a:solidFill>
              </a:rPr>
              <a:t>29/05/2018</a:t>
            </a:r>
            <a:endParaRPr lang="nl-NL" sz="2000" dirty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66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combi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1192" y="2180496"/>
            <a:ext cx="5703861" cy="3678303"/>
          </a:xfrm>
        </p:spPr>
        <p:txBody>
          <a:bodyPr/>
          <a:lstStyle/>
          <a:p>
            <a:r>
              <a:rPr lang="nl-NL" dirty="0"/>
              <a:t>S</a:t>
            </a:r>
            <a:r>
              <a:rPr lang="nl-NL" dirty="0" smtClean="0"/>
              <a:t>tochastische </a:t>
            </a:r>
            <a:r>
              <a:rPr lang="nl-NL" dirty="0" err="1" smtClean="0"/>
              <a:t>hill</a:t>
            </a:r>
            <a:r>
              <a:rPr lang="nl-NL" dirty="0" smtClean="0"/>
              <a:t> </a:t>
            </a:r>
            <a:r>
              <a:rPr lang="nl-NL" dirty="0" err="1" smtClean="0"/>
              <a:t>climbing</a:t>
            </a:r>
            <a:endParaRPr lang="nl-NL" dirty="0" smtClean="0"/>
          </a:p>
          <a:p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endParaRPr lang="nl-NL" dirty="0"/>
          </a:p>
        </p:txBody>
      </p:sp>
      <p:pic>
        <p:nvPicPr>
          <p:cNvPr id="4" name="Picture 4" descr="Image result for 3d contour p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906" y="2752085"/>
            <a:ext cx="4119103" cy="308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Rechte verbindingslijn met pijl 5"/>
          <p:cNvCxnSpPr/>
          <p:nvPr/>
        </p:nvCxnSpPr>
        <p:spPr>
          <a:xfrm flipH="1">
            <a:off x="8738971" y="2669788"/>
            <a:ext cx="1124712" cy="11247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Rechte verbindingslijn met pijl 6"/>
          <p:cNvCxnSpPr/>
          <p:nvPr/>
        </p:nvCxnSpPr>
        <p:spPr>
          <a:xfrm flipH="1">
            <a:off x="8247321" y="2669788"/>
            <a:ext cx="1616362" cy="13502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/>
          <p:nvPr/>
        </p:nvCxnSpPr>
        <p:spPr>
          <a:xfrm>
            <a:off x="7083907" y="2971540"/>
            <a:ext cx="755443" cy="4130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ijdelijke aanduiding voor inhoud 20"/>
          <p:cNvSpPr txBox="1">
            <a:spLocks/>
          </p:cNvSpPr>
          <p:nvPr/>
        </p:nvSpPr>
        <p:spPr>
          <a:xfrm>
            <a:off x="9660875" y="2271676"/>
            <a:ext cx="118226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dirty="0" smtClean="0"/>
              <a:t>Lokaal</a:t>
            </a:r>
            <a:endParaRPr lang="nl-NL" dirty="0"/>
          </a:p>
        </p:txBody>
      </p:sp>
      <p:sp>
        <p:nvSpPr>
          <p:cNvPr id="16" name="Tijdelijke aanduiding voor inhoud 20"/>
          <p:cNvSpPr txBox="1">
            <a:spLocks/>
          </p:cNvSpPr>
          <p:nvPr/>
        </p:nvSpPr>
        <p:spPr>
          <a:xfrm>
            <a:off x="6647938" y="2614665"/>
            <a:ext cx="118226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dirty="0" smtClean="0"/>
              <a:t>Globaal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4003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Stochastische Hill climber 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Kies huis</a:t>
            </a:r>
          </a:p>
          <a:p>
            <a:r>
              <a:rPr lang="nl-NL" dirty="0" smtClean="0"/>
              <a:t>Kies stapgrootte voor x EN y (linkerbovenhoek)</a:t>
            </a:r>
          </a:p>
          <a:p>
            <a:r>
              <a:rPr lang="nl-NL" dirty="0" smtClean="0"/>
              <a:t>Accepteer verbetering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150" y="3298001"/>
            <a:ext cx="2083818" cy="1704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Rechte verbindingslijn met pijl 13"/>
          <p:cNvCxnSpPr/>
          <p:nvPr/>
        </p:nvCxnSpPr>
        <p:spPr>
          <a:xfrm flipV="1">
            <a:off x="8276197" y="2569464"/>
            <a:ext cx="703211" cy="8901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14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326" y="2371178"/>
            <a:ext cx="5556250" cy="340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Simulated annealing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498896" y="2628552"/>
                <a:ext cx="5270967" cy="3678303"/>
              </a:xfrm>
            </p:spPr>
            <p:txBody>
              <a:bodyPr/>
              <a:lstStyle/>
              <a:p>
                <a:r>
                  <a:rPr lang="nl-NL" dirty="0" smtClean="0"/>
                  <a:t>Accepteer verslechteringen:</a:t>
                </a:r>
              </a:p>
              <a:p>
                <a:pPr lvl="1"/>
                <a:r>
                  <a:rPr lang="nl-NL" dirty="0" smtClean="0"/>
                  <a:t>Acceptatie kans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nl-NL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/>
                              </a:rPr>
                              <m:t>𝑣𝑒𝑟𝑏𝑒𝑡𝑒𝑟𝑖𝑛𝑔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/>
                              </a:rPr>
                              <m:t>𝑡𝑒𝑚𝑝𝑒𝑟𝑎𝑡𝑢𝑢𝑟</m:t>
                            </m:r>
                            <m:r>
                              <a:rPr lang="nl-NL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nl-NL" b="0" i="1" smtClean="0">
                                <a:latin typeface="Cambria Math"/>
                              </a:rPr>
                              <m:t>𝑏𝑖𝑗</m:t>
                            </m:r>
                            <m:r>
                              <a:rPr lang="nl-NL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nl-NL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endParaRPr lang="nl-NL" dirty="0" smtClean="0"/>
              </a:p>
              <a:p>
                <a:pPr lvl="1"/>
                <a:endParaRPr lang="nl-NL" b="1" dirty="0" smtClean="0"/>
              </a:p>
              <a:p>
                <a:pPr marL="0" indent="0">
                  <a:buNone/>
                </a:pP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896" y="2628552"/>
                <a:ext cx="5270967" cy="3678303"/>
              </a:xfrm>
              <a:blipFill rotWithShape="1">
                <a:blip r:embed="rId3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jdelijke aanduiding voor inhoud 20"/>
          <p:cNvSpPr txBox="1">
            <a:spLocks/>
          </p:cNvSpPr>
          <p:nvPr/>
        </p:nvSpPr>
        <p:spPr>
          <a:xfrm>
            <a:off x="6153912" y="1965960"/>
            <a:ext cx="3843528" cy="89119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nl-NL" sz="3300" dirty="0" smtClean="0"/>
              <a:t>Acceptatiekans bij een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nl-NL" sz="3300" dirty="0" smtClean="0"/>
              <a:t>verslechtering van 20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nl-NL" i="1" dirty="0" smtClean="0"/>
              <a:t>Temperatuur: exponentieel | Start temperatuur: </a:t>
            </a:r>
            <a:r>
              <a:rPr lang="nl-NL" i="1" dirty="0" smtClean="0"/>
              <a:t>800 | Eind temperatuur 0,01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398635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combi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1192" y="2180496"/>
            <a:ext cx="5703861" cy="3678303"/>
          </a:xfrm>
        </p:spPr>
        <p:txBody>
          <a:bodyPr/>
          <a:lstStyle/>
          <a:p>
            <a:r>
              <a:rPr lang="nl-NL" dirty="0"/>
              <a:t>S</a:t>
            </a:r>
            <a:r>
              <a:rPr lang="nl-NL" dirty="0" smtClean="0"/>
              <a:t>tochastische </a:t>
            </a:r>
            <a:r>
              <a:rPr lang="nl-NL" dirty="0" err="1" smtClean="0"/>
              <a:t>hill</a:t>
            </a:r>
            <a:r>
              <a:rPr lang="nl-NL" dirty="0" smtClean="0"/>
              <a:t> </a:t>
            </a:r>
            <a:r>
              <a:rPr lang="nl-NL" dirty="0" err="1" smtClean="0"/>
              <a:t>climbing</a:t>
            </a:r>
            <a:endParaRPr lang="nl-NL" dirty="0" smtClean="0"/>
          </a:p>
          <a:p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endParaRPr lang="nl-NL" dirty="0"/>
          </a:p>
        </p:txBody>
      </p:sp>
      <p:pic>
        <p:nvPicPr>
          <p:cNvPr id="4" name="Picture 4" descr="Image result for 3d contour p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906" y="2752085"/>
            <a:ext cx="4119103" cy="308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Rechte verbindingslijn met pijl 5"/>
          <p:cNvCxnSpPr/>
          <p:nvPr/>
        </p:nvCxnSpPr>
        <p:spPr>
          <a:xfrm flipH="1">
            <a:off x="8738971" y="2669788"/>
            <a:ext cx="1124712" cy="11247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Rechte verbindingslijn met pijl 6"/>
          <p:cNvCxnSpPr/>
          <p:nvPr/>
        </p:nvCxnSpPr>
        <p:spPr>
          <a:xfrm flipH="1">
            <a:off x="8247321" y="2669788"/>
            <a:ext cx="1616362" cy="13502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/>
          <p:nvPr/>
        </p:nvCxnSpPr>
        <p:spPr>
          <a:xfrm>
            <a:off x="7083907" y="2971540"/>
            <a:ext cx="755443" cy="4130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ijdelijke aanduiding voor inhoud 20"/>
          <p:cNvSpPr txBox="1">
            <a:spLocks/>
          </p:cNvSpPr>
          <p:nvPr/>
        </p:nvSpPr>
        <p:spPr>
          <a:xfrm>
            <a:off x="9660875" y="2271676"/>
            <a:ext cx="118226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dirty="0" smtClean="0"/>
              <a:t>Lokaal</a:t>
            </a:r>
            <a:endParaRPr lang="nl-NL" dirty="0"/>
          </a:p>
        </p:txBody>
      </p:sp>
      <p:sp>
        <p:nvSpPr>
          <p:cNvPr id="16" name="Tijdelijke aanduiding voor inhoud 20"/>
          <p:cNvSpPr txBox="1">
            <a:spLocks/>
          </p:cNvSpPr>
          <p:nvPr/>
        </p:nvSpPr>
        <p:spPr>
          <a:xfrm>
            <a:off x="6647938" y="2614665"/>
            <a:ext cx="118226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dirty="0" smtClean="0"/>
              <a:t>Globaal</a:t>
            </a:r>
            <a:endParaRPr lang="nl-NL" dirty="0"/>
          </a:p>
        </p:txBody>
      </p:sp>
      <p:sp>
        <p:nvSpPr>
          <p:cNvPr id="5" name="Ovaal 4"/>
          <p:cNvSpPr/>
          <p:nvPr/>
        </p:nvSpPr>
        <p:spPr>
          <a:xfrm>
            <a:off x="8119588" y="4480560"/>
            <a:ext cx="255465" cy="10972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Rechte verbindingslijn met pijl 8"/>
          <p:cNvCxnSpPr/>
          <p:nvPr/>
        </p:nvCxnSpPr>
        <p:spPr>
          <a:xfrm flipV="1">
            <a:off x="6224062" y="4539996"/>
            <a:ext cx="1895526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ijdelijke aanduiding voor inhoud 20"/>
          <p:cNvSpPr txBox="1">
            <a:spLocks/>
          </p:cNvSpPr>
          <p:nvPr/>
        </p:nvSpPr>
        <p:spPr>
          <a:xfrm>
            <a:off x="5565898" y="4535424"/>
            <a:ext cx="118226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dirty="0" smtClean="0"/>
              <a:t>Start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502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Min-max (greedy)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1192" y="2180496"/>
            <a:ext cx="4638990" cy="3678303"/>
          </a:xfrm>
        </p:spPr>
        <p:txBody>
          <a:bodyPr/>
          <a:lstStyle/>
          <a:p>
            <a:r>
              <a:rPr lang="nl-NL" dirty="0" smtClean="0"/>
              <a:t>Minimaliseer totaal verschil ‘optimale’ </a:t>
            </a:r>
            <a:r>
              <a:rPr lang="nl-NL" dirty="0" err="1" smtClean="0"/>
              <a:t>vrijstand</a:t>
            </a:r>
            <a:r>
              <a:rPr lang="nl-NL" dirty="0" smtClean="0"/>
              <a:t> en huidige </a:t>
            </a:r>
            <a:r>
              <a:rPr lang="nl-NL" dirty="0" err="1" smtClean="0"/>
              <a:t>vrijstand</a:t>
            </a:r>
            <a:endParaRPr lang="nl-NL" dirty="0" smtClean="0"/>
          </a:p>
          <a:p>
            <a:r>
              <a:rPr lang="nl-NL" dirty="0" smtClean="0"/>
              <a:t>Maximaliseer winst met combi</a:t>
            </a:r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335" y="2180496"/>
            <a:ext cx="5567545" cy="1381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hoek 4"/>
          <p:cNvSpPr/>
          <p:nvPr/>
        </p:nvSpPr>
        <p:spPr>
          <a:xfrm>
            <a:off x="6310233" y="4584180"/>
            <a:ext cx="1733796" cy="1274619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HUIS</a:t>
            </a:r>
            <a:endParaRPr lang="en-GB" dirty="0"/>
          </a:p>
        </p:txBody>
      </p:sp>
      <p:cxnSp>
        <p:nvCxnSpPr>
          <p:cNvPr id="6" name="Rechte verbindingslijn met pijl 5"/>
          <p:cNvCxnSpPr/>
          <p:nvPr/>
        </p:nvCxnSpPr>
        <p:spPr>
          <a:xfrm flipV="1">
            <a:off x="8044031" y="5084329"/>
            <a:ext cx="617518" cy="1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/>
          <p:cNvCxnSpPr/>
          <p:nvPr/>
        </p:nvCxnSpPr>
        <p:spPr>
          <a:xfrm>
            <a:off x="8044033" y="5294129"/>
            <a:ext cx="1504207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jdelijke aanduiding voor inhoud 20"/>
          <p:cNvSpPr txBox="1">
            <a:spLocks/>
          </p:cNvSpPr>
          <p:nvPr/>
        </p:nvSpPr>
        <p:spPr>
          <a:xfrm>
            <a:off x="8080605" y="4620756"/>
            <a:ext cx="963123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GB" dirty="0" smtClean="0"/>
              <a:t>Nu</a:t>
            </a:r>
            <a:endParaRPr lang="en-GB" dirty="0"/>
          </a:p>
        </p:txBody>
      </p:sp>
      <p:sp>
        <p:nvSpPr>
          <p:cNvPr id="16" name="Tijdelijke aanduiding voor inhoud 20"/>
          <p:cNvSpPr txBox="1">
            <a:spLocks/>
          </p:cNvSpPr>
          <p:nvPr/>
        </p:nvSpPr>
        <p:spPr>
          <a:xfrm>
            <a:off x="8254340" y="5321549"/>
            <a:ext cx="118226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dirty="0" smtClean="0"/>
              <a:t>Optimaal</a:t>
            </a:r>
            <a:endParaRPr lang="nl-NL" dirty="0"/>
          </a:p>
        </p:txBody>
      </p:sp>
      <p:sp>
        <p:nvSpPr>
          <p:cNvPr id="4" name="Rechteraccolade 3"/>
          <p:cNvSpPr/>
          <p:nvPr/>
        </p:nvSpPr>
        <p:spPr>
          <a:xfrm rot="16200000">
            <a:off x="8991781" y="4291709"/>
            <a:ext cx="221170" cy="879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Rechte verbindingslijn 17"/>
          <p:cNvCxnSpPr/>
          <p:nvPr/>
        </p:nvCxnSpPr>
        <p:spPr>
          <a:xfrm flipH="1">
            <a:off x="8663158" y="4834116"/>
            <a:ext cx="1" cy="4721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jdelijke aanduiding voor inhoud 20"/>
          <p:cNvSpPr txBox="1">
            <a:spLocks/>
          </p:cNvSpPr>
          <p:nvPr/>
        </p:nvSpPr>
        <p:spPr>
          <a:xfrm>
            <a:off x="8562166" y="4123673"/>
            <a:ext cx="118226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dirty="0" smtClean="0"/>
              <a:t>Verschil </a:t>
            </a:r>
            <a:r>
              <a:rPr lang="nl-NL" dirty="0" smtClean="0">
                <a:sym typeface="Wingdings" panose="05000000000000000000" pitchFamily="2" charset="2"/>
              </a:rPr>
              <a:t> minimaliseer</a:t>
            </a:r>
            <a:endParaRPr lang="nl-NL" dirty="0"/>
          </a:p>
        </p:txBody>
      </p:sp>
      <p:cxnSp>
        <p:nvCxnSpPr>
          <p:cNvPr id="28" name="Rechte verbindingslijn 27"/>
          <p:cNvCxnSpPr/>
          <p:nvPr/>
        </p:nvCxnSpPr>
        <p:spPr>
          <a:xfrm flipH="1">
            <a:off x="9541998" y="4844276"/>
            <a:ext cx="1" cy="4721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55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Exhaustive </a:t>
            </a:r>
            <a:r>
              <a:rPr lang="en-GB" dirty="0"/>
              <a:t>Search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Elk huis</a:t>
            </a:r>
          </a:p>
          <a:p>
            <a:r>
              <a:rPr lang="nl-NL" dirty="0" smtClean="0"/>
              <a:t>Alle mogelijke DISCRETE posities</a:t>
            </a:r>
          </a:p>
          <a:p>
            <a:r>
              <a:rPr lang="nl-NL" dirty="0" smtClean="0"/>
              <a:t>Begin bij grootste huis</a:t>
            </a:r>
          </a:p>
          <a:p>
            <a:endParaRPr lang="nl-NL" dirty="0" smtClean="0"/>
          </a:p>
          <a:p>
            <a:r>
              <a:rPr lang="nl-NL" dirty="0" smtClean="0"/>
              <a:t>Verwissel huizen van plek</a:t>
            </a:r>
            <a:endParaRPr lang="nl-NL" dirty="0"/>
          </a:p>
        </p:txBody>
      </p:sp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952176"/>
              </p:ext>
            </p:extLst>
          </p:nvPr>
        </p:nvGraphicFramePr>
        <p:xfrm>
          <a:off x="5505374" y="2736356"/>
          <a:ext cx="565787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3"/>
                <a:gridCol w="628653"/>
                <a:gridCol w="628653"/>
                <a:gridCol w="628653"/>
                <a:gridCol w="628653"/>
                <a:gridCol w="628653"/>
                <a:gridCol w="628653"/>
                <a:gridCol w="628653"/>
                <a:gridCol w="6286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hthoek 4"/>
          <p:cNvSpPr/>
          <p:nvPr/>
        </p:nvSpPr>
        <p:spPr>
          <a:xfrm>
            <a:off x="5765742" y="2828088"/>
            <a:ext cx="863988" cy="621612"/>
          </a:xfrm>
          <a:prstGeom prst="rect">
            <a:avLst/>
          </a:prstGeom>
          <a:solidFill>
            <a:schemeClr val="accent2">
              <a:alpha val="97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HUIS</a:t>
            </a:r>
            <a:endParaRPr lang="en-GB" dirty="0"/>
          </a:p>
        </p:txBody>
      </p:sp>
      <p:sp>
        <p:nvSpPr>
          <p:cNvPr id="4" name="Rechthoek 3"/>
          <p:cNvSpPr/>
          <p:nvPr/>
        </p:nvSpPr>
        <p:spPr>
          <a:xfrm>
            <a:off x="8280456" y="3988614"/>
            <a:ext cx="750717" cy="46159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HUIS</a:t>
            </a:r>
            <a:endParaRPr lang="en-GB" dirty="0"/>
          </a:p>
        </p:txBody>
      </p:sp>
      <p:sp>
        <p:nvSpPr>
          <p:cNvPr id="6" name="Rechthoek 5"/>
          <p:cNvSpPr/>
          <p:nvPr/>
        </p:nvSpPr>
        <p:spPr>
          <a:xfrm>
            <a:off x="9702778" y="3324419"/>
            <a:ext cx="507946" cy="461592"/>
          </a:xfrm>
          <a:prstGeom prst="rect">
            <a:avLst/>
          </a:prstGeom>
          <a:solidFill>
            <a:schemeClr val="accent4">
              <a:alpha val="8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HUIS</a:t>
            </a:r>
            <a:endParaRPr lang="en-GB" dirty="0"/>
          </a:p>
        </p:txBody>
      </p:sp>
      <p:cxnSp>
        <p:nvCxnSpPr>
          <p:cNvPr id="19" name="Rechte verbindingslijn met pijl 18"/>
          <p:cNvCxnSpPr/>
          <p:nvPr/>
        </p:nvCxnSpPr>
        <p:spPr>
          <a:xfrm flipV="1">
            <a:off x="10600374" y="2574647"/>
            <a:ext cx="527651" cy="1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/>
          <p:cNvCxnSpPr/>
          <p:nvPr/>
        </p:nvCxnSpPr>
        <p:spPr>
          <a:xfrm>
            <a:off x="11302048" y="2736357"/>
            <a:ext cx="0" cy="402537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jdelijke aanduiding voor inhoud 20"/>
          <p:cNvSpPr txBox="1">
            <a:spLocks/>
          </p:cNvSpPr>
          <p:nvPr/>
        </p:nvSpPr>
        <p:spPr>
          <a:xfrm>
            <a:off x="10446828" y="2163168"/>
            <a:ext cx="87350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dirty="0" smtClean="0"/>
              <a:t>1 meter</a:t>
            </a:r>
            <a:endParaRPr lang="nl-NL" dirty="0"/>
          </a:p>
        </p:txBody>
      </p:sp>
      <p:sp>
        <p:nvSpPr>
          <p:cNvPr id="24" name="Tijdelijke aanduiding voor inhoud 20"/>
          <p:cNvSpPr txBox="1">
            <a:spLocks/>
          </p:cNvSpPr>
          <p:nvPr/>
        </p:nvSpPr>
        <p:spPr>
          <a:xfrm rot="5400000">
            <a:off x="11052176" y="2709025"/>
            <a:ext cx="87350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dirty="0" smtClean="0"/>
              <a:t>1 meter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800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25" y="2135108"/>
            <a:ext cx="742036" cy="552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Random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33197" y="6343498"/>
            <a:ext cx="1318883" cy="549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/>
              <a:t>20 huizen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5609878" y="6370748"/>
            <a:ext cx="1490741" cy="570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 smtClean="0"/>
              <a:t>40 huizen</a:t>
            </a:r>
            <a:endParaRPr lang="nl-NL" dirty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9361673" y="6446948"/>
            <a:ext cx="1502404" cy="417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 smtClean="0"/>
              <a:t>60 huizen</a:t>
            </a:r>
            <a:endParaRPr lang="nl-N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782" y="2881002"/>
            <a:ext cx="3382962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046" y="2869718"/>
            <a:ext cx="3306762" cy="356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08" y="2825268"/>
            <a:ext cx="3344862" cy="361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4861182" y="2131256"/>
            <a:ext cx="1874520" cy="549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 smtClean="0"/>
              <a:t>= Bungalow</a:t>
            </a:r>
            <a:endParaRPr lang="nl-NL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466" y="2165368"/>
            <a:ext cx="582589" cy="49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006" y="2135107"/>
            <a:ext cx="543950" cy="50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jdelijke aanduiding voor inhoud 2"/>
          <p:cNvSpPr txBox="1">
            <a:spLocks/>
          </p:cNvSpPr>
          <p:nvPr/>
        </p:nvSpPr>
        <p:spPr>
          <a:xfrm>
            <a:off x="2331596" y="2164784"/>
            <a:ext cx="1874520" cy="549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 smtClean="0"/>
              <a:t>= Eengezinswoning</a:t>
            </a:r>
            <a:endParaRPr lang="nl-NL" dirty="0"/>
          </a:p>
        </p:txBody>
      </p:sp>
      <p:sp>
        <p:nvSpPr>
          <p:cNvPr id="19" name="Tijdelijke aanduiding voor inhoud 2"/>
          <p:cNvSpPr txBox="1">
            <a:spLocks/>
          </p:cNvSpPr>
          <p:nvPr/>
        </p:nvSpPr>
        <p:spPr>
          <a:xfrm>
            <a:off x="6854421" y="2142644"/>
            <a:ext cx="1874520" cy="549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 smtClean="0"/>
              <a:t>= Maison/Villa</a:t>
            </a:r>
            <a:endParaRPr lang="nl-NL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361" y="2211711"/>
            <a:ext cx="563562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ijdelijke aanduiding voor inhoud 2"/>
          <p:cNvSpPr txBox="1">
            <a:spLocks/>
          </p:cNvSpPr>
          <p:nvPr/>
        </p:nvSpPr>
        <p:spPr>
          <a:xfrm>
            <a:off x="9289915" y="2142644"/>
            <a:ext cx="1874520" cy="549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 smtClean="0"/>
              <a:t>= Water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467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Heuristiek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490529" y="3083283"/>
                <a:ext cx="11029615" cy="218366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</a:rPr>
                      <m:t>𝑆𝑡𝑎𝑝</m:t>
                    </m:r>
                    <m:r>
                      <a:rPr lang="nl-NL" b="0" i="1" smtClean="0">
                        <a:latin typeface="Cambria Math"/>
                      </a:rPr>
                      <m:t>= </m:t>
                    </m:r>
                    <m:r>
                      <a:rPr lang="nl-NL" b="0" i="1" smtClean="0">
                        <a:latin typeface="Cambria Math"/>
                      </a:rPr>
                      <m:t>𝛼</m:t>
                    </m:r>
                    <m:r>
                      <a:rPr lang="nl-NL" b="0" i="1" smtClean="0">
                        <a:latin typeface="Cambria Math"/>
                      </a:rPr>
                      <m:t>+</m:t>
                    </m:r>
                    <m:r>
                      <a:rPr lang="nl-NL" b="0" i="1" smtClean="0">
                        <a:latin typeface="Cambria Math"/>
                      </a:rPr>
                      <m:t>𝛽</m:t>
                    </m:r>
                    <m:r>
                      <a:rPr lang="nl-NL" b="0" i="1" smtClean="0">
                        <a:latin typeface="Cambria Math"/>
                      </a:rPr>
                      <m:t>+</m:t>
                    </m:r>
                    <m:r>
                      <a:rPr lang="nl-NL" b="0" i="1" smtClean="0">
                        <a:latin typeface="Cambria Math"/>
                      </a:rPr>
                      <m:t>𝜖</m:t>
                    </m:r>
                  </m:oMath>
                </a14:m>
                <a:endParaRPr lang="en-GB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nl-NL" i="1">
                        <a:latin typeface="Cambria Math"/>
                      </a:rPr>
                      <m:t>𝛼</m:t>
                    </m:r>
                    <m:r>
                      <a:rPr lang="nl-NL" i="1">
                        <a:latin typeface="Cambria Math"/>
                      </a:rPr>
                      <m:t> </m:t>
                    </m:r>
                  </m:oMath>
                </a14:m>
                <a:r>
                  <a:rPr lang="en-GB" dirty="0" smtClean="0"/>
                  <a:t>: </a:t>
                </a:r>
                <a:r>
                  <a:rPr lang="en-GB" dirty="0" err="1" smtClean="0"/>
                  <a:t>neemt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af</a:t>
                </a:r>
                <a:r>
                  <a:rPr lang="en-GB" dirty="0" smtClean="0"/>
                  <a:t> met het </a:t>
                </a:r>
                <a:r>
                  <a:rPr lang="en-GB" dirty="0" err="1" smtClean="0"/>
                  <a:t>aantal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iteraties</a:t>
                </a:r>
                <a:endParaRPr lang="en-GB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</a:rPr>
                      <m:t>𝛽</m:t>
                    </m:r>
                    <m:r>
                      <a:rPr lang="nl-NL" i="1">
                        <a:latin typeface="Cambria Math"/>
                      </a:rPr>
                      <m:t> </m:t>
                    </m:r>
                  </m:oMath>
                </a14:m>
                <a:r>
                  <a:rPr lang="en-GB" dirty="0" smtClean="0"/>
                  <a:t>: hoe </a:t>
                </a:r>
                <a:r>
                  <a:rPr lang="en-GB" dirty="0" err="1" smtClean="0"/>
                  <a:t>groter</a:t>
                </a:r>
                <a:r>
                  <a:rPr lang="en-GB" dirty="0" smtClean="0"/>
                  <a:t> de </a:t>
                </a:r>
                <a:r>
                  <a:rPr lang="en-GB" dirty="0" err="1" smtClean="0"/>
                  <a:t>verbetering</a:t>
                </a:r>
                <a:r>
                  <a:rPr lang="en-GB" dirty="0" smtClean="0"/>
                  <a:t>, hoe </a:t>
                </a:r>
                <a:r>
                  <a:rPr lang="en-GB" dirty="0" err="1" smtClean="0"/>
                  <a:t>groter</a:t>
                </a:r>
                <a:r>
                  <a:rPr lang="en-GB" dirty="0" smtClean="0"/>
                  <a:t> beta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</a:rPr>
                      <m:t>𝜖</m:t>
                    </m:r>
                    <m:r>
                      <a:rPr lang="nl-NL" i="1">
                        <a:latin typeface="Cambria Math"/>
                      </a:rPr>
                      <m:t> </m:t>
                    </m:r>
                  </m:oMath>
                </a14:m>
                <a:r>
                  <a:rPr lang="en-GB" dirty="0" smtClean="0"/>
                  <a:t>: Random | trend </a:t>
                </a:r>
                <a:r>
                  <a:rPr lang="en-GB" dirty="0" err="1" smtClean="0"/>
                  <a:t>breker</a:t>
                </a:r>
                <a:endParaRPr lang="en-GB" dirty="0" smtClean="0"/>
              </a:p>
              <a:p>
                <a:pPr lvl="1"/>
                <a:endParaRPr lang="en-GB" dirty="0" smtClean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0529" y="3083283"/>
                <a:ext cx="11029615" cy="2183661"/>
              </a:xfrm>
              <a:blipFill rotWithShape="1">
                <a:blip r:embed="rId2"/>
                <a:stretch>
                  <a:fillRect l="-1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543" y="3549875"/>
            <a:ext cx="2083818" cy="1704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Rechte verbindingslijn met pijl 6"/>
          <p:cNvCxnSpPr/>
          <p:nvPr/>
        </p:nvCxnSpPr>
        <p:spPr>
          <a:xfrm flipV="1">
            <a:off x="9126590" y="2821338"/>
            <a:ext cx="611771" cy="8901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jdelijke aanduiding voor inhoud 20"/>
          <p:cNvSpPr txBox="1">
            <a:spLocks/>
          </p:cNvSpPr>
          <p:nvPr/>
        </p:nvSpPr>
        <p:spPr>
          <a:xfrm rot="18345435">
            <a:off x="8922824" y="2855404"/>
            <a:ext cx="841484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dirty="0" smtClean="0"/>
              <a:t>Stap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699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Rmleushuis\Desktop\st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251" y="2295364"/>
            <a:ext cx="5984708" cy="44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mleushuis\Desktop\sta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0" y="2396847"/>
            <a:ext cx="5835357" cy="437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Vergelijkingen | Heuristiek</a:t>
            </a:r>
            <a:endParaRPr lang="nl-NL" dirty="0"/>
          </a:p>
        </p:txBody>
      </p:sp>
      <p:sp>
        <p:nvSpPr>
          <p:cNvPr id="5" name="Tijdelijke aanduiding voor inhoud 20"/>
          <p:cNvSpPr txBox="1">
            <a:spLocks/>
          </p:cNvSpPr>
          <p:nvPr/>
        </p:nvSpPr>
        <p:spPr>
          <a:xfrm>
            <a:off x="54864" y="1843884"/>
            <a:ext cx="5495544" cy="695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dirty="0" smtClean="0"/>
              <a:t>Aantal pogingen tot het vinden van een verbetering</a:t>
            </a:r>
            <a:br>
              <a:rPr lang="nl-NL" dirty="0" smtClean="0"/>
            </a:br>
            <a:r>
              <a:rPr lang="nl-NL" sz="1200" dirty="0" smtClean="0"/>
              <a:t>max 20 keer proberen | </a:t>
            </a:r>
            <a:r>
              <a:rPr lang="nl-NL" sz="1200" dirty="0"/>
              <a:t>range [-10,10]</a:t>
            </a:r>
            <a:endParaRPr lang="nl-NL" dirty="0"/>
          </a:p>
        </p:txBody>
      </p:sp>
      <p:sp>
        <p:nvSpPr>
          <p:cNvPr id="7" name="Tijdelijke aanduiding voor inhoud 20"/>
          <p:cNvSpPr txBox="1">
            <a:spLocks/>
          </p:cNvSpPr>
          <p:nvPr/>
        </p:nvSpPr>
        <p:spPr>
          <a:xfrm>
            <a:off x="6198108" y="1762721"/>
            <a:ext cx="5495544" cy="695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nl-NL" dirty="0" smtClean="0"/>
              <a:t>Aantal pogingen tot het vinden van een verbetering</a:t>
            </a:r>
            <a:br>
              <a:rPr lang="nl-NL" dirty="0" smtClean="0"/>
            </a:br>
            <a:r>
              <a:rPr lang="nl-NL" sz="1200" dirty="0" smtClean="0"/>
              <a:t>max 20 keer proberen | Momentum en </a:t>
            </a:r>
            <a:r>
              <a:rPr lang="nl-NL" sz="1200" dirty="0" err="1" smtClean="0"/>
              <a:t>Decaying</a:t>
            </a:r>
            <a:r>
              <a:rPr lang="nl-NL" sz="1200" dirty="0" smtClean="0"/>
              <a:t> Learning </a:t>
            </a:r>
            <a:r>
              <a:rPr lang="nl-NL" sz="1200" dirty="0" err="1" smtClean="0"/>
              <a:t>Rate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9207520" y="2295364"/>
                <a:ext cx="2646640" cy="38154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>
                          <a:latin typeface="Cambria Math"/>
                        </a:rPr>
                        <m:t>𝑆𝑡𝑎𝑝</m:t>
                      </m:r>
                      <m:r>
                        <a:rPr lang="nl-NL" i="1">
                          <a:latin typeface="Cambria Math"/>
                        </a:rPr>
                        <m:t>= </m:t>
                      </m:r>
                      <m:r>
                        <a:rPr lang="nl-NL" i="1">
                          <a:latin typeface="Cambria Math"/>
                        </a:rPr>
                        <m:t>𝛼</m:t>
                      </m:r>
                      <m:r>
                        <a:rPr lang="nl-NL" i="1">
                          <a:latin typeface="Cambria Math"/>
                        </a:rPr>
                        <m:t>+</m:t>
                      </m:r>
                      <m:r>
                        <a:rPr lang="nl-NL" i="1">
                          <a:latin typeface="Cambria Math"/>
                        </a:rPr>
                        <m:t>𝛽</m:t>
                      </m:r>
                      <m:r>
                        <a:rPr lang="nl-NL" i="1">
                          <a:latin typeface="Cambria Math"/>
                        </a:rPr>
                        <m:t>+</m:t>
                      </m:r>
                      <m:r>
                        <a:rPr lang="nl-NL" i="1"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07520" y="2295364"/>
                <a:ext cx="2646640" cy="381543"/>
              </a:xfrm>
              <a:blipFill rotWithShape="1">
                <a:blip r:embed="rId4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jdelijke aanduiding voor inhoud 20"/>
          <p:cNvSpPr txBox="1">
            <a:spLocks/>
          </p:cNvSpPr>
          <p:nvPr/>
        </p:nvSpPr>
        <p:spPr>
          <a:xfrm rot="16200000">
            <a:off x="5709971" y="2890063"/>
            <a:ext cx="1159153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dirty="0" smtClean="0"/>
              <a:t>Frequentie</a:t>
            </a:r>
            <a:endParaRPr lang="nl-NL" dirty="0"/>
          </a:p>
        </p:txBody>
      </p:sp>
      <p:sp>
        <p:nvSpPr>
          <p:cNvPr id="13" name="Tijdelijke aanduiding voor inhoud 20"/>
          <p:cNvSpPr txBox="1">
            <a:spLocks/>
          </p:cNvSpPr>
          <p:nvPr/>
        </p:nvSpPr>
        <p:spPr>
          <a:xfrm>
            <a:off x="9997440" y="6380924"/>
            <a:ext cx="1604772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dirty="0" smtClean="0"/>
              <a:t>Aantal pogingen</a:t>
            </a:r>
            <a:endParaRPr lang="nl-NL" dirty="0"/>
          </a:p>
        </p:txBody>
      </p:sp>
      <p:sp>
        <p:nvSpPr>
          <p:cNvPr id="14" name="Tijdelijke aanduiding voor inhoud 20"/>
          <p:cNvSpPr txBox="1">
            <a:spLocks/>
          </p:cNvSpPr>
          <p:nvPr/>
        </p:nvSpPr>
        <p:spPr>
          <a:xfrm rot="16200000">
            <a:off x="-216319" y="3027883"/>
            <a:ext cx="1159153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dirty="0" smtClean="0"/>
              <a:t>Frequentie</a:t>
            </a:r>
            <a:endParaRPr lang="nl-NL" dirty="0"/>
          </a:p>
        </p:txBody>
      </p:sp>
      <p:sp>
        <p:nvSpPr>
          <p:cNvPr id="15" name="Tijdelijke aanduiding voor inhoud 20"/>
          <p:cNvSpPr txBox="1">
            <a:spLocks/>
          </p:cNvSpPr>
          <p:nvPr/>
        </p:nvSpPr>
        <p:spPr>
          <a:xfrm>
            <a:off x="3854196" y="6368404"/>
            <a:ext cx="1604772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dirty="0" smtClean="0"/>
              <a:t>Aantal pogingen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8742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Vergelijkingen | </a:t>
            </a:r>
            <a:r>
              <a:rPr lang="nl-NL" dirty="0" smtClean="0"/>
              <a:t>Algoritmen</a:t>
            </a:r>
            <a:endParaRPr lang="en-GB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29" y="2522093"/>
            <a:ext cx="6089940" cy="3127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707388" y="2907134"/>
            <a:ext cx="2195600" cy="469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Algoritmen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07546" y="2936723"/>
            <a:ext cx="2471803" cy="469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Gemiddelde</a:t>
            </a:r>
            <a:r>
              <a:rPr lang="en-US" sz="2400" dirty="0" smtClean="0">
                <a:solidFill>
                  <a:schemeClr val="tx1"/>
                </a:solidFill>
              </a:rPr>
              <a:t> score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26107" y="3616704"/>
            <a:ext cx="2489201" cy="469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Stochastiche hill climber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631707" y="4260088"/>
            <a:ext cx="2489201" cy="469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tx1"/>
                </a:solidFill>
              </a:rPr>
              <a:t>Simulated annealing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37867" y="4937504"/>
            <a:ext cx="2489201" cy="469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b="1" dirty="0" smtClean="0">
                <a:solidFill>
                  <a:schemeClr val="tx1"/>
                </a:solidFill>
              </a:rPr>
              <a:t/>
            </a:r>
            <a:br>
              <a:rPr lang="nl-NL" sz="1600" b="1" dirty="0" smtClean="0">
                <a:solidFill>
                  <a:schemeClr val="tx1"/>
                </a:solidFill>
              </a:rPr>
            </a:br>
            <a:r>
              <a:rPr lang="nl-NL" sz="1600" b="1" dirty="0" smtClean="0">
                <a:solidFill>
                  <a:schemeClr val="tx1"/>
                </a:solidFill>
              </a:rPr>
              <a:t>Combi</a:t>
            </a:r>
            <a:endParaRPr lang="nl-NL" sz="1600" b="1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32973" y="3607812"/>
            <a:ext cx="2489201" cy="469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GB" sz="1600" dirty="0">
                <a:solidFill>
                  <a:schemeClr val="tx1"/>
                </a:solidFill>
              </a:rPr>
              <a:t>€ </a:t>
            </a:r>
            <a:r>
              <a:rPr lang="en-GB" sz="1600" dirty="0" smtClean="0">
                <a:solidFill>
                  <a:schemeClr val="tx1"/>
                </a:solidFill>
              </a:rPr>
              <a:t>9.170.800</a:t>
            </a:r>
            <a:endParaRPr lang="nl-NL" sz="16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07546" y="4292082"/>
            <a:ext cx="2489201" cy="469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€ </a:t>
            </a:r>
            <a:r>
              <a:rPr lang="nl-NL" sz="1600" dirty="0" smtClean="0">
                <a:solidFill>
                  <a:schemeClr val="tx1"/>
                </a:solidFill>
              </a:rPr>
              <a:t>9.479.200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07546" y="4938772"/>
            <a:ext cx="2489201" cy="469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b="1" dirty="0" smtClean="0">
                <a:solidFill>
                  <a:schemeClr val="tx1"/>
                </a:solidFill>
              </a:rPr>
              <a:t/>
            </a:r>
            <a:br>
              <a:rPr lang="nl-NL" sz="1600" b="1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€ 9.884.500</a:t>
            </a:r>
            <a:endParaRPr lang="nl-NL" sz="1600" b="1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Ovaal 3"/>
          <p:cNvSpPr/>
          <p:nvPr/>
        </p:nvSpPr>
        <p:spPr>
          <a:xfrm>
            <a:off x="6463453" y="4761222"/>
            <a:ext cx="2804572" cy="1111863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24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amstelhaege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500553" y="2180496"/>
            <a:ext cx="5110254" cy="3678303"/>
          </a:xfrm>
        </p:spPr>
        <p:txBody>
          <a:bodyPr/>
          <a:lstStyle/>
          <a:p>
            <a:r>
              <a:rPr lang="nl-NL" dirty="0" smtClean="0"/>
              <a:t>160 bij 180 meter met 20% water</a:t>
            </a:r>
          </a:p>
          <a:p>
            <a:r>
              <a:rPr lang="nl-NL" dirty="0" smtClean="0"/>
              <a:t>Winst maximaliseren</a:t>
            </a:r>
          </a:p>
          <a:p>
            <a:endParaRPr lang="nl-NL" dirty="0" smtClean="0"/>
          </a:p>
          <a:p>
            <a:r>
              <a:rPr lang="nl-NL" dirty="0" smtClean="0"/>
              <a:t>Verschillende mogelijkheden</a:t>
            </a:r>
          </a:p>
          <a:p>
            <a:pPr lvl="1"/>
            <a:r>
              <a:rPr lang="nl-NL" dirty="0" smtClean="0"/>
              <a:t>20 huizen</a:t>
            </a:r>
          </a:p>
          <a:p>
            <a:pPr lvl="1"/>
            <a:r>
              <a:rPr lang="nl-NL" dirty="0" smtClean="0"/>
              <a:t>40 huizen</a:t>
            </a:r>
          </a:p>
          <a:p>
            <a:pPr lvl="1"/>
            <a:r>
              <a:rPr lang="nl-NL" dirty="0" smtClean="0"/>
              <a:t>60 huizen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21" y="2032100"/>
            <a:ext cx="5083695" cy="4486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8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Vergelijkingen | Algoritmen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2" y="2969893"/>
            <a:ext cx="5184140" cy="388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012" y="2898773"/>
            <a:ext cx="5184140" cy="388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jdelijke aanduiding voor inhoud 20"/>
          <p:cNvSpPr txBox="1">
            <a:spLocks/>
          </p:cNvSpPr>
          <p:nvPr/>
        </p:nvSpPr>
        <p:spPr>
          <a:xfrm>
            <a:off x="6707537" y="3410871"/>
            <a:ext cx="3011424" cy="507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dirty="0" smtClean="0"/>
              <a:t>S</a:t>
            </a:r>
            <a:r>
              <a:rPr lang="en-US" dirty="0" smtClean="0"/>
              <a:t>cores </a:t>
            </a:r>
            <a:br>
              <a:rPr lang="en-US" dirty="0" smtClean="0"/>
            </a:br>
            <a:r>
              <a:rPr lang="en-US" dirty="0" smtClean="0"/>
              <a:t>Min Max</a:t>
            </a:r>
            <a:endParaRPr lang="nl-NL" dirty="0"/>
          </a:p>
        </p:txBody>
      </p:sp>
      <p:sp>
        <p:nvSpPr>
          <p:cNvPr id="5" name="Tijdelijke aanduiding voor inhoud 20"/>
          <p:cNvSpPr txBox="1">
            <a:spLocks/>
          </p:cNvSpPr>
          <p:nvPr/>
        </p:nvSpPr>
        <p:spPr>
          <a:xfrm>
            <a:off x="245912" y="3410870"/>
            <a:ext cx="3011424" cy="507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dirty="0" smtClean="0"/>
              <a:t>S</a:t>
            </a:r>
            <a:r>
              <a:rPr lang="en-US" dirty="0" smtClean="0"/>
              <a:t>cores </a:t>
            </a:r>
            <a:br>
              <a:rPr lang="en-US" dirty="0" smtClean="0"/>
            </a:br>
            <a:r>
              <a:rPr lang="en-US" dirty="0" err="1" smtClean="0"/>
              <a:t>Combi</a:t>
            </a:r>
            <a:endParaRPr lang="nl-NL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6"/>
          <a:stretch/>
        </p:blipFill>
        <p:spPr bwMode="auto">
          <a:xfrm>
            <a:off x="4060031" y="1871178"/>
            <a:ext cx="4427538" cy="127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jdelijke aanduiding voor inhoud 20"/>
          <p:cNvSpPr txBox="1">
            <a:spLocks/>
          </p:cNvSpPr>
          <p:nvPr/>
        </p:nvSpPr>
        <p:spPr>
          <a:xfrm rot="16200000">
            <a:off x="6299761" y="3566145"/>
            <a:ext cx="1159153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dirty="0" smtClean="0"/>
              <a:t>Frequentie</a:t>
            </a:r>
            <a:endParaRPr lang="nl-NL" dirty="0"/>
          </a:p>
        </p:txBody>
      </p:sp>
      <p:sp>
        <p:nvSpPr>
          <p:cNvPr id="14" name="Tijdelijke aanduiding voor inhoud 20"/>
          <p:cNvSpPr txBox="1">
            <a:spLocks/>
          </p:cNvSpPr>
          <p:nvPr/>
        </p:nvSpPr>
        <p:spPr>
          <a:xfrm>
            <a:off x="10312909" y="6457566"/>
            <a:ext cx="1604772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dirty="0" smtClean="0"/>
              <a:t>Score</a:t>
            </a:r>
            <a:endParaRPr lang="nl-NL" dirty="0"/>
          </a:p>
        </p:txBody>
      </p:sp>
      <p:sp>
        <p:nvSpPr>
          <p:cNvPr id="15" name="Tijdelijke aanduiding voor inhoud 20"/>
          <p:cNvSpPr txBox="1">
            <a:spLocks/>
          </p:cNvSpPr>
          <p:nvPr/>
        </p:nvSpPr>
        <p:spPr>
          <a:xfrm rot="16200000">
            <a:off x="-84195" y="3593330"/>
            <a:ext cx="1159153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dirty="0" smtClean="0"/>
              <a:t>Frequentie</a:t>
            </a:r>
            <a:endParaRPr lang="nl-NL" dirty="0"/>
          </a:p>
        </p:txBody>
      </p:sp>
      <p:sp>
        <p:nvSpPr>
          <p:cNvPr id="16" name="Tijdelijke aanduiding voor inhoud 20"/>
          <p:cNvSpPr txBox="1">
            <a:spLocks/>
          </p:cNvSpPr>
          <p:nvPr/>
        </p:nvSpPr>
        <p:spPr>
          <a:xfrm>
            <a:off x="3928953" y="6484751"/>
            <a:ext cx="1604772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dirty="0" smtClean="0"/>
              <a:t>Score</a:t>
            </a:r>
            <a:endParaRPr lang="nl-NL" dirty="0"/>
          </a:p>
        </p:txBody>
      </p:sp>
      <p:sp>
        <p:nvSpPr>
          <p:cNvPr id="17" name="Rectangle 16"/>
          <p:cNvSpPr/>
          <p:nvPr/>
        </p:nvSpPr>
        <p:spPr>
          <a:xfrm>
            <a:off x="4924379" y="1960880"/>
            <a:ext cx="145288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Algoritmen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79920" y="1950720"/>
            <a:ext cx="131064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Gemiddelde</a:t>
            </a:r>
            <a:r>
              <a:rPr lang="en-US" sz="1600" dirty="0" smtClean="0">
                <a:solidFill>
                  <a:schemeClr val="tx1"/>
                </a:solidFill>
              </a:rPr>
              <a:t> score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46858" y="2316480"/>
            <a:ext cx="2187153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Combi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97939" y="2695573"/>
            <a:ext cx="268139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Min Max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Ovaal 9"/>
          <p:cNvSpPr/>
          <p:nvPr/>
        </p:nvSpPr>
        <p:spPr>
          <a:xfrm>
            <a:off x="6768306" y="2645599"/>
            <a:ext cx="1719263" cy="60695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001986" y="2394587"/>
            <a:ext cx="1288574" cy="226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GB" sz="1600" dirty="0">
                <a:solidFill>
                  <a:schemeClr val="tx1"/>
                </a:solidFill>
              </a:rPr>
              <a:t>€ </a:t>
            </a:r>
            <a:r>
              <a:rPr lang="en-GB" sz="1600" dirty="0" smtClean="0">
                <a:solidFill>
                  <a:schemeClr val="tx1"/>
                </a:solidFill>
              </a:rPr>
              <a:t>9.170.800</a:t>
            </a:r>
            <a:endParaRPr lang="nl-NL" sz="16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22305" y="2743704"/>
            <a:ext cx="1211263" cy="256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GB" sz="1600" dirty="0">
                <a:solidFill>
                  <a:schemeClr val="tx1"/>
                </a:solidFill>
              </a:rPr>
              <a:t>€ </a:t>
            </a:r>
            <a:r>
              <a:rPr lang="en-GB" sz="1600" dirty="0" smtClean="0">
                <a:solidFill>
                  <a:schemeClr val="tx1"/>
                </a:solidFill>
              </a:rPr>
              <a:t>9.479.200</a:t>
            </a:r>
            <a:endParaRPr lang="nl-NL" sz="1600" dirty="0">
              <a:solidFill>
                <a:schemeClr val="tx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719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919" y="2975543"/>
            <a:ext cx="510714" cy="43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Vergelijkingen | Algoritmen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312236" y="6245351"/>
            <a:ext cx="3817072" cy="509559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Exhaustive search | </a:t>
            </a:r>
            <a:r>
              <a:rPr lang="en-GB" dirty="0" err="1"/>
              <a:t>W</a:t>
            </a:r>
            <a:r>
              <a:rPr lang="en-GB" dirty="0" err="1" smtClean="0"/>
              <a:t>inst</a:t>
            </a:r>
            <a:r>
              <a:rPr lang="en-GB" dirty="0" smtClean="0"/>
              <a:t>: €12.529.731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219" y="1969134"/>
            <a:ext cx="3911649" cy="4276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748" y="1931542"/>
            <a:ext cx="3982388" cy="4276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8852408" y="6212109"/>
            <a:ext cx="3215640" cy="509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/>
              <a:t>Min Max | </a:t>
            </a:r>
            <a:r>
              <a:rPr lang="en-GB" dirty="0" err="1" smtClean="0"/>
              <a:t>Winst</a:t>
            </a:r>
            <a:r>
              <a:rPr lang="en-GB" dirty="0" smtClean="0"/>
              <a:t>: €12.014.551</a:t>
            </a:r>
            <a:endParaRPr lang="en-GB" dirty="0"/>
          </a:p>
        </p:txBody>
      </p:sp>
      <p:sp>
        <p:nvSpPr>
          <p:cNvPr id="9" name="Tijdelijke aanduiding voor inhoud 2"/>
          <p:cNvSpPr txBox="1">
            <a:spLocks/>
          </p:cNvSpPr>
          <p:nvPr/>
        </p:nvSpPr>
        <p:spPr>
          <a:xfrm>
            <a:off x="7686596" y="1662427"/>
            <a:ext cx="2866380" cy="614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 smtClean="0"/>
              <a:t>20 huizen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63" y="2439966"/>
            <a:ext cx="612934" cy="456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jdelijke aanduiding voor inhoud 2"/>
          <p:cNvSpPr txBox="1">
            <a:spLocks/>
          </p:cNvSpPr>
          <p:nvPr/>
        </p:nvSpPr>
        <p:spPr>
          <a:xfrm>
            <a:off x="1548783" y="3030407"/>
            <a:ext cx="1411916" cy="356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500" dirty="0" smtClean="0"/>
              <a:t>= Bungalow</a:t>
            </a:r>
            <a:endParaRPr lang="nl-NL" sz="1500" dirty="0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140" y="3444902"/>
            <a:ext cx="447622" cy="41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ijdelijke aanduiding voor inhoud 2"/>
          <p:cNvSpPr txBox="1">
            <a:spLocks/>
          </p:cNvSpPr>
          <p:nvPr/>
        </p:nvSpPr>
        <p:spPr>
          <a:xfrm>
            <a:off x="1512207" y="2465195"/>
            <a:ext cx="1643258" cy="482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= Eengezinswoning</a:t>
            </a:r>
          </a:p>
        </p:txBody>
      </p:sp>
      <p:sp>
        <p:nvSpPr>
          <p:cNvPr id="15" name="Tijdelijke aanduiding voor inhoud 2"/>
          <p:cNvSpPr txBox="1">
            <a:spLocks/>
          </p:cNvSpPr>
          <p:nvPr/>
        </p:nvSpPr>
        <p:spPr>
          <a:xfrm>
            <a:off x="1507691" y="3484981"/>
            <a:ext cx="1542561" cy="372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500" dirty="0" smtClean="0"/>
              <a:t>= Maison/Villa</a:t>
            </a:r>
            <a:endParaRPr lang="nl-NL" sz="1500" dirty="0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43" y="3958734"/>
            <a:ext cx="429920" cy="313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ijdelijke aanduiding voor inhoud 2"/>
          <p:cNvSpPr txBox="1">
            <a:spLocks/>
          </p:cNvSpPr>
          <p:nvPr/>
        </p:nvSpPr>
        <p:spPr>
          <a:xfrm>
            <a:off x="1640225" y="3938617"/>
            <a:ext cx="1430001" cy="402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500" dirty="0" smtClean="0"/>
              <a:t>= Water</a:t>
            </a:r>
            <a:endParaRPr lang="nl-NL" sz="1500" dirty="0"/>
          </a:p>
        </p:txBody>
      </p:sp>
      <p:graphicFrame>
        <p:nvGraphicFramePr>
          <p:cNvPr id="20" name="Tijdelijke aanduiding voor inhoud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5655522"/>
              </p:ext>
            </p:extLst>
          </p:nvPr>
        </p:nvGraphicFramePr>
        <p:xfrm>
          <a:off x="121489" y="5171592"/>
          <a:ext cx="4004730" cy="10069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81253"/>
                <a:gridCol w="1527277"/>
                <a:gridCol w="1296200"/>
              </a:tblGrid>
              <a:tr h="284581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 smtClean="0">
                          <a:effectLst/>
                        </a:rPr>
                        <a:t> 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dirty="0" smtClean="0"/>
                        <a:t>Exhaustive search </a:t>
                      </a:r>
                      <a:endParaRPr lang="nl-NL" sz="16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dirty="0" smtClean="0"/>
                        <a:t>Min Max</a:t>
                      </a:r>
                      <a:endParaRPr lang="nl-NL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74904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40 huizen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dirty="0" smtClean="0"/>
                        <a:t>€ 20.035.169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nl-NL" sz="1600" u="none" strike="noStrike" dirty="0">
                          <a:effectLst/>
                        </a:rPr>
                        <a:t> </a:t>
                      </a:r>
                      <a:r>
                        <a:rPr lang="en-GB" sz="1600" dirty="0" smtClean="0"/>
                        <a:t>€ 19.739.432</a:t>
                      </a:r>
                      <a:endParaRPr lang="en-GB" sz="1600" dirty="0"/>
                    </a:p>
                  </a:txBody>
                  <a:tcPr marL="7620" marR="7620" marT="7620" marB="0" anchor="b"/>
                </a:tc>
              </a:tr>
              <a:tr h="347472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60 huizen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dirty="0" smtClean="0"/>
                        <a:t>€ 26.501.981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u="none" strike="noStrike" dirty="0">
                          <a:effectLst/>
                        </a:rPr>
                        <a:t> </a:t>
                      </a:r>
                      <a:r>
                        <a:rPr lang="en-GB" sz="1600" dirty="0" smtClean="0"/>
                        <a:t>€ 25.945.992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76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 &amp; discussie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In onze case:</a:t>
            </a:r>
          </a:p>
          <a:p>
            <a:pPr marL="666900" lvl="1" indent="-342900">
              <a:buFont typeface="+mj-lt"/>
              <a:buAutoNum type="arabicPeriod"/>
            </a:pPr>
            <a:r>
              <a:rPr lang="nl-NL" dirty="0"/>
              <a:t>Exhaustive search</a:t>
            </a:r>
          </a:p>
          <a:p>
            <a:pPr marL="666900" lvl="1" indent="-342900">
              <a:buFont typeface="+mj-lt"/>
              <a:buAutoNum type="arabicPeriod"/>
            </a:pPr>
            <a:r>
              <a:rPr lang="nl-NL" dirty="0" smtClean="0"/>
              <a:t>Min-Max</a:t>
            </a:r>
          </a:p>
          <a:p>
            <a:pPr marL="324000" lvl="1" indent="0">
              <a:buNone/>
            </a:pPr>
            <a:endParaRPr lang="nl-NL" dirty="0" smtClean="0"/>
          </a:p>
          <a:p>
            <a:r>
              <a:rPr lang="nl-NL" dirty="0" smtClean="0"/>
              <a:t>Verbeterpunten</a:t>
            </a:r>
          </a:p>
          <a:p>
            <a:pPr lvl="1"/>
            <a:r>
              <a:rPr lang="nl-NL" dirty="0" smtClean="0"/>
              <a:t>Bias startoplossing</a:t>
            </a:r>
          </a:p>
          <a:p>
            <a:pPr lvl="1"/>
            <a:r>
              <a:rPr lang="nl-NL" dirty="0" smtClean="0"/>
              <a:t>Verschuif slimmer</a:t>
            </a:r>
          </a:p>
          <a:p>
            <a:pPr marL="666900" lvl="1" indent="-342900">
              <a:buFont typeface="+mj-lt"/>
              <a:buAutoNum type="arabicPeriod"/>
            </a:pPr>
            <a:endParaRPr lang="nl-NL" dirty="0" smtClean="0"/>
          </a:p>
          <a:p>
            <a:pPr marL="666900" lvl="1" indent="-342900">
              <a:buFont typeface="+mj-lt"/>
              <a:buAutoNum type="arabicPeriod"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48152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2048" y="90398"/>
            <a:ext cx="11029615" cy="1497507"/>
          </a:xfrm>
        </p:spPr>
        <p:txBody>
          <a:bodyPr/>
          <a:lstStyle/>
          <a:p>
            <a:r>
              <a:rPr lang="nl-NL" dirty="0"/>
              <a:t>AMSTELHAEGE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54344" y="2947210"/>
            <a:ext cx="11029615" cy="600556"/>
          </a:xfrm>
        </p:spPr>
        <p:txBody>
          <a:bodyPr>
            <a:normAutofit/>
          </a:bodyPr>
          <a:lstStyle/>
          <a:p>
            <a:pPr algn="ctr"/>
            <a:r>
              <a:rPr lang="en-GB" sz="2400" dirty="0" smtClean="0"/>
              <a:t>ZIJN ER NOG VRAGEN?</a:t>
            </a:r>
            <a:endParaRPr lang="en-GB" sz="2400" dirty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484632" y="5157216"/>
            <a:ext cx="11265408" cy="12045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>
                <a:solidFill>
                  <a:schemeClr val="bg1"/>
                </a:solidFill>
              </a:rPr>
              <a:t/>
            </a:r>
            <a:br>
              <a:rPr lang="nl-NL" dirty="0" smtClean="0">
                <a:solidFill>
                  <a:schemeClr val="bg1"/>
                </a:solidFill>
              </a:rPr>
            </a:br>
            <a:r>
              <a:rPr lang="nl-NL" dirty="0" err="1" smtClean="0">
                <a:solidFill>
                  <a:schemeClr val="bg1"/>
                </a:solidFill>
              </a:rPr>
              <a:t>Mathemagicians</a:t>
            </a:r>
            <a:r>
              <a:rPr lang="nl-NL" dirty="0" smtClean="0">
                <a:solidFill>
                  <a:schemeClr val="bg1"/>
                </a:solidFill>
              </a:rPr>
              <a:t>												</a:t>
            </a:r>
            <a:r>
              <a:rPr lang="nl-NL" dirty="0" err="1" smtClean="0">
                <a:solidFill>
                  <a:schemeClr val="bg1"/>
                </a:solidFill>
              </a:rPr>
              <a:t>Heurestieken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>
                <a:solidFill>
                  <a:schemeClr val="bg1"/>
                </a:solidFill>
              </a:rPr>
              <a:t>– Semester 2, blok </a:t>
            </a:r>
            <a:r>
              <a:rPr lang="nl-NL" dirty="0" smtClean="0">
                <a:solidFill>
                  <a:schemeClr val="bg1"/>
                </a:solidFill>
              </a:rPr>
              <a:t>5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Puja </a:t>
            </a:r>
            <a:r>
              <a:rPr lang="en-US" dirty="0" smtClean="0">
                <a:solidFill>
                  <a:schemeClr val="bg1"/>
                </a:solidFill>
              </a:rPr>
              <a:t>Chandrikasingh, LUUK KLEIJ &amp; RADMIR LEUSHUIS			</a:t>
            </a:r>
            <a:r>
              <a:rPr lang="nl-NL" dirty="0" smtClean="0">
                <a:solidFill>
                  <a:schemeClr val="bg1"/>
                </a:solidFill>
              </a:rPr>
              <a:t>29/05/2018</a:t>
            </a:r>
          </a:p>
          <a:p>
            <a:endParaRPr lang="nl-NL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14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amstelhaege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12873" y="4750717"/>
            <a:ext cx="3226037" cy="1702730"/>
          </a:xfrm>
        </p:spPr>
        <p:txBody>
          <a:bodyPr>
            <a:normAutofit/>
          </a:bodyPr>
          <a:lstStyle/>
          <a:p>
            <a:r>
              <a:rPr lang="nl-NL" dirty="0" smtClean="0"/>
              <a:t>Eengezinswoning</a:t>
            </a:r>
          </a:p>
          <a:p>
            <a:r>
              <a:rPr lang="nl-NL" dirty="0" smtClean="0"/>
              <a:t>60% v.h. totaal</a:t>
            </a:r>
          </a:p>
          <a:p>
            <a:r>
              <a:rPr lang="nl-NL" dirty="0" smtClean="0"/>
              <a:t>€285 000</a:t>
            </a:r>
          </a:p>
          <a:p>
            <a:r>
              <a:rPr lang="nl-NL" dirty="0" smtClean="0"/>
              <a:t>2 meter verplichte vrijstand</a:t>
            </a:r>
            <a:endParaRPr lang="nl-N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846" y="3154044"/>
            <a:ext cx="1610821" cy="1317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tp://heuristieken.nl/wiki/images/e/e1/Bungalo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45" y="2805699"/>
            <a:ext cx="2184688" cy="166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heuristieken.nl/wiki/images/e/e3/Mais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919" y="2314748"/>
            <a:ext cx="2390034" cy="215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4895544" y="4750717"/>
            <a:ext cx="3226037" cy="1702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Bungalow</a:t>
            </a:r>
          </a:p>
          <a:p>
            <a:r>
              <a:rPr lang="nl-NL" dirty="0" smtClean="0"/>
              <a:t>25</a:t>
            </a:r>
            <a:r>
              <a:rPr lang="nl-NL" dirty="0"/>
              <a:t>% v.h. </a:t>
            </a:r>
            <a:r>
              <a:rPr lang="nl-NL" dirty="0" smtClean="0"/>
              <a:t>totaal</a:t>
            </a:r>
          </a:p>
          <a:p>
            <a:r>
              <a:rPr lang="nl-NL" dirty="0" smtClean="0"/>
              <a:t>€399 000</a:t>
            </a:r>
          </a:p>
          <a:p>
            <a:r>
              <a:rPr lang="nl-NL" dirty="0" smtClean="0"/>
              <a:t>3 meter verplichte vrijstand</a:t>
            </a:r>
            <a:endParaRPr lang="nl-NL" dirty="0"/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8667919" y="4750717"/>
            <a:ext cx="3226037" cy="1702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Maison/Villa</a:t>
            </a:r>
          </a:p>
          <a:p>
            <a:r>
              <a:rPr lang="nl-NL" dirty="0" smtClean="0"/>
              <a:t>15</a:t>
            </a:r>
            <a:r>
              <a:rPr lang="nl-NL" dirty="0"/>
              <a:t>% v.h. </a:t>
            </a:r>
            <a:r>
              <a:rPr lang="nl-NL" dirty="0" smtClean="0"/>
              <a:t>totaal</a:t>
            </a:r>
          </a:p>
          <a:p>
            <a:r>
              <a:rPr lang="nl-NL" dirty="0" smtClean="0"/>
              <a:t>€610 000</a:t>
            </a:r>
          </a:p>
          <a:p>
            <a:r>
              <a:rPr lang="nl-NL" dirty="0" smtClean="0"/>
              <a:t>6 meter </a:t>
            </a:r>
            <a:r>
              <a:rPr lang="nl-NL" dirty="0"/>
              <a:t>verplichte </a:t>
            </a:r>
            <a:r>
              <a:rPr lang="nl-NL" dirty="0" smtClean="0"/>
              <a:t>vrijstand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566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Winst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1192" y="2180496"/>
            <a:ext cx="5054837" cy="3678303"/>
          </a:xfrm>
        </p:spPr>
        <p:txBody>
          <a:bodyPr/>
          <a:lstStyle/>
          <a:p>
            <a:r>
              <a:rPr lang="nl-NL" dirty="0" smtClean="0"/>
              <a:t>Vrijstand</a:t>
            </a:r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Prijsverbetering per extra meter </a:t>
            </a:r>
            <a:r>
              <a:rPr lang="nl-NL" dirty="0" err="1" smtClean="0"/>
              <a:t>vrijstand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Eengezinswoning: 3%</a:t>
            </a:r>
          </a:p>
          <a:p>
            <a:pPr lvl="1"/>
            <a:r>
              <a:rPr lang="nl-NL" dirty="0" smtClean="0"/>
              <a:t>Bungalow: 4%</a:t>
            </a:r>
          </a:p>
          <a:p>
            <a:pPr lvl="1"/>
            <a:r>
              <a:rPr lang="nl-NL" dirty="0" smtClean="0"/>
              <a:t>Villa: 6%</a:t>
            </a:r>
          </a:p>
        </p:txBody>
      </p:sp>
      <p:pic>
        <p:nvPicPr>
          <p:cNvPr id="10" name="Picture 4" descr="http://heuristieken.nl/wiki/images/e/e1/Bungalo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22252">
            <a:off x="7254360" y="1880518"/>
            <a:ext cx="1796024" cy="136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heuristieken.nl/wiki/images/e/e3/Mais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495" y="2667401"/>
            <a:ext cx="2043369" cy="184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Rechte verbindingslijn met pijl 6"/>
          <p:cNvCxnSpPr/>
          <p:nvPr/>
        </p:nvCxnSpPr>
        <p:spPr>
          <a:xfrm>
            <a:off x="8655213" y="3097483"/>
            <a:ext cx="1330036" cy="446253"/>
          </a:xfrm>
          <a:prstGeom prst="straightConnector1">
            <a:avLst/>
          </a:prstGeom>
          <a:ln w="444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hoek 24"/>
          <p:cNvSpPr/>
          <p:nvPr/>
        </p:nvSpPr>
        <p:spPr>
          <a:xfrm>
            <a:off x="6108193" y="4105657"/>
            <a:ext cx="2697479" cy="22219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hoek 23"/>
          <p:cNvSpPr/>
          <p:nvPr/>
        </p:nvSpPr>
        <p:spPr>
          <a:xfrm>
            <a:off x="6469244" y="4417096"/>
            <a:ext cx="2002420" cy="1632752"/>
          </a:xfrm>
          <a:prstGeom prst="rect">
            <a:avLst/>
          </a:prstGeom>
          <a:solidFill>
            <a:schemeClr val="accent6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hoek 3"/>
          <p:cNvSpPr/>
          <p:nvPr/>
        </p:nvSpPr>
        <p:spPr>
          <a:xfrm>
            <a:off x="6713916" y="4660503"/>
            <a:ext cx="1456626" cy="1120782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HUIS</a:t>
            </a:r>
            <a:endParaRPr lang="en-GB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8385048" y="5367528"/>
            <a:ext cx="1600200" cy="91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985249" y="5182862"/>
            <a:ext cx="1438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Verplichte</a:t>
            </a:r>
            <a:r>
              <a:rPr lang="en-US" dirty="0" smtClean="0"/>
              <a:t> </a:t>
            </a:r>
            <a:r>
              <a:rPr lang="en-US" dirty="0" err="1" smtClean="0"/>
              <a:t>vrijstand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8613648" y="5726682"/>
            <a:ext cx="2569464" cy="646331"/>
            <a:chOff x="8613648" y="5669280"/>
            <a:chExt cx="2569464" cy="646331"/>
          </a:xfrm>
        </p:grpSpPr>
        <p:cxnSp>
          <p:nvCxnSpPr>
            <p:cNvPr id="37" name="Straight Arrow Connector 36"/>
            <p:cNvCxnSpPr/>
            <p:nvPr/>
          </p:nvCxnSpPr>
          <p:spPr>
            <a:xfrm flipH="1" flipV="1">
              <a:off x="8613648" y="5867943"/>
              <a:ext cx="1371601" cy="914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9985249" y="5669280"/>
              <a:ext cx="1197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Extra </a:t>
              </a:r>
              <a:r>
                <a:rPr lang="en-US" dirty="0" err="1" smtClean="0"/>
                <a:t>vrijstand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5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inhoud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808824"/>
          </a:xfrm>
        </p:spPr>
        <p:txBody>
          <a:bodyPr>
            <a:normAutofit/>
          </a:bodyPr>
          <a:lstStyle/>
          <a:p>
            <a:r>
              <a:rPr lang="nl-NL" dirty="0" smtClean="0"/>
              <a:t>Toestandsruimte &amp; Score</a:t>
            </a:r>
          </a:p>
          <a:p>
            <a:r>
              <a:rPr lang="nl-NL" dirty="0" smtClean="0"/>
              <a:t>Algoritmes</a:t>
            </a:r>
          </a:p>
          <a:p>
            <a:r>
              <a:rPr lang="nl-NL" dirty="0" smtClean="0"/>
              <a:t>Heuristiek</a:t>
            </a:r>
          </a:p>
          <a:p>
            <a:r>
              <a:rPr lang="nl-NL" dirty="0" smtClean="0"/>
              <a:t>Vergelijkingen</a:t>
            </a:r>
          </a:p>
          <a:p>
            <a:r>
              <a:rPr lang="nl-NL" dirty="0" smtClean="0"/>
              <a:t>Conclusie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08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Toestandsruimte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7"/>
                <a:ext cx="11029615" cy="1824575"/>
              </a:xfrm>
            </p:spPr>
            <p:txBody>
              <a:bodyPr anchor="b"/>
              <a:lstStyle/>
              <a:p>
                <a:pPr marL="0" indent="0">
                  <a:spcAft>
                    <a:spcPts val="0"/>
                  </a:spcAft>
                  <a:buNone/>
                </a:pPr>
                <a:endParaRPr lang="en-US" dirty="0" smtClean="0"/>
              </a:p>
              <a:p>
                <a:pPr>
                  <a:spcAft>
                    <a:spcPts val="0"/>
                  </a:spcAft>
                </a:pPr>
                <a:r>
                  <a:rPr lang="nl-NL" dirty="0"/>
                  <a:t>Continu: 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/>
                      </a:rPr>
                      <m:t>∞</m:t>
                    </m:r>
                  </m:oMath>
                </a14:m>
                <a:r>
                  <a:rPr lang="nl-NL" dirty="0"/>
                  <a:t> </a:t>
                </a:r>
                <a:endParaRPr lang="nl-NL" dirty="0" smtClean="0"/>
              </a:p>
              <a:p>
                <a:pPr>
                  <a:spcAft>
                    <a:spcPts val="0"/>
                  </a:spcAft>
                </a:pPr>
                <a:r>
                  <a:rPr lang="en-US" dirty="0"/>
                  <a:t>Discreet: 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nl-NL" i="1">
                            <a:latin typeface="Cambria Math"/>
                          </a:rPr>
                          <m:t>𝑗</m:t>
                        </m:r>
                        <m:r>
                          <a:rPr lang="nl-NL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nl-NL" i="1">
                            <a:latin typeface="Cambria Math"/>
                          </a:rPr>
                          <m:t>20 </m:t>
                        </m:r>
                        <m:r>
                          <a:rPr lang="nl-NL" i="1">
                            <a:latin typeface="Cambria Math"/>
                          </a:rPr>
                          <m:t>h𝑢𝑖𝑧𝑒𝑛</m:t>
                        </m:r>
                      </m:sup>
                      <m:e>
                        <m:r>
                          <a:rPr lang="nl-NL" i="1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nl-NL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nl-NL" i="1">
                                <a:latin typeface="Cambria Math"/>
                              </a:rPr>
                              <m:t>57600 −</m:t>
                            </m:r>
                            <m:nary>
                              <m:naryPr>
                                <m:chr m:val="∑"/>
                                <m:ctrlPr>
                                  <a:rPr lang="nl-NL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nl-NL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nl-NL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nl-NL" i="1">
                                    <a:latin typeface="Cambria Math"/>
                                  </a:rPr>
                                  <m:t>𝑗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nl-NL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i="1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nl-NL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nl-NL" i="1">
                                    <a:latin typeface="Cambria Math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nl-NL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nl-NL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nl-NL" i="1">
                            <a:latin typeface="Cambria Math"/>
                            <a:ea typeface="Cambria Math"/>
                          </a:rPr>
                          <m:t>≈3,9∗</m:t>
                        </m:r>
                        <m:sSup>
                          <m:sSupPr>
                            <m:ctrlPr>
                              <a:rPr lang="nl-NL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nl-NL" i="1"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nl-NL" i="1">
                                <a:latin typeface="Cambria Math"/>
                                <a:ea typeface="Cambria Math"/>
                              </a:rPr>
                              <m:t>104</m:t>
                            </m:r>
                          </m:sup>
                        </m:sSup>
                        <m:r>
                          <a:rPr lang="nl-NL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7"/>
                <a:ext cx="11029615" cy="1824575"/>
              </a:xfrm>
              <a:blipFill rotWithShape="1">
                <a:blip r:embed="rId2"/>
                <a:stretch>
                  <a:fillRect l="-442" b="-34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raccolade 3"/>
          <p:cNvSpPr/>
          <p:nvPr/>
        </p:nvSpPr>
        <p:spPr>
          <a:xfrm rot="5400000" flipV="1">
            <a:off x="3379071" y="3686716"/>
            <a:ext cx="231246" cy="63671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raccolade 3"/>
          <p:cNvSpPr/>
          <p:nvPr/>
        </p:nvSpPr>
        <p:spPr>
          <a:xfrm rot="5400000" flipV="1">
            <a:off x="4598485" y="3433947"/>
            <a:ext cx="175951" cy="119754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907514" y="4120696"/>
            <a:ext cx="1285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ambria Math" pitchFamily="18" charset="0"/>
                <a:ea typeface="Cambria Math" pitchFamily="18" charset="0"/>
              </a:rPr>
              <a:t>Totale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200" dirty="0" err="1" smtClean="0">
                <a:latin typeface="Cambria Math" pitchFamily="18" charset="0"/>
                <a:ea typeface="Cambria Math" pitchFamily="18" charset="0"/>
              </a:rPr>
              <a:t>oppervlak</a:t>
            </a:r>
            <a:endParaRPr lang="en-US" sz="12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33409" y="4120696"/>
            <a:ext cx="1243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Cambria Math" pitchFamily="18" charset="0"/>
                <a:ea typeface="Cambria Math" pitchFamily="18" charset="0"/>
              </a:rPr>
              <a:t>Oppervlak</a:t>
            </a:r>
            <a:r>
              <a:rPr lang="en-US" sz="11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100" dirty="0" err="1" smtClean="0">
                <a:latin typeface="Cambria Math" pitchFamily="18" charset="0"/>
                <a:ea typeface="Cambria Math" pitchFamily="18" charset="0"/>
              </a:rPr>
              <a:t>huis</a:t>
            </a:r>
            <a:endParaRPr lang="en-US" sz="1100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41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Score | </a:t>
            </a:r>
            <a:r>
              <a:rPr lang="nl-NL" dirty="0"/>
              <a:t>Upper &amp; lower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ijdelijke aanduiding voor inhoud 28"/>
              <p:cNvSpPr>
                <a:spLocks noGrp="1"/>
              </p:cNvSpPr>
              <p:nvPr>
                <p:ph idx="1"/>
              </p:nvPr>
            </p:nvSpPr>
            <p:spPr>
              <a:xfrm>
                <a:off x="243331" y="4872010"/>
                <a:ext cx="9109073" cy="1476974"/>
              </a:xfrm>
            </p:spPr>
            <p:txBody>
              <a:bodyPr>
                <a:normAutofit/>
              </a:bodyPr>
              <a:lstStyle/>
              <a:p>
                <a:r>
                  <a:rPr lang="nl-NL" dirty="0" smtClean="0"/>
                  <a:t>Onderschatting</a:t>
                </a:r>
                <a:r>
                  <a:rPr lang="en-GB" dirty="0" smtClean="0"/>
                  <a:t> </a:t>
                </a:r>
                <a:r>
                  <a:rPr lang="nl-NL" dirty="0" smtClean="0"/>
                  <a:t>aantal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nl-NL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 = </a:t>
                </a:r>
                <a:r>
                  <a:rPr lang="en-GB" dirty="0"/>
                  <a:t/>
                </a:r>
                <a:br>
                  <a:rPr lang="en-GB" dirty="0"/>
                </a:br>
                <a:r>
                  <a:rPr lang="nl-NL" dirty="0" smtClean="0"/>
                  <a:t>overschatting aantal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GB" dirty="0" smtClean="0"/>
                  <a:t> = </a:t>
                </a:r>
                <a:br>
                  <a:rPr lang="en-GB" dirty="0" smtClean="0"/>
                </a:br>
                <a:r>
                  <a:rPr lang="nl-NL" dirty="0" smtClean="0"/>
                  <a:t>overschatting winst</a:t>
                </a:r>
                <a:endParaRPr lang="nl-NL" dirty="0"/>
              </a:p>
            </p:txBody>
          </p:sp>
        </mc:Choice>
        <mc:Fallback xmlns="">
          <p:sp>
            <p:nvSpPr>
              <p:cNvPr id="29" name="Tijdelijke aanduiding voor inhoud 2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3331" y="4872010"/>
                <a:ext cx="9109073" cy="1476974"/>
              </a:xfrm>
              <a:blipFill rotWithShape="1">
                <a:blip r:embed="rId2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470481" y="2039112"/>
            <a:ext cx="11322344" cy="2534705"/>
            <a:chOff x="482560" y="2039112"/>
            <a:chExt cx="11131033" cy="2534705"/>
          </a:xfrm>
        </p:grpSpPr>
        <p:sp>
          <p:nvSpPr>
            <p:cNvPr id="4" name="Rechthoek 3"/>
            <p:cNvSpPr/>
            <p:nvPr/>
          </p:nvSpPr>
          <p:spPr>
            <a:xfrm>
              <a:off x="1894439" y="2069856"/>
              <a:ext cx="1733796" cy="1274619"/>
            </a:xfrm>
            <a:prstGeom prst="rect">
              <a:avLst/>
            </a:prstGeom>
            <a:solidFill>
              <a:schemeClr val="accent1"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HUIS</a:t>
              </a:r>
              <a:endParaRPr lang="en-GB" dirty="0"/>
            </a:p>
          </p:txBody>
        </p:sp>
        <p:cxnSp>
          <p:nvCxnSpPr>
            <p:cNvPr id="13" name="Rechte verbindingslijn met pijl 12"/>
            <p:cNvCxnSpPr>
              <a:stCxn id="4" idx="3"/>
            </p:cNvCxnSpPr>
            <p:nvPr/>
          </p:nvCxnSpPr>
          <p:spPr>
            <a:xfrm flipV="1">
              <a:off x="3628235" y="2707165"/>
              <a:ext cx="617518" cy="1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met pijl 14"/>
            <p:cNvCxnSpPr/>
            <p:nvPr/>
          </p:nvCxnSpPr>
          <p:spPr>
            <a:xfrm>
              <a:off x="4202209" y="2707166"/>
              <a:ext cx="942110" cy="0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met pijl 16"/>
            <p:cNvCxnSpPr/>
            <p:nvPr/>
          </p:nvCxnSpPr>
          <p:spPr>
            <a:xfrm>
              <a:off x="3628237" y="2916965"/>
              <a:ext cx="1504207" cy="0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hthoek 24"/>
            <p:cNvSpPr/>
            <p:nvPr/>
          </p:nvSpPr>
          <p:spPr>
            <a:xfrm>
              <a:off x="5132444" y="2069856"/>
              <a:ext cx="1733796" cy="1274619"/>
            </a:xfrm>
            <a:prstGeom prst="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HUIS</a:t>
              </a:r>
              <a:endParaRPr lang="en-GB" dirty="0"/>
            </a:p>
          </p:txBody>
        </p:sp>
        <p:cxnSp>
          <p:nvCxnSpPr>
            <p:cNvPr id="26" name="Rechte verbindingslijn met pijl 25"/>
            <p:cNvCxnSpPr>
              <a:stCxn id="25" idx="3"/>
            </p:cNvCxnSpPr>
            <p:nvPr/>
          </p:nvCxnSpPr>
          <p:spPr>
            <a:xfrm flipV="1">
              <a:off x="6866240" y="2707165"/>
              <a:ext cx="617518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Rechte verbindingslijn met pijl 26"/>
            <p:cNvCxnSpPr/>
            <p:nvPr/>
          </p:nvCxnSpPr>
          <p:spPr>
            <a:xfrm>
              <a:off x="7440214" y="2707166"/>
              <a:ext cx="942110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Rechte verbindingslijn met pijl 27"/>
            <p:cNvCxnSpPr/>
            <p:nvPr/>
          </p:nvCxnSpPr>
          <p:spPr>
            <a:xfrm>
              <a:off x="6866242" y="2916965"/>
              <a:ext cx="150420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Rechte verbindingslijn met pijl 29"/>
            <p:cNvCxnSpPr/>
            <p:nvPr/>
          </p:nvCxnSpPr>
          <p:spPr>
            <a:xfrm>
              <a:off x="2960370" y="3317344"/>
              <a:ext cx="0" cy="548243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echte verbindingslijn met pijl 30"/>
            <p:cNvCxnSpPr/>
            <p:nvPr/>
          </p:nvCxnSpPr>
          <p:spPr>
            <a:xfrm>
              <a:off x="2956410" y="3852324"/>
              <a:ext cx="0" cy="690749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Rechte verbindingslijn met pijl 31"/>
            <p:cNvCxnSpPr/>
            <p:nvPr/>
          </p:nvCxnSpPr>
          <p:spPr>
            <a:xfrm>
              <a:off x="2675363" y="3317344"/>
              <a:ext cx="0" cy="1225729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Rechte verbindingslijn met pijl 59"/>
            <p:cNvCxnSpPr/>
            <p:nvPr/>
          </p:nvCxnSpPr>
          <p:spPr>
            <a:xfrm>
              <a:off x="6201287" y="3317344"/>
              <a:ext cx="0" cy="548243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Rechte verbindingslijn met pijl 60"/>
            <p:cNvCxnSpPr/>
            <p:nvPr/>
          </p:nvCxnSpPr>
          <p:spPr>
            <a:xfrm>
              <a:off x="6197327" y="3852324"/>
              <a:ext cx="0" cy="690749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Rechte verbindingslijn met pijl 61"/>
            <p:cNvCxnSpPr/>
            <p:nvPr/>
          </p:nvCxnSpPr>
          <p:spPr>
            <a:xfrm>
              <a:off x="5916280" y="3317344"/>
              <a:ext cx="0" cy="1225729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hthoek 67"/>
            <p:cNvSpPr/>
            <p:nvPr/>
          </p:nvSpPr>
          <p:spPr>
            <a:xfrm>
              <a:off x="8363713" y="2069855"/>
              <a:ext cx="1733796" cy="1274619"/>
            </a:xfrm>
            <a:prstGeom prst="rect">
              <a:avLst/>
            </a:prstGeom>
            <a:solidFill>
              <a:schemeClr val="accent4">
                <a:alpha val="26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HUIS</a:t>
              </a:r>
              <a:endParaRPr lang="en-GB" dirty="0"/>
            </a:p>
          </p:txBody>
        </p:sp>
        <p:cxnSp>
          <p:nvCxnSpPr>
            <p:cNvPr id="69" name="Rechte verbindingslijn met pijl 68"/>
            <p:cNvCxnSpPr>
              <a:stCxn id="68" idx="3"/>
            </p:cNvCxnSpPr>
            <p:nvPr/>
          </p:nvCxnSpPr>
          <p:spPr>
            <a:xfrm flipV="1">
              <a:off x="10097509" y="2707164"/>
              <a:ext cx="617518" cy="1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Rechte verbindingslijn met pijl 69"/>
            <p:cNvCxnSpPr/>
            <p:nvPr/>
          </p:nvCxnSpPr>
          <p:spPr>
            <a:xfrm>
              <a:off x="10715027" y="2714085"/>
              <a:ext cx="898566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Rechte verbindingslijn met pijl 70"/>
            <p:cNvCxnSpPr/>
            <p:nvPr/>
          </p:nvCxnSpPr>
          <p:spPr>
            <a:xfrm>
              <a:off x="10097511" y="2947709"/>
              <a:ext cx="1504207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Rechte verbindingslijn met pijl 71"/>
            <p:cNvCxnSpPr/>
            <p:nvPr/>
          </p:nvCxnSpPr>
          <p:spPr>
            <a:xfrm>
              <a:off x="9432556" y="3348088"/>
              <a:ext cx="0" cy="54824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Rechte verbindingslijn met pijl 72"/>
            <p:cNvCxnSpPr/>
            <p:nvPr/>
          </p:nvCxnSpPr>
          <p:spPr>
            <a:xfrm>
              <a:off x="9428596" y="3883068"/>
              <a:ext cx="0" cy="690749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Rechte verbindingslijn met pijl 73"/>
            <p:cNvCxnSpPr/>
            <p:nvPr/>
          </p:nvCxnSpPr>
          <p:spPr>
            <a:xfrm>
              <a:off x="9147549" y="3348088"/>
              <a:ext cx="0" cy="1225729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482560" y="2039112"/>
              <a:ext cx="11131033" cy="24732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 rot="16200000">
              <a:off x="1045997" y="2112985"/>
              <a:ext cx="285007" cy="1411880"/>
              <a:chOff x="2161630" y="3768973"/>
              <a:chExt cx="285007" cy="1225729"/>
            </a:xfrm>
          </p:grpSpPr>
          <p:cxnSp>
            <p:nvCxnSpPr>
              <p:cNvPr id="33" name="Rechte verbindingslijn met pijl 29"/>
              <p:cNvCxnSpPr/>
              <p:nvPr/>
            </p:nvCxnSpPr>
            <p:spPr>
              <a:xfrm>
                <a:off x="2446637" y="3768973"/>
                <a:ext cx="0" cy="548243"/>
              </a:xfrm>
              <a:prstGeom prst="straightConnector1">
                <a:avLst/>
              </a:prstGeom>
              <a:ln w="28575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echte verbindingslijn met pijl 30"/>
              <p:cNvCxnSpPr/>
              <p:nvPr/>
            </p:nvCxnSpPr>
            <p:spPr>
              <a:xfrm>
                <a:off x="2442677" y="4303953"/>
                <a:ext cx="0" cy="690749"/>
              </a:xfrm>
              <a:prstGeom prst="straightConnector1">
                <a:avLst/>
              </a:prstGeom>
              <a:ln w="28575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Rechte verbindingslijn met pijl 31"/>
              <p:cNvCxnSpPr/>
              <p:nvPr/>
            </p:nvCxnSpPr>
            <p:spPr>
              <a:xfrm>
                <a:off x="2161630" y="3768973"/>
                <a:ext cx="0" cy="1225729"/>
              </a:xfrm>
              <a:prstGeom prst="straightConnector1">
                <a:avLst/>
              </a:prstGeom>
              <a:ln w="28575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6" name="Tijdelijke aanduiding voor inhoud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207683"/>
              </p:ext>
            </p:extLst>
          </p:nvPr>
        </p:nvGraphicFramePr>
        <p:xfrm>
          <a:off x="5642678" y="4897120"/>
          <a:ext cx="6138068" cy="142196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810512"/>
                <a:gridCol w="2340864"/>
                <a:gridCol w="1986692"/>
              </a:tblGrid>
              <a:tr h="284581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 smtClean="0">
                          <a:effectLst/>
                        </a:rPr>
                        <a:t> 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 err="1" smtClean="0">
                          <a:effectLst/>
                        </a:rPr>
                        <a:t>Lower</a:t>
                      </a:r>
                      <a:r>
                        <a:rPr lang="nl-NL" sz="1600" u="none" strike="noStrike" dirty="0" smtClean="0">
                          <a:effectLst/>
                        </a:rPr>
                        <a:t> </a:t>
                      </a:r>
                      <a:r>
                        <a:rPr lang="nl-NL" sz="1600" u="none" strike="noStrike" dirty="0" err="1" smtClean="0">
                          <a:effectLst/>
                        </a:rPr>
                        <a:t>bound</a:t>
                      </a:r>
                      <a:endParaRPr lang="nl-NL" sz="16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 err="1" smtClean="0">
                          <a:effectLst/>
                        </a:rPr>
                        <a:t>Upper</a:t>
                      </a:r>
                      <a:r>
                        <a:rPr lang="nl-NL" sz="1600" u="none" strike="noStrike" dirty="0" smtClean="0">
                          <a:effectLst/>
                        </a:rPr>
                        <a:t> </a:t>
                      </a:r>
                      <a:r>
                        <a:rPr lang="nl-NL" sz="1600" u="none" strike="noStrike" dirty="0" err="1" smtClean="0">
                          <a:effectLst/>
                        </a:rPr>
                        <a:t>bound</a:t>
                      </a:r>
                      <a:endParaRPr lang="nl-NL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15007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20 huizen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 €  </a:t>
                      </a:r>
                      <a:r>
                        <a:rPr lang="nl-NL" sz="1600" u="none" strike="noStrike" dirty="0" smtClean="0">
                          <a:effectLst/>
                        </a:rPr>
                        <a:t> </a:t>
                      </a:r>
                      <a:r>
                        <a:rPr lang="nl-NL" sz="1600" u="none" strike="noStrike" dirty="0">
                          <a:effectLst/>
                        </a:rPr>
                        <a:t>7.245.000,00 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 € 16.737.145,18 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74904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40 huizen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 € 14.490.000,00 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>
                          <a:effectLst/>
                        </a:rPr>
                        <a:t> € 25.726.621,11 </a:t>
                      </a:r>
                      <a:endParaRPr lang="nl-NL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47472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60 huizen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 € 21.735.000,00 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u="none" strike="noStrike" dirty="0">
                          <a:effectLst/>
                        </a:rPr>
                        <a:t> € 33.421.049,46 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37" name="Tijdelijke aanduiding voor inhoud 20"/>
          <p:cNvSpPr txBox="1">
            <a:spLocks/>
          </p:cNvSpPr>
          <p:nvPr/>
        </p:nvSpPr>
        <p:spPr>
          <a:xfrm>
            <a:off x="6292445" y="3362865"/>
            <a:ext cx="1324705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GB" dirty="0" err="1" smtClean="0"/>
              <a:t>Verplicht</a:t>
            </a:r>
            <a:endParaRPr lang="en-GB" dirty="0"/>
          </a:p>
        </p:txBody>
      </p:sp>
      <p:sp>
        <p:nvSpPr>
          <p:cNvPr id="38" name="Tijdelijke aanduiding voor inhoud 20"/>
          <p:cNvSpPr txBox="1">
            <a:spLocks/>
          </p:cNvSpPr>
          <p:nvPr/>
        </p:nvSpPr>
        <p:spPr>
          <a:xfrm>
            <a:off x="6282284" y="3920312"/>
            <a:ext cx="1324705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GB" dirty="0" smtClean="0"/>
              <a:t>Extra</a:t>
            </a:r>
            <a:endParaRPr lang="en-GB" dirty="0"/>
          </a:p>
        </p:txBody>
      </p:sp>
      <p:sp>
        <p:nvSpPr>
          <p:cNvPr id="39" name="Tijdelijke aanduiding voor inhoud 20"/>
          <p:cNvSpPr txBox="1">
            <a:spLocks/>
          </p:cNvSpPr>
          <p:nvPr/>
        </p:nvSpPr>
        <p:spPr>
          <a:xfrm rot="16200000">
            <a:off x="5136346" y="3425599"/>
            <a:ext cx="1324705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GB" dirty="0" err="1" smtClean="0"/>
              <a:t>Totaal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195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Algoritmes &amp; heuristieken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Min-Max (</a:t>
            </a:r>
            <a:r>
              <a:rPr lang="nl-NL" dirty="0" err="1" smtClean="0"/>
              <a:t>greedy</a:t>
            </a:r>
            <a:r>
              <a:rPr lang="nl-NL" dirty="0" smtClean="0"/>
              <a:t>)</a:t>
            </a:r>
          </a:p>
          <a:p>
            <a:r>
              <a:rPr lang="nl-NL" dirty="0" smtClean="0"/>
              <a:t>Combi</a:t>
            </a:r>
          </a:p>
          <a:p>
            <a:r>
              <a:rPr lang="nl-NL" dirty="0"/>
              <a:t>S</a:t>
            </a:r>
            <a:r>
              <a:rPr lang="nl-NL" dirty="0" smtClean="0"/>
              <a:t>tochastische </a:t>
            </a:r>
            <a:r>
              <a:rPr lang="nl-NL" dirty="0"/>
              <a:t>Hill </a:t>
            </a:r>
            <a:r>
              <a:rPr lang="nl-NL" dirty="0" smtClean="0"/>
              <a:t>Climbing</a:t>
            </a:r>
          </a:p>
          <a:p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endParaRPr lang="nl-NL" dirty="0" smtClean="0"/>
          </a:p>
          <a:p>
            <a:r>
              <a:rPr lang="nl-NL" dirty="0" smtClean="0"/>
              <a:t>Brute force</a:t>
            </a:r>
          </a:p>
          <a:p>
            <a:r>
              <a:rPr lang="nl-NL" dirty="0"/>
              <a:t>Random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02138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Min-max (greedy)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1192" y="2180496"/>
            <a:ext cx="4638990" cy="3678303"/>
          </a:xfrm>
        </p:spPr>
        <p:txBody>
          <a:bodyPr/>
          <a:lstStyle/>
          <a:p>
            <a:r>
              <a:rPr lang="nl-NL" dirty="0" smtClean="0"/>
              <a:t>Minimaliseer totaal verschil ‘optimale’ </a:t>
            </a:r>
            <a:r>
              <a:rPr lang="nl-NL" dirty="0" err="1" smtClean="0"/>
              <a:t>vrijstand</a:t>
            </a:r>
            <a:r>
              <a:rPr lang="nl-NL" dirty="0" smtClean="0"/>
              <a:t> en huidige </a:t>
            </a:r>
            <a:r>
              <a:rPr lang="nl-NL" dirty="0" err="1" smtClean="0"/>
              <a:t>vrijstand</a:t>
            </a:r>
            <a:endParaRPr lang="nl-NL" dirty="0" smtClean="0"/>
          </a:p>
          <a:p>
            <a:r>
              <a:rPr lang="nl-NL" dirty="0" smtClean="0"/>
              <a:t>Maximaliseer winst met combi</a:t>
            </a:r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335" y="2180496"/>
            <a:ext cx="5567545" cy="1381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hoek 4"/>
          <p:cNvSpPr/>
          <p:nvPr/>
        </p:nvSpPr>
        <p:spPr>
          <a:xfrm>
            <a:off x="6310233" y="4584180"/>
            <a:ext cx="1733796" cy="1274619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HUIS</a:t>
            </a:r>
            <a:endParaRPr lang="en-GB" dirty="0"/>
          </a:p>
        </p:txBody>
      </p:sp>
      <p:cxnSp>
        <p:nvCxnSpPr>
          <p:cNvPr id="6" name="Rechte verbindingslijn met pijl 5"/>
          <p:cNvCxnSpPr/>
          <p:nvPr/>
        </p:nvCxnSpPr>
        <p:spPr>
          <a:xfrm flipV="1">
            <a:off x="8044031" y="5084329"/>
            <a:ext cx="617518" cy="1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/>
          <p:cNvCxnSpPr/>
          <p:nvPr/>
        </p:nvCxnSpPr>
        <p:spPr>
          <a:xfrm>
            <a:off x="8044033" y="5294129"/>
            <a:ext cx="1504207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jdelijke aanduiding voor inhoud 20"/>
          <p:cNvSpPr txBox="1">
            <a:spLocks/>
          </p:cNvSpPr>
          <p:nvPr/>
        </p:nvSpPr>
        <p:spPr>
          <a:xfrm>
            <a:off x="8080605" y="4620756"/>
            <a:ext cx="963123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GB" dirty="0" smtClean="0"/>
              <a:t>Nu</a:t>
            </a:r>
            <a:endParaRPr lang="en-GB" dirty="0"/>
          </a:p>
        </p:txBody>
      </p:sp>
      <p:sp>
        <p:nvSpPr>
          <p:cNvPr id="16" name="Tijdelijke aanduiding voor inhoud 20"/>
          <p:cNvSpPr txBox="1">
            <a:spLocks/>
          </p:cNvSpPr>
          <p:nvPr/>
        </p:nvSpPr>
        <p:spPr>
          <a:xfrm>
            <a:off x="8254340" y="5321549"/>
            <a:ext cx="118226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dirty="0" smtClean="0"/>
              <a:t>Optimaal</a:t>
            </a:r>
            <a:endParaRPr lang="nl-NL" dirty="0"/>
          </a:p>
        </p:txBody>
      </p:sp>
      <p:sp>
        <p:nvSpPr>
          <p:cNvPr id="4" name="Rechteraccolade 3"/>
          <p:cNvSpPr/>
          <p:nvPr/>
        </p:nvSpPr>
        <p:spPr>
          <a:xfrm rot="16200000">
            <a:off x="8991781" y="4291709"/>
            <a:ext cx="221170" cy="879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Rechte verbindingslijn 17"/>
          <p:cNvCxnSpPr/>
          <p:nvPr/>
        </p:nvCxnSpPr>
        <p:spPr>
          <a:xfrm flipH="1">
            <a:off x="8663158" y="4834116"/>
            <a:ext cx="1" cy="4721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jdelijke aanduiding voor inhoud 20"/>
          <p:cNvSpPr txBox="1">
            <a:spLocks/>
          </p:cNvSpPr>
          <p:nvPr/>
        </p:nvSpPr>
        <p:spPr>
          <a:xfrm>
            <a:off x="8562166" y="4123673"/>
            <a:ext cx="118226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dirty="0" smtClean="0"/>
              <a:t>Verschil </a:t>
            </a:r>
            <a:r>
              <a:rPr lang="nl-NL" dirty="0" smtClean="0">
                <a:sym typeface="Wingdings" panose="05000000000000000000" pitchFamily="2" charset="2"/>
              </a:rPr>
              <a:t> minimaliseer</a:t>
            </a:r>
            <a:endParaRPr lang="nl-NL" dirty="0"/>
          </a:p>
        </p:txBody>
      </p:sp>
      <p:cxnSp>
        <p:nvCxnSpPr>
          <p:cNvPr id="28" name="Rechte verbindingslijn 27"/>
          <p:cNvCxnSpPr/>
          <p:nvPr/>
        </p:nvCxnSpPr>
        <p:spPr>
          <a:xfrm flipH="1">
            <a:off x="9541998" y="4844276"/>
            <a:ext cx="1" cy="4721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92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{D0EE235C-2400-FD45-B136-581DAA9D68BA}tf10001123</Template>
  <TotalTime>4503</TotalTime>
  <Words>665</Words>
  <Application>Microsoft Office PowerPoint</Application>
  <PresentationFormat>Aangepast</PresentationFormat>
  <Paragraphs>223</Paragraphs>
  <Slides>23</Slides>
  <Notes>6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4" baseType="lpstr">
      <vt:lpstr>Dividend</vt:lpstr>
      <vt:lpstr>AMSTELHAEGE</vt:lpstr>
      <vt:lpstr>amstelhaege</vt:lpstr>
      <vt:lpstr>amstelhaege</vt:lpstr>
      <vt:lpstr>Winst</vt:lpstr>
      <vt:lpstr>inhoud</vt:lpstr>
      <vt:lpstr>Toestandsruimte</vt:lpstr>
      <vt:lpstr>Score | Upper &amp; lower bounds</vt:lpstr>
      <vt:lpstr>Algoritmes &amp; heuristieken</vt:lpstr>
      <vt:lpstr>Min-max (greedy)</vt:lpstr>
      <vt:lpstr>combi</vt:lpstr>
      <vt:lpstr>Stochastische Hill climber </vt:lpstr>
      <vt:lpstr>Simulated annealing</vt:lpstr>
      <vt:lpstr>combi</vt:lpstr>
      <vt:lpstr>Min-max (greedy)</vt:lpstr>
      <vt:lpstr>Exhaustive Search</vt:lpstr>
      <vt:lpstr>Random</vt:lpstr>
      <vt:lpstr>Heuristiek</vt:lpstr>
      <vt:lpstr>Vergelijkingen | Heuristiek</vt:lpstr>
      <vt:lpstr>Vergelijkingen | Algoritmen</vt:lpstr>
      <vt:lpstr>Vergelijkingen | Algoritmen</vt:lpstr>
      <vt:lpstr>Vergelijkingen | Algoritmen</vt:lpstr>
      <vt:lpstr>Conclusie &amp; discussie</vt:lpstr>
      <vt:lpstr>AMSTELHAEGE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Halm</dc:creator>
  <cp:lastModifiedBy>Eigenaar</cp:lastModifiedBy>
  <cp:revision>156</cp:revision>
  <cp:lastPrinted>2018-05-03T13:02:42Z</cp:lastPrinted>
  <dcterms:created xsi:type="dcterms:W3CDTF">2018-04-19T12:12:59Z</dcterms:created>
  <dcterms:modified xsi:type="dcterms:W3CDTF">2018-05-28T21:27:26Z</dcterms:modified>
</cp:coreProperties>
</file>