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0" r:id="rId6"/>
    <p:sldId id="265" r:id="rId7"/>
    <p:sldId id="261" r:id="rId8"/>
    <p:sldId id="263" r:id="rId9"/>
    <p:sldId id="262" r:id="rId10"/>
    <p:sldId id="264" r:id="rId11"/>
    <p:sldId id="272" r:id="rId12"/>
    <p:sldId id="266" r:id="rId13"/>
    <p:sldId id="267" r:id="rId14"/>
    <p:sldId id="271" r:id="rId15"/>
    <p:sldId id="268" r:id="rId16"/>
    <p:sldId id="269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F17238EB-AF74-43A3-89AE-2EB6E64C2450}">
          <p14:sldIdLst>
            <p14:sldId id="256"/>
            <p14:sldId id="258"/>
            <p14:sldId id="257"/>
            <p14:sldId id="259"/>
            <p14:sldId id="260"/>
            <p14:sldId id="265"/>
            <p14:sldId id="261"/>
            <p14:sldId id="263"/>
            <p14:sldId id="262"/>
            <p14:sldId id="264"/>
            <p14:sldId id="272"/>
            <p14:sldId id="266"/>
            <p14:sldId id="267"/>
            <p14:sldId id="271"/>
            <p14:sldId id="268"/>
            <p14:sldId id="269"/>
            <p14:sldId id="270"/>
            <p14:sldId id="273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576C"/>
    <a:srgbClr val="FFEFD3"/>
    <a:srgbClr val="FFC4C9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jl, gemiddeld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73684" autoAdjust="0"/>
  </p:normalViewPr>
  <p:slideViewPr>
    <p:cSldViewPr snapToGrid="0" snapToObjects="1">
      <p:cViewPr>
        <p:scale>
          <a:sx n="66" d="100"/>
          <a:sy n="66" d="100"/>
        </p:scale>
        <p:origin x="-1243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C05FB-024D-2C4C-BB3B-E1E53736A80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0EC34-3F2A-7B4E-968D-1C2C7A1FE2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73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nl-NL" dirty="0" smtClean="0"/>
              <a:t>Een nieuwe woonwijk in de </a:t>
            </a:r>
            <a:r>
              <a:rPr lang="nl-NL" dirty="0" err="1" smtClean="0"/>
              <a:t>Duivendrechtse</a:t>
            </a:r>
            <a:r>
              <a:rPr lang="nl-NL" dirty="0" smtClean="0"/>
              <a:t> polder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Totale</a:t>
            </a:r>
            <a:r>
              <a:rPr lang="en-US" dirty="0" smtClean="0"/>
              <a:t> </a:t>
            </a:r>
            <a:r>
              <a:rPr lang="en-US" dirty="0" err="1" smtClean="0"/>
              <a:t>oppvervlakte</a:t>
            </a:r>
            <a:r>
              <a:rPr lang="en-US" dirty="0" smtClean="0"/>
              <a:t> 160m*180m=28800m</a:t>
            </a:r>
            <a:r>
              <a:rPr lang="en-US" baseline="30000" dirty="0" smtClean="0"/>
              <a:t>2</a:t>
            </a:r>
          </a:p>
          <a:p>
            <a:pPr marL="171450" indent="-171450">
              <a:buFont typeface="Wingdings"/>
              <a:buChar char="à"/>
            </a:pPr>
            <a:r>
              <a:rPr lang="en-GB" dirty="0" err="1" smtClean="0">
                <a:sym typeface="Wingdings" panose="05000000000000000000" pitchFamily="2" charset="2"/>
              </a:rPr>
              <a:t>Wij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willen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zoveel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mogelijk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winst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maken</a:t>
            </a:r>
            <a:endParaRPr lang="en-GB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/>
              <a:buChar char="à"/>
            </a:pPr>
            <a:endParaRPr lang="en-GB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en-GB" dirty="0" err="1" smtClean="0">
                <a:sym typeface="Wingdings" panose="05000000000000000000" pitchFamily="2" charset="2"/>
              </a:rPr>
              <a:t>Dus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wijk</a:t>
            </a:r>
            <a:r>
              <a:rPr lang="en-GB" dirty="0" smtClean="0">
                <a:sym typeface="Wingdings" panose="05000000000000000000" pitchFamily="2" charset="2"/>
              </a:rPr>
              <a:t> zo </a:t>
            </a:r>
            <a:r>
              <a:rPr lang="en-GB" dirty="0" err="1" smtClean="0">
                <a:sym typeface="Wingdings" panose="05000000000000000000" pitchFamily="2" charset="2"/>
              </a:rPr>
              <a:t>goed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mogelijk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indelen</a:t>
            </a:r>
            <a:r>
              <a:rPr lang="en-GB" dirty="0" smtClean="0">
                <a:sym typeface="Wingdings" panose="05000000000000000000" pitchFamily="2" charset="2"/>
              </a:rPr>
              <a:t>. </a:t>
            </a:r>
            <a:r>
              <a:rPr lang="en-GB" dirty="0" err="1" smtClean="0">
                <a:sym typeface="Wingdings" panose="05000000000000000000" pitchFamily="2" charset="2"/>
              </a:rPr>
              <a:t>Er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zijn</a:t>
            </a:r>
            <a:r>
              <a:rPr lang="en-GB" dirty="0" smtClean="0">
                <a:sym typeface="Wingdings" panose="05000000000000000000" pitchFamily="2" charset="2"/>
              </a:rPr>
              <a:t> 3 </a:t>
            </a:r>
            <a:r>
              <a:rPr lang="en-GB" dirty="0" err="1" smtClean="0">
                <a:sym typeface="Wingdings" panose="05000000000000000000" pitchFamily="2" charset="2"/>
              </a:rPr>
              <a:t>versies</a:t>
            </a:r>
            <a:r>
              <a:rPr lang="en-GB" dirty="0" smtClean="0">
                <a:sym typeface="Wingdings" panose="05000000000000000000" pitchFamily="2" charset="2"/>
              </a:rPr>
              <a:t>: 20, 40 </a:t>
            </a:r>
            <a:r>
              <a:rPr lang="en-GB" dirty="0" err="1" smtClean="0">
                <a:sym typeface="Wingdings" panose="05000000000000000000" pitchFamily="2" charset="2"/>
              </a:rPr>
              <a:t>en</a:t>
            </a:r>
            <a:r>
              <a:rPr lang="en-GB" dirty="0" smtClean="0">
                <a:sym typeface="Wingdings" panose="05000000000000000000" pitchFamily="2" charset="2"/>
              </a:rPr>
              <a:t> 60 </a:t>
            </a:r>
            <a:r>
              <a:rPr lang="en-GB" dirty="0" err="1" smtClean="0">
                <a:sym typeface="Wingdings" panose="05000000000000000000" pitchFamily="2" charset="2"/>
              </a:rPr>
              <a:t>huizen</a:t>
            </a:r>
            <a:endParaRPr lang="en-GB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en-GB" dirty="0" err="1" smtClean="0">
                <a:sym typeface="Wingdings" panose="05000000000000000000" pitchFamily="2" charset="2"/>
              </a:rPr>
              <a:t>Er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zijn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drie</a:t>
            </a:r>
            <a:r>
              <a:rPr lang="en-GB" dirty="0" smtClean="0">
                <a:sym typeface="Wingdings" panose="05000000000000000000" pitchFamily="2" charset="2"/>
              </a:rPr>
              <a:t> types (</a:t>
            </a:r>
            <a:r>
              <a:rPr lang="en-GB" dirty="0" err="1" smtClean="0">
                <a:sym typeface="Wingdings" panose="05000000000000000000" pitchFamily="2" charset="2"/>
              </a:rPr>
              <a:t>volgende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dia</a:t>
            </a:r>
            <a:r>
              <a:rPr lang="en-GB" dirty="0" smtClean="0">
                <a:sym typeface="Wingdings" panose="05000000000000000000" pitchFamily="2" charset="2"/>
              </a:rPr>
              <a:t>)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0EC34-3F2A-7B4E-968D-1C2C7A1FE2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87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Beschrijf</a:t>
            </a:r>
            <a:r>
              <a:rPr lang="en-GB" dirty="0" smtClean="0"/>
              <a:t> </a:t>
            </a:r>
            <a:r>
              <a:rPr lang="en-GB" dirty="0" err="1" smtClean="0"/>
              <a:t>drie</a:t>
            </a:r>
            <a:r>
              <a:rPr lang="en-GB" dirty="0" smtClean="0"/>
              <a:t> types</a:t>
            </a:r>
          </a:p>
          <a:p>
            <a:pPr marL="171450" indent="-171450">
              <a:buFont typeface="Wingdings"/>
              <a:buChar char="à"/>
            </a:pPr>
            <a:r>
              <a:rPr lang="en-GB" dirty="0" smtClean="0">
                <a:sym typeface="Wingdings" panose="05000000000000000000" pitchFamily="2" charset="2"/>
              </a:rPr>
              <a:t>Hoe </a:t>
            </a:r>
            <a:r>
              <a:rPr lang="en-GB" dirty="0" err="1" smtClean="0">
                <a:sym typeface="Wingdings" panose="05000000000000000000" pitchFamily="2" charset="2"/>
              </a:rPr>
              <a:t>groter</a:t>
            </a:r>
            <a:r>
              <a:rPr lang="en-GB" dirty="0" smtClean="0">
                <a:sym typeface="Wingdings" panose="05000000000000000000" pitchFamily="2" charset="2"/>
              </a:rPr>
              <a:t>, hoe </a:t>
            </a:r>
            <a:r>
              <a:rPr lang="en-GB" dirty="0" err="1" smtClean="0">
                <a:sym typeface="Wingdings" panose="05000000000000000000" pitchFamily="2" charset="2"/>
              </a:rPr>
              <a:t>meer</a:t>
            </a:r>
            <a:r>
              <a:rPr lang="en-GB" dirty="0" smtClean="0">
                <a:sym typeface="Wingdings" panose="05000000000000000000" pitchFamily="2" charset="2"/>
              </a:rPr>
              <a:t> het </a:t>
            </a:r>
            <a:r>
              <a:rPr lang="en-GB" dirty="0" err="1" smtClean="0">
                <a:sym typeface="Wingdings" panose="05000000000000000000" pitchFamily="2" charset="2"/>
              </a:rPr>
              <a:t>oplevert</a:t>
            </a:r>
            <a:r>
              <a:rPr lang="en-GB" dirty="0" smtClean="0">
                <a:sym typeface="Wingdings" panose="05000000000000000000" pitchFamily="2" charset="2"/>
              </a:rPr>
              <a:t>. Maar het </a:t>
            </a:r>
            <a:r>
              <a:rPr lang="en-GB" dirty="0" err="1" smtClean="0">
                <a:sym typeface="Wingdings" panose="05000000000000000000" pitchFamily="2" charset="2"/>
              </a:rPr>
              <a:t>aantal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staat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dus</a:t>
            </a:r>
            <a:r>
              <a:rPr lang="en-GB" dirty="0" smtClean="0">
                <a:sym typeface="Wingdings" panose="05000000000000000000" pitchFamily="2" charset="2"/>
              </a:rPr>
              <a:t> vast.</a:t>
            </a:r>
          </a:p>
          <a:p>
            <a:pPr marL="171450" indent="-171450">
              <a:buFont typeface="Wingdings"/>
              <a:buChar char="à"/>
            </a:pPr>
            <a:r>
              <a:rPr lang="en-GB" dirty="0" err="1" smtClean="0">
                <a:sym typeface="Wingdings" panose="05000000000000000000" pitchFamily="2" charset="2"/>
              </a:rPr>
              <a:t>Toch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winst</a:t>
            </a:r>
            <a:r>
              <a:rPr lang="en-GB" dirty="0" smtClean="0">
                <a:sym typeface="Wingdings" panose="05000000000000000000" pitchFamily="2" charset="2"/>
              </a:rPr>
              <a:t> max want </a:t>
            </a:r>
            <a:r>
              <a:rPr lang="en-GB" dirty="0" err="1" smtClean="0">
                <a:sym typeface="Wingdings" panose="05000000000000000000" pitchFamily="2" charset="2"/>
              </a:rPr>
              <a:t>voor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elke</a:t>
            </a:r>
            <a:r>
              <a:rPr lang="en-GB" dirty="0" smtClean="0">
                <a:sym typeface="Wingdings" panose="05000000000000000000" pitchFamily="2" charset="2"/>
              </a:rPr>
              <a:t> extra meter </a:t>
            </a:r>
            <a:r>
              <a:rPr lang="en-GB" dirty="0" err="1" smtClean="0">
                <a:sym typeface="Wingdings" panose="05000000000000000000" pitchFamily="2" charset="2"/>
              </a:rPr>
              <a:t>vrijstand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krijg</a:t>
            </a:r>
            <a:r>
              <a:rPr lang="en-GB" dirty="0" smtClean="0">
                <a:sym typeface="Wingdings" panose="05000000000000000000" pitchFamily="2" charset="2"/>
              </a:rPr>
              <a:t> je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een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waarde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vermeerdering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0EC34-3F2A-7B4E-968D-1C2C7A1FE2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69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Vrijstand</a:t>
            </a:r>
            <a:r>
              <a:rPr lang="en-GB" baseline="0" dirty="0" smtClean="0"/>
              <a:t> is </a:t>
            </a:r>
            <a:r>
              <a:rPr lang="en-GB" baseline="0" dirty="0" err="1" smtClean="0"/>
              <a:t>kleinste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afstand</a:t>
            </a:r>
            <a:r>
              <a:rPr lang="en-GB" baseline="0" dirty="0" smtClean="0"/>
              <a:t> tot </a:t>
            </a:r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dichtstbijzijnde andere woning in de wijk. Muur tot muur.</a:t>
            </a:r>
          </a:p>
          <a:p>
            <a:endParaRPr lang="nl-N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 elk type andere prijsverbetering…</a:t>
            </a:r>
          </a:p>
          <a:p>
            <a:endParaRPr lang="nl-N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Wij hebben ervoor gekozen om alle </a:t>
            </a:r>
            <a:r>
              <a:rPr lang="nl-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vrijstand</a:t>
            </a:r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binnen de</a:t>
            </a:r>
            <a:r>
              <a:rPr lang="nl-N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kaart te laten vallen. Want om de wijk heen zijn misschien andere wijken met huizen </a:t>
            </a:r>
            <a:r>
              <a:rPr lang="nl-N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mss</a:t>
            </a:r>
            <a:r>
              <a:rPr lang="nl-N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aan de rand.</a:t>
            </a:r>
          </a:p>
          <a:p>
            <a:endParaRPr lang="nl-NL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N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DUS wij gaan wijk indelen </a:t>
            </a:r>
            <a:r>
              <a:rPr lang="nl-N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zdd</a:t>
            </a:r>
            <a:r>
              <a:rPr lang="nl-N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winst max, door aantal meters </a:t>
            </a:r>
            <a:r>
              <a:rPr lang="nl-N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vrijstand</a:t>
            </a:r>
            <a:r>
              <a:rPr lang="nl-N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 veranderen.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0EC34-3F2A-7B4E-968D-1C2C7A1FE2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77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Verdere</a:t>
            </a:r>
            <a:r>
              <a:rPr lang="en-GB" dirty="0" smtClean="0"/>
              <a:t> </a:t>
            </a:r>
            <a:r>
              <a:rPr lang="en-GB" dirty="0" err="1" smtClean="0"/>
              <a:t>opbouw</a:t>
            </a:r>
            <a:r>
              <a:rPr lang="en-GB" dirty="0" smtClean="0"/>
              <a:t> </a:t>
            </a:r>
            <a:r>
              <a:rPr lang="en-GB" dirty="0" err="1" smtClean="0"/>
              <a:t>presentatie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0EC34-3F2A-7B4E-968D-1C2C7A1FE2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05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0EC34-3F2A-7B4E-968D-1C2C7A1FE2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89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Onthoudt</a:t>
            </a:r>
            <a:r>
              <a:rPr lang="en-GB" baseline="0" dirty="0" smtClean="0"/>
              <a:t> in </a:t>
            </a:r>
            <a:r>
              <a:rPr lang="en-GB" baseline="0" dirty="0" err="1" smtClean="0"/>
              <a:t>elke</a:t>
            </a:r>
            <a:r>
              <a:rPr lang="en-GB" baseline="0" dirty="0" smtClean="0"/>
              <a:t> sim </a:t>
            </a:r>
            <a:r>
              <a:rPr lang="en-GB" baseline="0" dirty="0" err="1" smtClean="0"/>
              <a:t>ann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stap</a:t>
            </a:r>
            <a:r>
              <a:rPr lang="en-GB" baseline="0" dirty="0" smtClean="0"/>
              <a:t> wat max was </a:t>
            </a:r>
            <a:r>
              <a:rPr lang="en-GB" baseline="0" dirty="0" err="1" smtClean="0"/>
              <a:t>dus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uiteindelijk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geen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verslechtering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0EC34-3F2A-7B4E-968D-1C2C7A1FE2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4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945425-7C7D-9144-B819-6CD76EA7E80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0186D6-9F8B-4B4C-91BA-3C904B7CBF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1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5425-7C7D-9144-B819-6CD76EA7E80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6D6-9F8B-4B4C-91BA-3C904B7CBF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7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945425-7C7D-9144-B819-6CD76EA7E80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0186D6-9F8B-4B4C-91BA-3C904B7CBF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6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5425-7C7D-9144-B819-6CD76EA7E80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50186D6-9F8B-4B4C-91BA-3C904B7CBF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2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945425-7C7D-9144-B819-6CD76EA7E80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0186D6-9F8B-4B4C-91BA-3C904B7CBF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5425-7C7D-9144-B819-6CD76EA7E80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6D6-9F8B-4B4C-91BA-3C904B7CBF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8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5425-7C7D-9144-B819-6CD76EA7E80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6D6-9F8B-4B4C-91BA-3C904B7CBF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9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5425-7C7D-9144-B819-6CD76EA7E80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6D6-9F8B-4B4C-91BA-3C904B7CBF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5425-7C7D-9144-B819-6CD76EA7E80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6D6-9F8B-4B4C-91BA-3C904B7CBF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8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945425-7C7D-9144-B819-6CD76EA7E80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0186D6-9F8B-4B4C-91BA-3C904B7CBF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6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5425-7C7D-9144-B819-6CD76EA7E80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6D6-9F8B-4B4C-91BA-3C904B7CBF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3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0945425-7C7D-9144-B819-6CD76EA7E80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50186D6-9F8B-4B4C-91BA-3C904B7CBFA0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567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55FCA9-6623-B940-98A2-80B82B6F7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AMSTELHAEGE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1AFF1E-9090-DE44-A816-2FAE81679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3312863"/>
            <a:ext cx="10993546" cy="1383828"/>
          </a:xfrm>
        </p:spPr>
        <p:txBody>
          <a:bodyPr>
            <a:noAutofit/>
          </a:bodyPr>
          <a:lstStyle/>
          <a:p>
            <a:r>
              <a:rPr lang="nl-NL" sz="2000" dirty="0" err="1">
                <a:solidFill>
                  <a:schemeClr val="bg1"/>
                </a:solidFill>
              </a:rPr>
              <a:t>Mathemagicians</a:t>
            </a:r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 smtClean="0">
                <a:solidFill>
                  <a:schemeClr val="bg1"/>
                </a:solidFill>
              </a:rPr>
              <a:t>Puja </a:t>
            </a:r>
            <a:r>
              <a:rPr lang="en-US" sz="2000" dirty="0" smtClean="0">
                <a:solidFill>
                  <a:schemeClr val="bg1"/>
                </a:solidFill>
              </a:rPr>
              <a:t>Chandrikasingh, LUUK KLEIJ &amp; RADMIR LEUSHUIS</a:t>
            </a:r>
          </a:p>
          <a:p>
            <a:endParaRPr lang="nl-NL" sz="2000" dirty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 err="1" smtClean="0">
                <a:solidFill>
                  <a:schemeClr val="bg1"/>
                </a:solidFill>
              </a:rPr>
              <a:t>Heurestieken</a:t>
            </a:r>
            <a:r>
              <a:rPr lang="nl-NL" sz="2000" dirty="0" smtClean="0">
                <a:solidFill>
                  <a:schemeClr val="bg1"/>
                </a:solidFill>
              </a:rPr>
              <a:t> </a:t>
            </a:r>
            <a:r>
              <a:rPr lang="nl-NL" sz="2000" dirty="0">
                <a:solidFill>
                  <a:schemeClr val="bg1"/>
                </a:solidFill>
              </a:rPr>
              <a:t>– Semester 2, blok 5</a:t>
            </a:r>
          </a:p>
          <a:p>
            <a:r>
              <a:rPr lang="nl-NL" sz="2000" dirty="0" smtClean="0">
                <a:solidFill>
                  <a:schemeClr val="bg1"/>
                </a:solidFill>
              </a:rPr>
              <a:t>18/05/2018</a:t>
            </a:r>
            <a:endParaRPr lang="nl-NL" sz="2000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6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Algoritmes &amp; heuristieken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Brute force</a:t>
            </a:r>
          </a:p>
          <a:p>
            <a:r>
              <a:rPr lang="nl-NL" dirty="0" smtClean="0"/>
              <a:t>Random</a:t>
            </a:r>
          </a:p>
          <a:p>
            <a:r>
              <a:rPr lang="nl-NL" dirty="0" smtClean="0"/>
              <a:t>Hill Climbing: zuiver en stochastisch</a:t>
            </a:r>
          </a:p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endParaRPr lang="nl-NL" dirty="0" smtClean="0"/>
          </a:p>
          <a:p>
            <a:r>
              <a:rPr lang="nl-NL" dirty="0" smtClean="0"/>
              <a:t>Combi</a:t>
            </a:r>
          </a:p>
          <a:p>
            <a:r>
              <a:rPr lang="nl-NL" dirty="0" smtClean="0"/>
              <a:t>Min-Max (</a:t>
            </a:r>
            <a:r>
              <a:rPr lang="nl-NL" dirty="0" err="1" smtClean="0"/>
              <a:t>greedy</a:t>
            </a:r>
            <a:r>
              <a:rPr lang="nl-NL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138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Brute force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…</a:t>
            </a:r>
          </a:p>
          <a:p>
            <a:r>
              <a:rPr lang="en-GB" dirty="0" err="1" smtClean="0"/>
              <a:t>Gaan</a:t>
            </a:r>
            <a:r>
              <a:rPr lang="en-GB" dirty="0" smtClean="0"/>
              <a:t> we </a:t>
            </a:r>
            <a:r>
              <a:rPr lang="en-GB" dirty="0" err="1" smtClean="0"/>
              <a:t>gebruiken</a:t>
            </a:r>
            <a:r>
              <a:rPr lang="en-GB" dirty="0" smtClean="0"/>
              <a:t> om 20 </a:t>
            </a:r>
            <a:r>
              <a:rPr lang="en-GB" dirty="0" err="1" smtClean="0"/>
              <a:t>huizen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vergelijken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569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Random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1193" y="2180496"/>
            <a:ext cx="3481522" cy="3678303"/>
          </a:xfrm>
        </p:spPr>
        <p:txBody>
          <a:bodyPr/>
          <a:lstStyle/>
          <a:p>
            <a:r>
              <a:rPr lang="nl-NL" dirty="0" smtClean="0"/>
              <a:t>Genereer random oplossingen</a:t>
            </a:r>
          </a:p>
          <a:p>
            <a:r>
              <a:rPr lang="nl-NL" dirty="0" smtClean="0"/>
              <a:t>Startoplossingen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4215115" y="2350855"/>
            <a:ext cx="3481522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PLAATJE </a:t>
            </a:r>
          </a:p>
          <a:p>
            <a:r>
              <a:rPr lang="nl-NL" dirty="0" smtClean="0"/>
              <a:t>VB PLATTEGROND</a:t>
            </a:r>
            <a:endParaRPr lang="nl-NL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8025644" y="2198455"/>
            <a:ext cx="3481522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PLAATJE</a:t>
            </a:r>
          </a:p>
          <a:p>
            <a:r>
              <a:rPr lang="nl-NL" dirty="0" smtClean="0"/>
              <a:t>VERDELING VD WAARDES</a:t>
            </a:r>
          </a:p>
          <a:p>
            <a:r>
              <a:rPr lang="nl-NL" dirty="0" smtClean="0"/>
              <a:t>GEM/MEDIAAN/ETC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467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Hill </a:t>
            </a:r>
            <a:r>
              <a:rPr lang="nl-NL" dirty="0" smtClean="0"/>
              <a:t>Climbing: </a:t>
            </a:r>
            <a:r>
              <a:rPr lang="nl-NL" dirty="0"/>
              <a:t>zuiver en </a:t>
            </a:r>
            <a:r>
              <a:rPr lang="nl-NL" dirty="0" smtClean="0"/>
              <a:t>stochastisch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Uitleg</a:t>
            </a:r>
            <a:endParaRPr lang="en-GB" dirty="0" smtClean="0"/>
          </a:p>
          <a:p>
            <a:r>
              <a:rPr lang="en-GB" dirty="0" err="1" smtClean="0"/>
              <a:t>Stochastisch</a:t>
            </a:r>
            <a:r>
              <a:rPr lang="en-GB" dirty="0" smtClean="0"/>
              <a:t> is </a:t>
            </a:r>
            <a:r>
              <a:rPr lang="en-GB" dirty="0" err="1" smtClean="0"/>
              <a:t>beter</a:t>
            </a:r>
            <a:r>
              <a:rPr lang="en-GB" dirty="0" smtClean="0"/>
              <a:t> want…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hier</a:t>
            </a:r>
            <a:r>
              <a:rPr lang="en-GB" dirty="0" smtClean="0"/>
              <a:t> is </a:t>
            </a:r>
            <a:r>
              <a:rPr lang="en-GB" dirty="0" err="1" smtClean="0"/>
              <a:t>plaatje</a:t>
            </a:r>
            <a:r>
              <a:rPr lang="en-GB" dirty="0" smtClean="0"/>
              <a:t> …</a:t>
            </a:r>
          </a:p>
          <a:p>
            <a:r>
              <a:rPr lang="en-GB" dirty="0" err="1" smtClean="0"/>
              <a:t>Plaajte</a:t>
            </a:r>
            <a:r>
              <a:rPr lang="en-GB" dirty="0" smtClean="0"/>
              <a:t> van </a:t>
            </a:r>
            <a:r>
              <a:rPr lang="en-GB" dirty="0" err="1" smtClean="0"/>
              <a:t>startoplossing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van wat </a:t>
            </a:r>
            <a:r>
              <a:rPr lang="en-GB" dirty="0" err="1" smtClean="0"/>
              <a:t>stoch</a:t>
            </a:r>
            <a:r>
              <a:rPr lang="en-GB" dirty="0" smtClean="0"/>
              <a:t> hill </a:t>
            </a:r>
            <a:r>
              <a:rPr lang="en-GB" dirty="0" err="1" smtClean="0"/>
              <a:t>heeft</a:t>
            </a:r>
            <a:r>
              <a:rPr lang="en-GB" dirty="0" smtClean="0"/>
              <a:t> </a:t>
            </a:r>
            <a:r>
              <a:rPr lang="en-GB" dirty="0" err="1" smtClean="0"/>
              <a:t>gedaan</a:t>
            </a:r>
            <a:r>
              <a:rPr lang="en-GB" dirty="0"/>
              <a:t> </a:t>
            </a:r>
            <a:r>
              <a:rPr lang="en-GB" dirty="0" smtClean="0"/>
              <a:t>in … </a:t>
            </a:r>
            <a:r>
              <a:rPr lang="en-GB" dirty="0" err="1" smtClean="0"/>
              <a:t>iteraties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14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Heuristiek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Stap</a:t>
            </a:r>
            <a:r>
              <a:rPr lang="en-GB" dirty="0" smtClean="0"/>
              <a:t> = alpha beta epsilon</a:t>
            </a:r>
          </a:p>
          <a:p>
            <a:r>
              <a:rPr lang="en-GB" dirty="0" smtClean="0"/>
              <a:t>…..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699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Simulated annealing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1193" y="2180496"/>
            <a:ext cx="3412074" cy="3678303"/>
          </a:xfrm>
        </p:spPr>
        <p:txBody>
          <a:bodyPr/>
          <a:lstStyle/>
          <a:p>
            <a:r>
              <a:rPr lang="nl-NL" dirty="0" smtClean="0"/>
              <a:t>Accepteer verslechteringen:</a:t>
            </a:r>
          </a:p>
          <a:p>
            <a:pPr lvl="1"/>
            <a:r>
              <a:rPr lang="nl-NL" dirty="0" smtClean="0"/>
              <a:t>Acceptatie kans = e^…</a:t>
            </a:r>
          </a:p>
          <a:p>
            <a:pPr lvl="1"/>
            <a:r>
              <a:rPr lang="nl-NL" dirty="0" smtClean="0"/>
              <a:t>Verschil = …</a:t>
            </a:r>
          </a:p>
          <a:p>
            <a:pPr lvl="1"/>
            <a:r>
              <a:rPr lang="nl-NL" dirty="0" smtClean="0"/>
              <a:t>Temperatuur = ….</a:t>
            </a:r>
          </a:p>
          <a:p>
            <a:pPr lvl="1"/>
            <a:endParaRPr lang="nl-NL" b="1" dirty="0" smtClean="0"/>
          </a:p>
          <a:p>
            <a:r>
              <a:rPr lang="nl-NL" dirty="0" smtClean="0"/>
              <a:t>Temperatuur:</a:t>
            </a:r>
          </a:p>
          <a:p>
            <a:pPr lvl="1"/>
            <a:r>
              <a:rPr lang="nl-NL" dirty="0" smtClean="0"/>
              <a:t>Lineair:  ….</a:t>
            </a:r>
          </a:p>
          <a:p>
            <a:pPr lvl="1"/>
            <a:r>
              <a:rPr lang="nl-NL" dirty="0" smtClean="0"/>
              <a:t>…. Deze hebben wij gebruikt</a:t>
            </a:r>
            <a:endParaRPr lang="nl-NL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6104245" y="3171463"/>
            <a:ext cx="4775957" cy="2846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Plaatje start </a:t>
            </a:r>
            <a:r>
              <a:rPr lang="nl-NL" dirty="0" err="1" smtClean="0"/>
              <a:t>opl</a:t>
            </a:r>
            <a:r>
              <a:rPr lang="nl-NL" dirty="0" smtClean="0"/>
              <a:t> en sim </a:t>
            </a:r>
            <a:r>
              <a:rPr lang="nl-NL" dirty="0" err="1" smtClean="0"/>
              <a:t>ann</a:t>
            </a:r>
            <a:r>
              <a:rPr lang="nl-NL" dirty="0" smtClean="0"/>
              <a:t> </a:t>
            </a:r>
            <a:r>
              <a:rPr lang="nl-NL" dirty="0" err="1" smtClean="0"/>
              <a:t>opl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8635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combi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1192" y="2180496"/>
            <a:ext cx="5703861" cy="3678303"/>
          </a:xfrm>
        </p:spPr>
        <p:txBody>
          <a:bodyPr/>
          <a:lstStyle/>
          <a:p>
            <a:r>
              <a:rPr lang="en-GB" dirty="0" err="1" smtClean="0"/>
              <a:t>Locaal</a:t>
            </a:r>
            <a:r>
              <a:rPr lang="en-GB" dirty="0" smtClean="0"/>
              <a:t> maximum</a:t>
            </a:r>
          </a:p>
          <a:p>
            <a:pPr lvl="1"/>
            <a:r>
              <a:rPr lang="en-GB" dirty="0" err="1" smtClean="0"/>
              <a:t>Vind</a:t>
            </a:r>
            <a:r>
              <a:rPr lang="en-GB" dirty="0" smtClean="0"/>
              <a:t> door (</a:t>
            </a:r>
            <a:r>
              <a:rPr lang="en-GB" dirty="0" err="1" smtClean="0"/>
              <a:t>maximaal</a:t>
            </a:r>
            <a:r>
              <a:rPr lang="en-GB" dirty="0" smtClean="0"/>
              <a:t>) N </a:t>
            </a:r>
            <a:r>
              <a:rPr lang="en-GB" dirty="0" err="1" smtClean="0"/>
              <a:t>keer</a:t>
            </a:r>
            <a:r>
              <a:rPr lang="en-GB" dirty="0" smtClean="0"/>
              <a:t> </a:t>
            </a:r>
            <a:r>
              <a:rPr lang="en-GB" dirty="0" err="1" smtClean="0"/>
              <a:t>stochastische</a:t>
            </a:r>
            <a:r>
              <a:rPr lang="en-GB" dirty="0" smtClean="0"/>
              <a:t> hill climbing</a:t>
            </a:r>
          </a:p>
          <a:p>
            <a:pPr lvl="1"/>
            <a:r>
              <a:rPr lang="en-GB" dirty="0" err="1" smtClean="0"/>
              <a:t>Eruit</a:t>
            </a:r>
            <a:r>
              <a:rPr lang="en-GB" dirty="0" smtClean="0"/>
              <a:t> door N </a:t>
            </a:r>
            <a:r>
              <a:rPr lang="en-GB" dirty="0" err="1" smtClean="0"/>
              <a:t>keer</a:t>
            </a:r>
            <a:r>
              <a:rPr lang="en-GB" dirty="0" smtClean="0"/>
              <a:t> simulated annealing</a:t>
            </a:r>
            <a:endParaRPr lang="en-GB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6655443" y="2198455"/>
            <a:ext cx="5152663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PLAATJES OF GWN WAARDE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003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Min-max (greedy)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1192" y="2180496"/>
            <a:ext cx="4638990" cy="3678303"/>
          </a:xfrm>
        </p:spPr>
        <p:txBody>
          <a:bodyPr/>
          <a:lstStyle/>
          <a:p>
            <a:r>
              <a:rPr lang="en-GB" dirty="0" err="1" smtClean="0"/>
              <a:t>Minimaliseer</a:t>
            </a:r>
            <a:r>
              <a:rPr lang="en-GB" dirty="0" smtClean="0"/>
              <a:t> </a:t>
            </a:r>
            <a:r>
              <a:rPr lang="en-GB" dirty="0" err="1" smtClean="0"/>
              <a:t>totaal</a:t>
            </a:r>
            <a:r>
              <a:rPr lang="en-GB" dirty="0" smtClean="0"/>
              <a:t> </a:t>
            </a:r>
            <a:r>
              <a:rPr lang="en-GB" dirty="0" err="1" smtClean="0"/>
              <a:t>verschil</a:t>
            </a:r>
            <a:r>
              <a:rPr lang="en-GB" dirty="0" smtClean="0"/>
              <a:t> ‘</a:t>
            </a:r>
            <a:r>
              <a:rPr lang="en-GB" dirty="0" err="1" smtClean="0"/>
              <a:t>optimale</a:t>
            </a:r>
            <a:r>
              <a:rPr lang="en-GB" dirty="0" smtClean="0"/>
              <a:t>’ </a:t>
            </a:r>
            <a:r>
              <a:rPr lang="en-GB" dirty="0" err="1" smtClean="0"/>
              <a:t>vrijstand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huidige</a:t>
            </a:r>
            <a:r>
              <a:rPr lang="en-GB" dirty="0" smtClean="0"/>
              <a:t> </a:t>
            </a:r>
            <a:r>
              <a:rPr lang="en-GB" dirty="0" err="1" smtClean="0"/>
              <a:t>vrijstand</a:t>
            </a:r>
            <a:endParaRPr lang="en-GB" dirty="0" smtClean="0"/>
          </a:p>
          <a:p>
            <a:r>
              <a:rPr lang="en-GB" dirty="0" err="1" smtClean="0"/>
              <a:t>Maximaliseer</a:t>
            </a:r>
            <a:r>
              <a:rPr lang="en-GB" dirty="0" smtClean="0"/>
              <a:t> </a:t>
            </a:r>
            <a:r>
              <a:rPr lang="en-GB" dirty="0" err="1" smtClean="0"/>
              <a:t>winst</a:t>
            </a:r>
            <a:r>
              <a:rPr lang="en-GB" dirty="0" smtClean="0"/>
              <a:t> met combi</a:t>
            </a:r>
            <a:endParaRPr lang="en-GB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6458145" y="2198455"/>
            <a:ext cx="5152663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PLAATJES OF GWN WAARDE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692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Voorlopige </a:t>
            </a:r>
            <a:r>
              <a:rPr lang="nl-NL" dirty="0" smtClean="0"/>
              <a:t>conclusie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Combi of min-max </a:t>
            </a:r>
            <a:r>
              <a:rPr lang="en-GB" dirty="0" err="1" smtClean="0"/>
              <a:t>lijkt</a:t>
            </a:r>
            <a:r>
              <a:rPr lang="en-GB" dirty="0" smtClean="0"/>
              <a:t> het </a:t>
            </a:r>
            <a:r>
              <a:rPr lang="en-GB" dirty="0" err="1" smtClean="0"/>
              <a:t>beste</a:t>
            </a:r>
            <a:r>
              <a:rPr lang="en-GB" dirty="0" smtClean="0"/>
              <a:t> in </a:t>
            </a:r>
            <a:r>
              <a:rPr lang="en-GB" dirty="0" err="1" smtClean="0"/>
              <a:t>onze</a:t>
            </a:r>
            <a:r>
              <a:rPr lang="en-GB" dirty="0" smtClean="0"/>
              <a:t> case</a:t>
            </a:r>
          </a:p>
          <a:p>
            <a:r>
              <a:rPr lang="en-GB" dirty="0" smtClean="0"/>
              <a:t>Brute force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veel</a:t>
            </a:r>
            <a:r>
              <a:rPr lang="en-GB" dirty="0" smtClean="0"/>
              <a:t> </a:t>
            </a:r>
            <a:r>
              <a:rPr lang="en-GB" dirty="0" err="1" smtClean="0"/>
              <a:t>tijd</a:t>
            </a:r>
            <a:endParaRPr lang="en-GB" dirty="0" smtClean="0"/>
          </a:p>
          <a:p>
            <a:r>
              <a:rPr lang="en-GB" dirty="0" err="1" smtClean="0"/>
              <a:t>Zijn</a:t>
            </a:r>
            <a:r>
              <a:rPr lang="en-GB" dirty="0" smtClean="0"/>
              <a:t> nu </a:t>
            </a:r>
            <a:r>
              <a:rPr lang="en-GB" dirty="0" err="1" smtClean="0"/>
              <a:t>bezig</a:t>
            </a:r>
            <a:r>
              <a:rPr lang="en-GB" dirty="0" smtClean="0"/>
              <a:t> met </a:t>
            </a:r>
            <a:r>
              <a:rPr lang="en-GB" dirty="0" err="1" smtClean="0"/>
              <a:t>vergelijkingen</a:t>
            </a:r>
            <a:r>
              <a:rPr lang="en-GB" dirty="0" smtClean="0"/>
              <a:t>, </a:t>
            </a:r>
            <a:r>
              <a:rPr lang="en-GB" dirty="0" err="1" smtClean="0"/>
              <a:t>dus</a:t>
            </a:r>
            <a:r>
              <a:rPr lang="en-GB" dirty="0" smtClean="0"/>
              <a:t> </a:t>
            </a:r>
            <a:r>
              <a:rPr lang="en-GB" dirty="0" err="1" smtClean="0"/>
              <a:t>dat</a:t>
            </a:r>
            <a:r>
              <a:rPr lang="en-GB" dirty="0" smtClean="0"/>
              <a:t> </a:t>
            </a:r>
            <a:r>
              <a:rPr lang="en-GB" dirty="0" err="1" smtClean="0"/>
              <a:t>komt</a:t>
            </a:r>
            <a:r>
              <a:rPr lang="en-GB" dirty="0" smtClean="0"/>
              <a:t> nog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42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amstelhaege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500553" y="2180496"/>
            <a:ext cx="5110254" cy="3678303"/>
          </a:xfrm>
        </p:spPr>
        <p:txBody>
          <a:bodyPr/>
          <a:lstStyle/>
          <a:p>
            <a:r>
              <a:rPr lang="nl-NL" dirty="0" smtClean="0"/>
              <a:t>160 bij 180 meter met 20% water</a:t>
            </a:r>
          </a:p>
          <a:p>
            <a:r>
              <a:rPr lang="nl-NL" dirty="0" smtClean="0"/>
              <a:t>Winst maximaliseren</a:t>
            </a:r>
          </a:p>
          <a:p>
            <a:endParaRPr lang="nl-NL" dirty="0" smtClean="0"/>
          </a:p>
          <a:p>
            <a:r>
              <a:rPr lang="nl-NL" dirty="0" smtClean="0"/>
              <a:t>Verschillende mogelijkheden</a:t>
            </a:r>
          </a:p>
          <a:p>
            <a:pPr lvl="1"/>
            <a:r>
              <a:rPr lang="nl-NL" dirty="0" smtClean="0"/>
              <a:t>20 huizen</a:t>
            </a:r>
          </a:p>
          <a:p>
            <a:pPr lvl="1"/>
            <a:r>
              <a:rPr lang="nl-NL" dirty="0" smtClean="0"/>
              <a:t>40 huizen</a:t>
            </a:r>
          </a:p>
          <a:p>
            <a:pPr lvl="1"/>
            <a:r>
              <a:rPr lang="nl-NL" dirty="0" smtClean="0"/>
              <a:t>60 huizen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21" y="2032100"/>
            <a:ext cx="5083695" cy="4486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8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amstelhaege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12873" y="4750717"/>
            <a:ext cx="3226037" cy="1702730"/>
          </a:xfrm>
        </p:spPr>
        <p:txBody>
          <a:bodyPr>
            <a:normAutofit/>
          </a:bodyPr>
          <a:lstStyle/>
          <a:p>
            <a:r>
              <a:rPr lang="nl-NL" dirty="0" smtClean="0"/>
              <a:t>Eengezinswoning</a:t>
            </a:r>
          </a:p>
          <a:p>
            <a:r>
              <a:rPr lang="nl-NL" dirty="0" smtClean="0"/>
              <a:t>60%</a:t>
            </a:r>
          </a:p>
          <a:p>
            <a:r>
              <a:rPr lang="nl-NL" dirty="0" smtClean="0"/>
              <a:t>€285 000</a:t>
            </a:r>
          </a:p>
          <a:p>
            <a:r>
              <a:rPr lang="nl-NL" dirty="0" smtClean="0"/>
              <a:t>2 meter minimale </a:t>
            </a:r>
            <a:r>
              <a:rPr lang="nl-NL" dirty="0" err="1" smtClean="0"/>
              <a:t>vrijstand</a:t>
            </a:r>
            <a:endParaRPr lang="nl-N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846" y="3154044"/>
            <a:ext cx="1610821" cy="1317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tp://heuristieken.nl/wiki/images/e/e1/Bunga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45" y="2805699"/>
            <a:ext cx="2184688" cy="166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heuristieken.nl/wiki/images/e/e3/Mais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919" y="2314748"/>
            <a:ext cx="2390034" cy="215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4895544" y="4750717"/>
            <a:ext cx="3226037" cy="1702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Bungalow</a:t>
            </a:r>
          </a:p>
          <a:p>
            <a:r>
              <a:rPr lang="nl-NL" dirty="0" smtClean="0"/>
              <a:t>25%</a:t>
            </a:r>
          </a:p>
          <a:p>
            <a:r>
              <a:rPr lang="nl-NL" dirty="0" smtClean="0"/>
              <a:t>€399 000</a:t>
            </a:r>
          </a:p>
          <a:p>
            <a:r>
              <a:rPr lang="nl-NL" dirty="0" smtClean="0"/>
              <a:t>3 meter minimale </a:t>
            </a:r>
            <a:r>
              <a:rPr lang="nl-NL" dirty="0" err="1" smtClean="0"/>
              <a:t>vrijstand</a:t>
            </a:r>
            <a:endParaRPr lang="nl-NL" dirty="0"/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8667919" y="4750717"/>
            <a:ext cx="3226037" cy="1702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Maison/villa</a:t>
            </a:r>
          </a:p>
          <a:p>
            <a:r>
              <a:rPr lang="nl-NL" dirty="0" smtClean="0"/>
              <a:t>15%</a:t>
            </a:r>
          </a:p>
          <a:p>
            <a:r>
              <a:rPr lang="nl-NL" dirty="0" smtClean="0"/>
              <a:t>€610 000</a:t>
            </a:r>
          </a:p>
          <a:p>
            <a:r>
              <a:rPr lang="nl-NL" dirty="0" smtClean="0"/>
              <a:t>6 meter minimale </a:t>
            </a:r>
            <a:r>
              <a:rPr lang="nl-NL" dirty="0" err="1" smtClean="0"/>
              <a:t>vrijstand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566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Winst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1192" y="2180496"/>
            <a:ext cx="5054837" cy="3678303"/>
          </a:xfrm>
        </p:spPr>
        <p:txBody>
          <a:bodyPr/>
          <a:lstStyle/>
          <a:p>
            <a:r>
              <a:rPr lang="nl-NL" dirty="0" smtClean="0"/>
              <a:t>Vrijstand</a:t>
            </a:r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Prijsverbetering per extra meter </a:t>
            </a:r>
            <a:r>
              <a:rPr lang="nl-NL" dirty="0" err="1" smtClean="0"/>
              <a:t>vrijstand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Eengezinswoning: 3%</a:t>
            </a:r>
          </a:p>
          <a:p>
            <a:pPr lvl="1"/>
            <a:r>
              <a:rPr lang="nl-NL" dirty="0" smtClean="0"/>
              <a:t>Bungalow: 4%</a:t>
            </a:r>
          </a:p>
          <a:p>
            <a:pPr lvl="1"/>
            <a:r>
              <a:rPr lang="nl-NL" dirty="0" smtClean="0"/>
              <a:t>Villa: 6%</a:t>
            </a:r>
          </a:p>
        </p:txBody>
      </p:sp>
      <p:pic>
        <p:nvPicPr>
          <p:cNvPr id="10" name="Picture 4" descr="http://heuristieken.nl/wiki/images/e/e1/Bungalo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2252">
            <a:off x="6296831" y="2669023"/>
            <a:ext cx="2184688" cy="166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heuristieken.nl/wiki/images/e/e3/Mais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517" y="3363205"/>
            <a:ext cx="2390034" cy="215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echte verbindingslijn met pijl 6"/>
          <p:cNvCxnSpPr/>
          <p:nvPr/>
        </p:nvCxnSpPr>
        <p:spPr>
          <a:xfrm>
            <a:off x="8146473" y="4025735"/>
            <a:ext cx="1330036" cy="446253"/>
          </a:xfrm>
          <a:prstGeom prst="straightConnector1">
            <a:avLst/>
          </a:prstGeom>
          <a:ln w="444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inhoud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904616"/>
          </a:xfrm>
        </p:spPr>
        <p:txBody>
          <a:bodyPr/>
          <a:lstStyle/>
          <a:p>
            <a:r>
              <a:rPr lang="nl-NL" dirty="0" smtClean="0"/>
              <a:t>Toestandsruimte</a:t>
            </a:r>
          </a:p>
          <a:p>
            <a:r>
              <a:rPr lang="nl-NL" dirty="0" smtClean="0"/>
              <a:t>Algoritmes en heuristieken</a:t>
            </a:r>
          </a:p>
          <a:p>
            <a:r>
              <a:rPr lang="nl-NL" dirty="0" smtClean="0"/>
              <a:t>Voorlopige conclusie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08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Toestandsruimte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Statespace</a:t>
            </a:r>
            <a:r>
              <a:rPr lang="en-US" dirty="0"/>
              <a:t>:  The(correct)</a:t>
            </a:r>
            <a:r>
              <a:rPr lang="en-US" dirty="0" err="1"/>
              <a:t>statespace</a:t>
            </a:r>
            <a:r>
              <a:rPr lang="en-US" dirty="0"/>
              <a:t>  must  be  stated,  explained,  and  the  meaning  </a:t>
            </a:r>
            <a:r>
              <a:rPr lang="en-US" dirty="0" err="1"/>
              <a:t>discussed.This</a:t>
            </a:r>
            <a:r>
              <a:rPr lang="en-US" dirty="0"/>
              <a:t>  means  that  the  </a:t>
            </a:r>
            <a:r>
              <a:rPr lang="en-US" dirty="0" err="1"/>
              <a:t>statespace</a:t>
            </a:r>
            <a:r>
              <a:rPr lang="en-US" dirty="0"/>
              <a:t>  must  be  </a:t>
            </a:r>
            <a:r>
              <a:rPr lang="en-US" dirty="0" err="1"/>
              <a:t>analysedfor</a:t>
            </a:r>
            <a:r>
              <a:rPr lang="en-US" dirty="0"/>
              <a:t>  size,  exactly  or  </a:t>
            </a:r>
            <a:r>
              <a:rPr lang="en-US" dirty="0" err="1"/>
              <a:t>bounded,and</a:t>
            </a:r>
            <a:r>
              <a:rPr lang="en-US" dirty="0"/>
              <a:t>  whenever  possible  for  solution  density.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??? </a:t>
            </a:r>
            <a:r>
              <a:rPr lang="en-US" dirty="0" err="1" smtClean="0"/>
              <a:t>Continu</a:t>
            </a:r>
            <a:r>
              <a:rPr lang="en-US" dirty="0" smtClean="0"/>
              <a:t>/</a:t>
            </a:r>
            <a:r>
              <a:rPr lang="en-US" dirty="0" err="1" smtClean="0"/>
              <a:t>huisjes</a:t>
            </a:r>
            <a:r>
              <a:rPr lang="en-US" dirty="0" smtClean="0"/>
              <a:t> </a:t>
            </a:r>
            <a:r>
              <a:rPr lang="en-US" dirty="0" err="1" smtClean="0"/>
              <a:t>alleen</a:t>
            </a:r>
            <a:r>
              <a:rPr lang="en-US" dirty="0" smtClean="0"/>
              <a:t> 90 </a:t>
            </a:r>
            <a:r>
              <a:rPr lang="en-US" dirty="0" err="1" smtClean="0"/>
              <a:t>graden</a:t>
            </a:r>
            <a:r>
              <a:rPr lang="en-US" dirty="0" smtClean="0"/>
              <a:t> </a:t>
            </a:r>
            <a:r>
              <a:rPr lang="en-US" dirty="0" err="1" smtClean="0"/>
              <a:t>draaien</a:t>
            </a:r>
            <a:r>
              <a:rPr lang="en-US" dirty="0" smtClean="0"/>
              <a:t> want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34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/>
          <p:cNvSpPr/>
          <p:nvPr/>
        </p:nvSpPr>
        <p:spPr>
          <a:xfrm>
            <a:off x="902824" y="1956122"/>
            <a:ext cx="6542155" cy="4680357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hoek 23"/>
          <p:cNvSpPr/>
          <p:nvPr/>
        </p:nvSpPr>
        <p:spPr>
          <a:xfrm>
            <a:off x="2016454" y="2787975"/>
            <a:ext cx="4251663" cy="2895195"/>
          </a:xfrm>
          <a:prstGeom prst="rect">
            <a:avLst/>
          </a:prstGeom>
          <a:solidFill>
            <a:schemeClr val="accent6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Toestandsruimte | </a:t>
            </a:r>
            <a:r>
              <a:rPr lang="nl-NL" dirty="0" err="1" smtClean="0"/>
              <a:t>Upper</a:t>
            </a:r>
            <a:r>
              <a:rPr lang="nl-NL" dirty="0" smtClean="0"/>
              <a:t> &amp; </a:t>
            </a:r>
            <a:r>
              <a:rPr lang="nl-NL" dirty="0" err="1" smtClean="0"/>
              <a:t>lower</a:t>
            </a:r>
            <a:r>
              <a:rPr lang="nl-NL" dirty="0" smtClean="0"/>
              <a:t> </a:t>
            </a:r>
            <a:r>
              <a:rPr lang="nl-NL" dirty="0" err="1" smtClean="0"/>
              <a:t>bounds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2824274" y="3479748"/>
            <a:ext cx="2600697" cy="1508166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HUIS</a:t>
            </a:r>
            <a:endParaRPr lang="en-GB" dirty="0"/>
          </a:p>
        </p:txBody>
      </p:sp>
      <p:cxnSp>
        <p:nvCxnSpPr>
          <p:cNvPr id="13" name="Rechte verbindingslijn met pijl 12"/>
          <p:cNvCxnSpPr>
            <a:stCxn id="4" idx="3"/>
          </p:cNvCxnSpPr>
          <p:nvPr/>
        </p:nvCxnSpPr>
        <p:spPr>
          <a:xfrm>
            <a:off x="5424971" y="4233831"/>
            <a:ext cx="855024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/>
          <p:nvPr/>
        </p:nvCxnSpPr>
        <p:spPr>
          <a:xfrm>
            <a:off x="6268117" y="4239769"/>
            <a:ext cx="1176862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/>
          <p:nvPr/>
        </p:nvCxnSpPr>
        <p:spPr>
          <a:xfrm>
            <a:off x="5424971" y="4465400"/>
            <a:ext cx="2020008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jdelijke aanduiding voor inhoud 20"/>
          <p:cNvSpPr>
            <a:spLocks noGrp="1"/>
          </p:cNvSpPr>
          <p:nvPr>
            <p:ph idx="1"/>
          </p:nvPr>
        </p:nvSpPr>
        <p:spPr>
          <a:xfrm>
            <a:off x="5519973" y="3776631"/>
            <a:ext cx="2735234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Min	</a:t>
            </a:r>
            <a:r>
              <a:rPr lang="en-GB" dirty="0"/>
              <a:t> </a:t>
            </a:r>
            <a:r>
              <a:rPr lang="en-GB" dirty="0" smtClean="0"/>
              <a:t>        Extra</a:t>
            </a:r>
            <a:endParaRPr lang="en-GB" dirty="0"/>
          </a:p>
        </p:txBody>
      </p:sp>
      <p:sp>
        <p:nvSpPr>
          <p:cNvPr id="22" name="Tijdelijke aanduiding voor inhoud 20"/>
          <p:cNvSpPr txBox="1">
            <a:spLocks/>
          </p:cNvSpPr>
          <p:nvPr/>
        </p:nvSpPr>
        <p:spPr>
          <a:xfrm>
            <a:off x="5424971" y="4465400"/>
            <a:ext cx="202000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GB" b="1" dirty="0" err="1" smtClean="0"/>
              <a:t>Totaal</a:t>
            </a:r>
            <a:endParaRPr lang="en-GB" b="1" dirty="0"/>
          </a:p>
        </p:txBody>
      </p:sp>
      <p:sp>
        <p:nvSpPr>
          <p:cNvPr id="23" name="Tijdelijke aanduiding voor inhoud 20"/>
          <p:cNvSpPr txBox="1">
            <a:spLocks/>
          </p:cNvSpPr>
          <p:nvPr/>
        </p:nvSpPr>
        <p:spPr>
          <a:xfrm>
            <a:off x="8356272" y="2517569"/>
            <a:ext cx="3254536" cy="2695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 smtClean="0"/>
              <a:t>Lower</a:t>
            </a:r>
            <a:r>
              <a:rPr lang="nl-NL" dirty="0" smtClean="0"/>
              <a:t> </a:t>
            </a:r>
            <a:r>
              <a:rPr lang="nl-NL" dirty="0" err="1" smtClean="0"/>
              <a:t>bound</a:t>
            </a:r>
            <a:r>
              <a:rPr lang="nl-NL" dirty="0" smtClean="0"/>
              <a:t> = makkelijk</a:t>
            </a:r>
          </a:p>
          <a:p>
            <a:endParaRPr lang="nl-NL" dirty="0" smtClean="0"/>
          </a:p>
          <a:p>
            <a:r>
              <a:rPr lang="nl-NL" dirty="0" err="1" smtClean="0"/>
              <a:t>Upper</a:t>
            </a:r>
            <a:r>
              <a:rPr lang="nl-NL" dirty="0" smtClean="0"/>
              <a:t> </a:t>
            </a:r>
            <a:r>
              <a:rPr lang="nl-NL" dirty="0" err="1" smtClean="0"/>
              <a:t>bound</a:t>
            </a:r>
            <a:r>
              <a:rPr lang="nl-NL" dirty="0" smtClean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425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Toestandsruimte | </a:t>
            </a:r>
            <a:r>
              <a:rPr lang="nl-NL" dirty="0" err="1"/>
              <a:t>Upper</a:t>
            </a:r>
            <a:r>
              <a:rPr lang="nl-NL" dirty="0"/>
              <a:t> &amp; </a:t>
            </a:r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bounds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1537065" y="2369085"/>
            <a:ext cx="1733796" cy="1274619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HUIS</a:t>
            </a:r>
            <a:endParaRPr lang="en-GB" dirty="0"/>
          </a:p>
        </p:txBody>
      </p:sp>
      <p:cxnSp>
        <p:nvCxnSpPr>
          <p:cNvPr id="13" name="Rechte verbindingslijn met pijl 12"/>
          <p:cNvCxnSpPr>
            <a:stCxn id="4" idx="3"/>
          </p:cNvCxnSpPr>
          <p:nvPr/>
        </p:nvCxnSpPr>
        <p:spPr>
          <a:xfrm flipV="1">
            <a:off x="3270861" y="3006394"/>
            <a:ext cx="617518" cy="1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/>
          <p:nvPr/>
        </p:nvCxnSpPr>
        <p:spPr>
          <a:xfrm>
            <a:off x="3844835" y="3006395"/>
            <a:ext cx="94211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/>
          <p:nvPr/>
        </p:nvCxnSpPr>
        <p:spPr>
          <a:xfrm>
            <a:off x="3270863" y="3216194"/>
            <a:ext cx="1504207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hoek 24"/>
          <p:cNvSpPr/>
          <p:nvPr/>
        </p:nvSpPr>
        <p:spPr>
          <a:xfrm>
            <a:off x="4775070" y="2369085"/>
            <a:ext cx="1733796" cy="1274619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HUIS</a:t>
            </a:r>
            <a:endParaRPr lang="en-GB" dirty="0"/>
          </a:p>
        </p:txBody>
      </p:sp>
      <p:cxnSp>
        <p:nvCxnSpPr>
          <p:cNvPr id="26" name="Rechte verbindingslijn met pijl 25"/>
          <p:cNvCxnSpPr>
            <a:stCxn id="25" idx="3"/>
          </p:cNvCxnSpPr>
          <p:nvPr/>
        </p:nvCxnSpPr>
        <p:spPr>
          <a:xfrm flipV="1">
            <a:off x="6508866" y="3006394"/>
            <a:ext cx="617518" cy="1"/>
          </a:xfrm>
          <a:prstGeom prst="straightConnector1">
            <a:avLst/>
          </a:prstGeom>
          <a:ln w="28575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/>
          <p:cNvCxnSpPr/>
          <p:nvPr/>
        </p:nvCxnSpPr>
        <p:spPr>
          <a:xfrm>
            <a:off x="7082840" y="3006395"/>
            <a:ext cx="94211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/>
          <p:nvPr/>
        </p:nvCxnSpPr>
        <p:spPr>
          <a:xfrm>
            <a:off x="6508868" y="3216194"/>
            <a:ext cx="1504207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ijdelijke aanduiding voor inhoud 28"/>
              <p:cNvSpPr>
                <a:spLocks noGrp="1"/>
              </p:cNvSpPr>
              <p:nvPr>
                <p:ph idx="1"/>
              </p:nvPr>
            </p:nvSpPr>
            <p:spPr>
              <a:xfrm>
                <a:off x="299227" y="5452146"/>
                <a:ext cx="9109073" cy="702927"/>
              </a:xfrm>
            </p:spPr>
            <p:txBody>
              <a:bodyPr/>
              <a:lstStyle/>
              <a:p>
                <a:r>
                  <a:rPr lang="nl-NL" dirty="0" smtClean="0"/>
                  <a:t>Onderschatting</a:t>
                </a:r>
                <a:r>
                  <a:rPr lang="en-GB" dirty="0" smtClean="0"/>
                  <a:t> </a:t>
                </a:r>
                <a:r>
                  <a:rPr lang="nl-NL" dirty="0" smtClean="0"/>
                  <a:t>aantal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nl-NL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 = </a:t>
                </a:r>
                <a:r>
                  <a:rPr lang="nl-NL" dirty="0" smtClean="0"/>
                  <a:t>overschatting aantal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GB" dirty="0" smtClean="0"/>
                  <a:t> = </a:t>
                </a:r>
                <a:r>
                  <a:rPr lang="nl-NL" dirty="0" smtClean="0"/>
                  <a:t>overschatting winst</a:t>
                </a:r>
                <a:endParaRPr lang="nl-NL" dirty="0"/>
              </a:p>
            </p:txBody>
          </p:sp>
        </mc:Choice>
        <mc:Fallback>
          <p:sp>
            <p:nvSpPr>
              <p:cNvPr id="29" name="Tijdelijke aanduiding voor inhoud 2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227" y="5452146"/>
                <a:ext cx="9109073" cy="702927"/>
              </a:xfrm>
              <a:blipFill rotWithShape="1">
                <a:blip r:embed="rId2"/>
                <a:stretch>
                  <a:fillRect l="-2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Rechte verbindingslijn met pijl 29"/>
          <p:cNvCxnSpPr/>
          <p:nvPr/>
        </p:nvCxnSpPr>
        <p:spPr>
          <a:xfrm>
            <a:off x="2602996" y="3616573"/>
            <a:ext cx="0" cy="548243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/>
          <p:cNvCxnSpPr/>
          <p:nvPr/>
        </p:nvCxnSpPr>
        <p:spPr>
          <a:xfrm>
            <a:off x="2599036" y="4151553"/>
            <a:ext cx="0" cy="690749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/>
          <p:nvPr/>
        </p:nvCxnSpPr>
        <p:spPr>
          <a:xfrm>
            <a:off x="2317989" y="3616573"/>
            <a:ext cx="0" cy="1225729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/>
          <p:nvPr/>
        </p:nvCxnSpPr>
        <p:spPr>
          <a:xfrm>
            <a:off x="5843913" y="3616573"/>
            <a:ext cx="0" cy="548243"/>
          </a:xfrm>
          <a:prstGeom prst="straightConnector1">
            <a:avLst/>
          </a:prstGeom>
          <a:ln w="28575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/>
          <p:cNvCxnSpPr/>
          <p:nvPr/>
        </p:nvCxnSpPr>
        <p:spPr>
          <a:xfrm>
            <a:off x="5839953" y="4151553"/>
            <a:ext cx="0" cy="690749"/>
          </a:xfrm>
          <a:prstGeom prst="straightConnector1">
            <a:avLst/>
          </a:prstGeom>
          <a:ln w="28575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/>
          <p:nvPr/>
        </p:nvCxnSpPr>
        <p:spPr>
          <a:xfrm>
            <a:off x="5558906" y="3616573"/>
            <a:ext cx="0" cy="1225729"/>
          </a:xfrm>
          <a:prstGeom prst="straightConnector1">
            <a:avLst/>
          </a:prstGeom>
          <a:ln w="28575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/>
          <p:cNvCxnSpPr/>
          <p:nvPr/>
        </p:nvCxnSpPr>
        <p:spPr>
          <a:xfrm flipV="1">
            <a:off x="919547" y="3006395"/>
            <a:ext cx="617518" cy="1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met pijl 63"/>
          <p:cNvCxnSpPr/>
          <p:nvPr/>
        </p:nvCxnSpPr>
        <p:spPr>
          <a:xfrm>
            <a:off x="0" y="3006394"/>
            <a:ext cx="94211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met pijl 64"/>
          <p:cNvCxnSpPr/>
          <p:nvPr/>
        </p:nvCxnSpPr>
        <p:spPr>
          <a:xfrm>
            <a:off x="0" y="3194354"/>
            <a:ext cx="1537065" cy="145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hoek 67"/>
          <p:cNvSpPr/>
          <p:nvPr/>
        </p:nvSpPr>
        <p:spPr>
          <a:xfrm>
            <a:off x="8006339" y="2399829"/>
            <a:ext cx="1733796" cy="1274619"/>
          </a:xfrm>
          <a:prstGeom prst="rect">
            <a:avLst/>
          </a:prstGeom>
          <a:solidFill>
            <a:schemeClr val="accent4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HUIS</a:t>
            </a:r>
            <a:endParaRPr lang="en-GB" dirty="0"/>
          </a:p>
        </p:txBody>
      </p:sp>
      <p:cxnSp>
        <p:nvCxnSpPr>
          <p:cNvPr id="69" name="Rechte verbindingslijn met pijl 68"/>
          <p:cNvCxnSpPr>
            <a:stCxn id="68" idx="3"/>
          </p:cNvCxnSpPr>
          <p:nvPr/>
        </p:nvCxnSpPr>
        <p:spPr>
          <a:xfrm flipV="1">
            <a:off x="9740135" y="3037138"/>
            <a:ext cx="617518" cy="1"/>
          </a:xfrm>
          <a:prstGeom prst="straightConnector1">
            <a:avLst/>
          </a:prstGeom>
          <a:ln w="28575"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met pijl 69"/>
          <p:cNvCxnSpPr/>
          <p:nvPr/>
        </p:nvCxnSpPr>
        <p:spPr>
          <a:xfrm>
            <a:off x="10314109" y="3037139"/>
            <a:ext cx="942110" cy="0"/>
          </a:xfrm>
          <a:prstGeom prst="straightConnector1">
            <a:avLst/>
          </a:prstGeom>
          <a:ln w="28575"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met pijl 70"/>
          <p:cNvCxnSpPr/>
          <p:nvPr/>
        </p:nvCxnSpPr>
        <p:spPr>
          <a:xfrm>
            <a:off x="9740137" y="3246938"/>
            <a:ext cx="1504207" cy="0"/>
          </a:xfrm>
          <a:prstGeom prst="straightConnector1">
            <a:avLst/>
          </a:prstGeom>
          <a:ln w="28575"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met pijl 71"/>
          <p:cNvCxnSpPr/>
          <p:nvPr/>
        </p:nvCxnSpPr>
        <p:spPr>
          <a:xfrm>
            <a:off x="9075182" y="3647317"/>
            <a:ext cx="0" cy="548243"/>
          </a:xfrm>
          <a:prstGeom prst="straightConnector1">
            <a:avLst/>
          </a:prstGeom>
          <a:ln w="28575"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met pijl 72"/>
          <p:cNvCxnSpPr/>
          <p:nvPr/>
        </p:nvCxnSpPr>
        <p:spPr>
          <a:xfrm>
            <a:off x="9071222" y="4182297"/>
            <a:ext cx="0" cy="690749"/>
          </a:xfrm>
          <a:prstGeom prst="straightConnector1">
            <a:avLst/>
          </a:prstGeom>
          <a:ln w="28575"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met pijl 73"/>
          <p:cNvCxnSpPr/>
          <p:nvPr/>
        </p:nvCxnSpPr>
        <p:spPr>
          <a:xfrm>
            <a:off x="8790175" y="3647317"/>
            <a:ext cx="0" cy="1225729"/>
          </a:xfrm>
          <a:prstGeom prst="straightConnector1">
            <a:avLst/>
          </a:prstGeom>
          <a:ln w="28575"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95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Toestandsruimte | </a:t>
            </a:r>
            <a:r>
              <a:rPr lang="nl-NL" dirty="0" err="1"/>
              <a:t>Upper</a:t>
            </a:r>
            <a:r>
              <a:rPr lang="nl-NL" dirty="0"/>
              <a:t> &amp; </a:t>
            </a:r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bounds</a:t>
            </a:r>
            <a:endParaRPr lang="en-GB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706456"/>
              </p:ext>
            </p:extLst>
          </p:nvPr>
        </p:nvGraphicFramePr>
        <p:xfrm>
          <a:off x="1886675" y="2708477"/>
          <a:ext cx="8275898" cy="23959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298860"/>
                <a:gridCol w="2298860"/>
                <a:gridCol w="1839089"/>
                <a:gridCol w="1839089"/>
              </a:tblGrid>
              <a:tr h="314223">
                <a:tc rowSpan="2"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effectLst/>
                        </a:rPr>
                        <a:t> 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 err="1">
                          <a:effectLst/>
                        </a:rPr>
                        <a:t>Lower</a:t>
                      </a:r>
                      <a:r>
                        <a:rPr lang="nl-NL" sz="1600" u="none" strike="noStrike" dirty="0">
                          <a:effectLst/>
                        </a:rPr>
                        <a:t> </a:t>
                      </a:r>
                      <a:r>
                        <a:rPr lang="nl-NL" sz="1600" u="none" strike="noStrike" dirty="0" err="1">
                          <a:effectLst/>
                        </a:rPr>
                        <a:t>bound</a:t>
                      </a:r>
                      <a:endParaRPr lang="nl-NL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nl-NL" sz="1600" u="none" strike="noStrike" dirty="0">
                          <a:effectLst/>
                        </a:rPr>
                        <a:t> 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 err="1">
                          <a:effectLst/>
                        </a:rPr>
                        <a:t>Upper</a:t>
                      </a:r>
                      <a:r>
                        <a:rPr lang="nl-NL" sz="1600" u="none" strike="noStrike" dirty="0">
                          <a:effectLst/>
                        </a:rPr>
                        <a:t> </a:t>
                      </a:r>
                      <a:r>
                        <a:rPr lang="nl-NL" sz="1600" u="none" strike="noStrike" dirty="0" err="1">
                          <a:effectLst/>
                        </a:rPr>
                        <a:t>bound</a:t>
                      </a:r>
                      <a:endParaRPr lang="nl-NL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4223">
                <a:tc vMerge="1">
                  <a:txBody>
                    <a:bodyPr/>
                    <a:lstStyle/>
                    <a:p>
                      <a:pPr algn="l" fontAlgn="b"/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>
                          <a:effectLst/>
                        </a:rPr>
                        <a:t>Extra winst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>
                          <a:effectLst/>
                        </a:rPr>
                        <a:t>Totale winst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T w="12700" cmpd="sng">
                      <a:noFill/>
                    </a:lnT>
                  </a:tcPr>
                </a:tc>
              </a:tr>
              <a:tr h="58917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20 huizen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effectLst/>
                        </a:rPr>
                        <a:t> €    7.245.000,00 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>
                          <a:effectLst/>
                        </a:rPr>
                        <a:t> €    9.492.145,18 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>
                          <a:effectLst/>
                        </a:rPr>
                        <a:t> € 16.737.145,18 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58917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40 huizen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effectLst/>
                        </a:rPr>
                        <a:t> € 14.490.000,00 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effectLst/>
                        </a:rPr>
                        <a:t> € 11.236.621,11 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>
                          <a:effectLst/>
                        </a:rPr>
                        <a:t> € 25.726.621,11 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58917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>
                          <a:effectLst/>
                        </a:rPr>
                        <a:t>60 huizen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effectLst/>
                        </a:rPr>
                        <a:t> € 21.735.000,00 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effectLst/>
                        </a:rPr>
                        <a:t> € 11.686.049,46 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effectLst/>
                        </a:rPr>
                        <a:t> € 33.421.049,46 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74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{D0EE235C-2400-FD45-B136-581DAA9D68BA}tf10001123</Template>
  <TotalTime>2440</TotalTime>
  <Words>514</Words>
  <Application>Microsoft Office PowerPoint</Application>
  <PresentationFormat>Aangepast</PresentationFormat>
  <Paragraphs>147</Paragraphs>
  <Slides>18</Slides>
  <Notes>6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19" baseType="lpstr">
      <vt:lpstr>Dividend</vt:lpstr>
      <vt:lpstr>AMSTELHAEGE</vt:lpstr>
      <vt:lpstr>amstelhaege</vt:lpstr>
      <vt:lpstr>amstelhaege</vt:lpstr>
      <vt:lpstr>Winst</vt:lpstr>
      <vt:lpstr>inhoud</vt:lpstr>
      <vt:lpstr>Toestandsruimte</vt:lpstr>
      <vt:lpstr>Toestandsruimte | Upper &amp; lower bounds</vt:lpstr>
      <vt:lpstr>Toestandsruimte | Upper &amp; lower bounds</vt:lpstr>
      <vt:lpstr>Toestandsruimte | Upper &amp; lower bounds</vt:lpstr>
      <vt:lpstr>Algoritmes &amp; heuristieken</vt:lpstr>
      <vt:lpstr>Brute force</vt:lpstr>
      <vt:lpstr>Random</vt:lpstr>
      <vt:lpstr>Hill Climbing: zuiver en stochastisch</vt:lpstr>
      <vt:lpstr>Heuristiek</vt:lpstr>
      <vt:lpstr>Simulated annealing</vt:lpstr>
      <vt:lpstr>combi</vt:lpstr>
      <vt:lpstr>Min-max (greedy)</vt:lpstr>
      <vt:lpstr>Voorlopige conclusie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Halm</dc:creator>
  <cp:lastModifiedBy>Eigenaar</cp:lastModifiedBy>
  <cp:revision>85</cp:revision>
  <cp:lastPrinted>2018-05-03T13:02:42Z</cp:lastPrinted>
  <dcterms:created xsi:type="dcterms:W3CDTF">2018-04-19T12:12:59Z</dcterms:created>
  <dcterms:modified xsi:type="dcterms:W3CDTF">2018-05-15T19:51:10Z</dcterms:modified>
</cp:coreProperties>
</file>