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5600">
                <a:solidFill>
                  <a:srgbClr val="5d5d5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r>
              <a:rPr lang="en-US" sz="1200">
                <a:solidFill>
                  <a:srgbClr val="035c75"/>
                </a:solidFill>
                <a:latin typeface="Constantia"/>
              </a:rPr>
              <a:t>2/27/12</a:t>
            </a:r>
            <a:endParaRPr/>
          </a:p>
        </p:txBody>
      </p:sp>
      <p:sp>
        <p:nvSpPr>
          <p:cNvPr id="6" name="TextShape 7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</p:spPr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fld id="{11F13101-41C1-41D1-A171-91D11171D131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0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1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2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4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5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r>
              <a:rPr lang="en-US" sz="1200">
                <a:solidFill>
                  <a:srgbClr val="035c75"/>
                </a:solidFill>
                <a:latin typeface="Constantia"/>
              </a:rPr>
              <a:t>2/27/12</a:t>
            </a:r>
            <a:endParaRPr/>
          </a:p>
        </p:txBody>
      </p:sp>
      <p:sp>
        <p:nvSpPr>
          <p:cNvPr id="16" name="TextShape 8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</p:spPr>
      </p:sp>
      <p:sp>
        <p:nvSpPr>
          <p:cNvPr id="17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fld id="{D1E1B181-1111-4131-B181-9191A181F121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0" y="304920"/>
            <a:ext cx="3769560" cy="936360"/>
          </a:xfrm>
          <a:prstGeom prst="rect">
            <a:avLst/>
          </a:prstGeom>
        </p:spPr>
        <p:txBody>
          <a:bodyPr anchor="b" bIns="0" lIns="0" rIns="18360" tIns="0"/>
          <a:p>
            <a:r>
              <a:rPr b="1" lang="en-US" sz="4800">
                <a:solidFill>
                  <a:srgbClr val="5d5d5d"/>
                </a:solidFill>
                <a:latin typeface="Calibri"/>
              </a:rPr>
              <a:t>Project 1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2683800" y="686160"/>
            <a:ext cx="4402800" cy="2285640"/>
          </a:xfrm>
          <a:prstGeom prst="rect">
            <a:avLst/>
          </a:prstGeom>
        </p:spPr>
        <p:txBody>
          <a:bodyPr anchor="b" bIns="0" lIns="0" rIns="18360" tIns="45000"/>
          <a:p>
            <a:pPr algn="ctr"/>
            <a:r>
              <a:rPr b="1" lang="en-US" sz="4400">
                <a:solidFill>
                  <a:srgbClr val="ffff00"/>
                </a:solidFill>
                <a:latin typeface="Calibri"/>
              </a:rPr>
              <a:t>Thunder Sharks</a:t>
            </a:r>
            <a:endParaRPr/>
          </a:p>
          <a:p>
            <a:endParaRPr/>
          </a:p>
        </p:txBody>
      </p:sp>
      <p:pic>
        <p:nvPicPr>
          <p:cNvPr descr="" id="2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4080" y="2590920"/>
            <a:ext cx="6078960" cy="4049280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6629400" y="2596680"/>
            <a:ext cx="2209320" cy="3016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Constantia"/>
              </a:rPr>
              <a:t>Ryan McNulty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Adam Park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Greg Seaman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Code Structure Outline</a:t>
            </a:r>
            <a:endParaRPr/>
          </a:p>
        </p:txBody>
      </p:sp>
      <p:sp>
        <p:nvSpPr>
          <p:cNvPr id="23" name="TextShape 2"/>
          <p:cNvSpPr txBox="1"/>
          <p:nvPr/>
        </p:nvSpPr>
        <p:spPr>
          <a:xfrm>
            <a:off x="76320" y="1600200"/>
            <a:ext cx="8991360" cy="51811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 u="sng">
                <a:solidFill>
                  <a:srgbClr val="000000"/>
                </a:solidFill>
                <a:latin typeface="Constantia"/>
              </a:rPr>
              <a:t>RobotPose Class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- Update Position: Making use of Kalman Filter and change uncertainty depending on the North Star signal strength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- Wheel Encoders: Using FIR Filter to remove noise and basic trigonometry to create a pose according to the WE in global system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- North Star: Using measured constants to rotate, transform, and scale a NS reading and create a pose according to the NS in global system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- Room Change: When we detect a room change we use a different set of constants for updating our NS pose</a:t>
            </a:r>
            <a:endParaRPr/>
          </a:p>
          <a:p>
            <a:endParaRPr/>
          </a:p>
          <a:p>
            <a:r>
              <a:rPr b="1" lang="en-US" sz="2000" u="sng">
                <a:solidFill>
                  <a:srgbClr val="000000"/>
                </a:solidFill>
                <a:latin typeface="Constantia"/>
              </a:rPr>
              <a:t>PIDController Class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: Used control the speed at which the robot will travel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Update Position</a:t>
            </a:r>
            <a:endParaRPr/>
          </a:p>
        </p:txBody>
      </p:sp>
      <p:sp>
        <p:nvSpPr>
          <p:cNvPr id="25" name="TextShape 2"/>
          <p:cNvSpPr txBox="1"/>
          <p:nvPr/>
        </p:nvSpPr>
        <p:spPr>
          <a:xfrm>
            <a:off x="76320" y="1600200"/>
            <a:ext cx="8991360" cy="51811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Constantia"/>
              </a:rPr>
              <a:t>//Get current coordinates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robot-&gt;update();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updateNS();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updateWE(turning);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//If there is a weaker NS signal change the uncertainty 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if(robot-&gt;NavStrengthRaw()&lt;30000){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rovioKalmanFilterSetUncertainty(&amp;kf,uncertainty_weak_ns);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}else{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rovioKalmanFilterSetUncertainty(&amp;kf,uncertainty_default);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}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rovioKalmanFilter(&amp;kf,NSdata, WEdata, track);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pose_kalman.x = track[0];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pose_kalman.y = track[1];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pose_kalman.theta = track[2];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North Star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152280" y="1523880"/>
            <a:ext cx="8838720" cy="51811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//Init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x = robot-&gt;X();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y = robot-&gt;Y();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theta = robot-&gt;Theta();   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//Rotate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x_2 = x * cos(-pose_start.theta) - y * sin(-pose_start.theta);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y_2 = x * sin(-pose_start.theta) + y * cos(-pose_start.theta);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//Translate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x = x_2 - pose_start.x;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y = y_2 - pose_start.y;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//Scale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x = x * ns_x_to_cm[room_cur]; 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y = y * ns_y_to_cm[room_cur];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//Transform theta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theta = (theta - pose_start.theta);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//Apply FIR filter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pose_ns.x = firFilter(fir_x_ns,x);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pose_ns.y = firFilter(fir_y_ns,y);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Room Change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76320" y="1600200"/>
            <a:ext cx="8915040" cy="510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//Change room coordinates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if(new_room != room_cur){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pose_start.theta = ns_theta[new_room];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//Set the new pose_start to current reading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pose_start.x = pose_kalman.x / ns_x_to_cm[room_cur];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pose_start.y = pose_kalman.y / ns_y_to_cm[room_cur];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//Rotate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x_2 = x * cos(-pose_start.theta) - y * sin(-pose_start.theta);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y_2 = x * sin(-pose_start.theta) + y * cos(-pose_start.theta);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//Translate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pose_start.x = x_2 - pose_start.x;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pose_start.y = y_2 - pose_start.y;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room_cur = new_room;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57200" y="30492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Wheel Encoders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152280" y="1523880"/>
            <a:ext cx="8915040" cy="510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900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//Filter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if(!turning){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left = firFilter(fir_left_we, left);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right = firFilter(fir_right_we, right);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}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rear = firFilter(fir_rear_we, rear);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//Transform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float dy = ((left * sin(150.0 * M_PI/180.0)) + 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(right * sin(30.0 * M_PI/180.0)) + (rear * sin(90.0 * M_PI/180.0)))/3.0;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float dx = ((left * cos(150.0 * M_PI/180.0)) + 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(right * cos(30.0 * M_PI/180.0)))/2.0;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float dtheta = (rear*we_to_rad);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//Rotate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if(!turning){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dx_2 = dx * cos(pose_we.theta - M_PI_2) - dy * sin(pose_we.theta - M_PI_2);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dy_2 = dx * sin(pose_we.theta - M_PI_2) + dy * cos(pose_we.theta - M_PI_2);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//Scale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pose_we.x += dx_2*we_to_cm;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900">
                <a:solidFill>
                  <a:srgbClr val="000000"/>
                </a:solidFill>
                <a:latin typeface="Constantia"/>
              </a:rPr>
              <a:t>pose_we.y += dy_2*we_to_cm;</a:t>
            </a:r>
            <a:endParaRPr/>
          </a:p>
          <a:p>
            <a:r>
              <a:rPr lang="en-US" sz="2900">
                <a:solidFill>
                  <a:srgbClr val="000000"/>
                </a:solidFill>
                <a:latin typeface="Constantia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457200" y="45720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r>
              <a:rPr lang="en-US" sz="5000">
                <a:solidFill>
                  <a:srgbClr val="04617b"/>
                </a:solidFill>
                <a:latin typeface="Calibri"/>
              </a:rPr>
              <a:t>PID Controller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76320" y="1600200"/>
            <a:ext cx="8991360" cy="510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tantia"/>
              </a:rPr>
              <a:t>//Get PID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float PID_xres = PID_x-&gt;UpdatePID(error_distance_x, pose_kalman.x); 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//Calculate speed based on PID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float total_PID = abs(sqrt(PID_xres * PID_xres + PID_yres * PID_yres));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//Set robot's current speed and set new kalman velocity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if(total_PID &gt; 50.0){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robot_speed = 1;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velocity[0] = vel_1 * cos(pose_kalman.theta);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velocity[1] = vel_1 * sin(pose_kalman.theta);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velocity[2] = 0.0;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rovioKalmanFilterSetVelocity(&amp;kf,velocity);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}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//Move unless within range of base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if (! robot-&gt;IR_Detected() &amp;&amp; error_distance &gt; 10.0) 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robot-&gt;Move(RI_MOVE_FORWARD, robot_speed);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moveTo(x, y);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tantia"/>
              </a:rPr>
              <a:t>	</a:t>
            </a:r>
            <a:r>
              <a:rPr lang="en-US">
                <a:solidFill>
                  <a:srgbClr val="000000"/>
                </a:solidFill>
                <a:latin typeface="Constantia"/>
              </a:rPr>
              <a:t>}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