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7ABD5-B5DB-4281-B435-90CD8472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F72F4C-AF8C-4A1C-8871-C7FFDC46B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96777-6D58-4C5C-A60A-F7F1996B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4937-CB45-4A57-B426-988AFCDAA55D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6B4F3-7F29-4675-972B-B816325C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5B938-3E07-43B9-8D2E-9FFEAA9E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701-F9A9-42D6-B272-473738264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58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044FD-B8D4-4E06-B836-07BD2860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3F9619-B513-4927-9C46-9F0CB6891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B8F1C5-2BE3-48CE-9AB4-3CE50985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4937-CB45-4A57-B426-988AFCDAA55D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E1F69-0B0C-4200-8C13-FA95121E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58C27-D1BE-4989-B0D3-D86772C8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701-F9A9-42D6-B272-473738264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09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481207-9198-410C-B769-2B83A0F22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9D40AA-DEAA-4F31-A994-2948C34B6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4D5E76-6B1B-43CE-B9B4-96C86894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4937-CB45-4A57-B426-988AFCDAA55D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3D0B05-17D7-432C-B2FA-5BEA2E46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3F907-CA6B-401A-8B95-18FCB675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701-F9A9-42D6-B272-473738264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75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1E78C-CD68-4A38-A987-D85C77AF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992CE-74EC-40D6-9960-BE19712C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2BCBB3-22A2-48A4-8BDB-41A3AD9D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4937-CB45-4A57-B426-988AFCDAA55D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0AF2F2-6892-44F0-9F69-BC88003C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91D6A-77B1-43A1-8F10-25C34F5F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701-F9A9-42D6-B272-473738264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7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3CFBE-2B26-4DBD-879D-3B86FC61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E0A392-E9B8-4829-A6C8-989519BE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CF59E2-9C94-4F3F-8408-CC758BCF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4937-CB45-4A57-B426-988AFCDAA55D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0FC0A-1547-43FD-B0A8-E87337CC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385400-642E-4D71-A582-BEC1B962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701-F9A9-42D6-B272-473738264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27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34BD5-CFE1-4BB0-BDB4-434815F1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CCA5D7-16A5-4AF6-98D2-DA2B62992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EDA053-4F2A-42E4-B6B9-35FD73AD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DC7CC-3A12-422B-AEB5-5A0BBA07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4937-CB45-4A57-B426-988AFCDAA55D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A8B670-8D1F-41AB-80F4-21B24BD8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1E5C2E-5294-4320-A0A5-FFCE68A3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701-F9A9-42D6-B272-473738264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8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F215B-E1AF-4930-B0B1-7D5010AF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582224-D80C-4153-9396-F7442E5A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885DF7-8B81-44A8-910B-D87391AD1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886402-7893-4528-8DED-ADDDB91BD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C5C23A-05F7-4D7F-8A1A-00B65C7D2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D0A1B7-1BF2-42AA-9D0B-FF90EFD2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4937-CB45-4A57-B426-988AFCDAA55D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9432D8-8A03-4FCE-A299-A5C4E121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37D295-0843-4DB7-916C-673BB957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701-F9A9-42D6-B272-473738264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55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3D5DB-FFFB-499B-B3FA-9BB5B7B0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54D0EC-C2A2-4169-BBFA-A826E794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4937-CB45-4A57-B426-988AFCDAA55D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118739-F59C-490B-B53A-65F274FF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08F380-1FC5-4FC8-915F-6FAD2E85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701-F9A9-42D6-B272-473738264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8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F5D8BC-16A8-43D9-ABBA-79084871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4937-CB45-4A57-B426-988AFCDAA55D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2F1674-5206-4F9F-A5C3-74609BFE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52B546-D55D-4539-86E4-72493729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701-F9A9-42D6-B272-473738264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51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982D6-EFBB-480F-AF6E-8E9B6AFD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07E368-0D32-4165-AE7C-FA105C91F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564DCD-9D65-4F6D-A6B9-2D76F9ACE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66BC82-7788-4E15-82BF-DB70B676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4937-CB45-4A57-B426-988AFCDAA55D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BD00F3-9D6E-443B-8AD8-3CFAC8B2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6F67A8-A8EB-45D8-8DFF-B688C9C5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701-F9A9-42D6-B272-473738264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8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5B155-229A-4789-A1FA-2F0A0D2E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EE72AF-1233-4C59-ACE1-A868E75A8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384624-EE7D-4238-9924-ADC7C05D1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B48C62-7F07-46F5-8611-5C1DFE83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4937-CB45-4A57-B426-988AFCDAA55D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BFAB99-7C13-4530-97AF-79AFCDB7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1CE1D7-58A1-4C5B-A407-C1D4A315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701-F9A9-42D6-B272-473738264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1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F26758-121F-4A2B-B63D-B5CF0C97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30BF25-8DAF-40D9-8936-44B972E3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E7210-79D0-49C5-83BF-EFA0CC97D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B4937-CB45-4A57-B426-988AFCDAA55D}" type="datetimeFigureOut">
              <a:rPr lang="pt-BR" smtClean="0"/>
              <a:t>06/06/2018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E8720-3702-4EEF-B276-C2DA85CE1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ECCEB-4F29-4C1A-A3FF-5E97B43F4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32701-F9A9-42D6-B272-473738264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51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hyperlink" Target="https://abstartups.com.br/pitch-training/?utm_source=ppt%20&amp;utm_medium=pitch%20deck&amp;utm_campaign=&amp;utm_content=gui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0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Shape 64" descr="C:\Users\Leica\Downloads\censo\Untitled-1.png">
            <a:extLst>
              <a:ext uri="{FF2B5EF4-FFF2-40B4-BE49-F238E27FC236}">
                <a16:creationId xmlns:a16="http://schemas.microsoft.com/office/drawing/2014/main" id="{53A54761-C44D-45E2-85C0-58D39F3E5D0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5895"/>
          <a:stretch/>
        </p:blipFill>
        <p:spPr>
          <a:xfrm>
            <a:off x="9098038" y="0"/>
            <a:ext cx="309396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8506B7AB-7252-4A91-A31A-48D28D33A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07" y="3644900"/>
            <a:ext cx="5541744" cy="6462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900D592-DFD0-488C-86AD-F5815B3B2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1" y="2687745"/>
            <a:ext cx="7730398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55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laranja&#10;&#10;Descrição gerada com muito alta confiança">
            <a:extLst>
              <a:ext uri="{FF2B5EF4-FFF2-40B4-BE49-F238E27FC236}">
                <a16:creationId xmlns:a16="http://schemas.microsoft.com/office/drawing/2014/main" id="{3678EFE5-2B5B-4959-85B5-3DD95C962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07" y="0"/>
            <a:ext cx="1667993" cy="1266368"/>
          </a:xfrm>
          <a:prstGeom prst="rect">
            <a:avLst/>
          </a:prstGeom>
        </p:spPr>
      </p:pic>
      <p:pic>
        <p:nvPicPr>
          <p:cNvPr id="9" name="Imagem 8" descr="Uma imagem contendo texto&#10;&#10;Descrição gerada com alta confiança">
            <a:extLst>
              <a:ext uri="{FF2B5EF4-FFF2-40B4-BE49-F238E27FC236}">
                <a16:creationId xmlns:a16="http://schemas.microsoft.com/office/drawing/2014/main" id="{B2595BC0-8349-47C0-A253-EDBA5A1FB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8693">
            <a:off x="8115870" y="2637806"/>
            <a:ext cx="3871837" cy="387183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7905BB9-42EE-42C7-B9DC-323E0041F0AA}"/>
              </a:ext>
            </a:extLst>
          </p:cNvPr>
          <p:cNvSpPr txBox="1"/>
          <p:nvPr/>
        </p:nvSpPr>
        <p:spPr>
          <a:xfrm>
            <a:off x="673100" y="1865981"/>
            <a:ext cx="10657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Cadastro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 de funcionários é feito manualmente, em </a:t>
            </a:r>
            <a:r>
              <a:rPr lang="pt-BR" sz="2400" b="1" dirty="0">
                <a:solidFill>
                  <a:srgbClr val="FF9900"/>
                </a:solidFill>
                <a:latin typeface="Abel" panose="020B0604020202020204" charset="0"/>
              </a:rPr>
              <a:t>formulários impressos.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33BC6EB-3C30-403F-86FE-7DB95775853C}"/>
              </a:ext>
            </a:extLst>
          </p:cNvPr>
          <p:cNvSpPr txBox="1"/>
          <p:nvPr/>
        </p:nvSpPr>
        <p:spPr>
          <a:xfrm>
            <a:off x="673100" y="3163323"/>
            <a:ext cx="784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Controle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 é feito em pastas individuais </a:t>
            </a:r>
            <a:r>
              <a:rPr lang="pt-BR" sz="2400" b="1" dirty="0">
                <a:solidFill>
                  <a:srgbClr val="FF9900"/>
                </a:solidFill>
                <a:latin typeface="Abel" panose="020B0604020202020204" charset="0"/>
              </a:rPr>
              <a:t>por colaborador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2BAFD4-3B53-4D22-9AE7-0BD3A591B55F}"/>
              </a:ext>
            </a:extLst>
          </p:cNvPr>
          <p:cNvSpPr txBox="1"/>
          <p:nvPr/>
        </p:nvSpPr>
        <p:spPr>
          <a:xfrm>
            <a:off x="673100" y="4460665"/>
            <a:ext cx="7524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Marcação de Ponto 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é realizado por cartão de ponto, </a:t>
            </a:r>
          </a:p>
          <a:p>
            <a:r>
              <a:rPr lang="pt-BR" sz="2400" b="1" dirty="0">
                <a:solidFill>
                  <a:srgbClr val="FF9900"/>
                </a:solidFill>
                <a:latin typeface="Abel" panose="020B0604020202020204" charset="0"/>
              </a:rPr>
              <a:t>feito por cada colaborador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, acarretando erros, </a:t>
            </a:r>
          </a:p>
          <a:p>
            <a:r>
              <a:rPr lang="pt-BR" sz="2400" b="1" dirty="0">
                <a:solidFill>
                  <a:srgbClr val="FF9900"/>
                </a:solidFill>
                <a:latin typeface="Abel" panose="020B0604020202020204" charset="0"/>
              </a:rPr>
              <a:t>demandando tempo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.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3410667-D2E7-4802-BA99-E365025B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356499"/>
            <a:ext cx="3523137" cy="1209675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ree Serif" panose="020B0604020202020204" charset="0"/>
              </a:rPr>
              <a:t>O 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913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D51BB-A307-4BBA-B555-E7CD538D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352425"/>
            <a:ext cx="3035300" cy="1209675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ree Serif" panose="020B0604020202020204" charset="0"/>
              </a:rPr>
              <a:t>A Solução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8BB4A4-600C-4682-A526-AD14B7811529}"/>
              </a:ext>
            </a:extLst>
          </p:cNvPr>
          <p:cNvSpPr txBox="1"/>
          <p:nvPr/>
        </p:nvSpPr>
        <p:spPr>
          <a:xfrm>
            <a:off x="673100" y="1409700"/>
            <a:ext cx="11238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Automatização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 de Marcação de Ponto, e Cadastro de funcionários em sistema, </a:t>
            </a:r>
          </a:p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garantindo </a:t>
            </a:r>
            <a:r>
              <a:rPr lang="pt-BR" sz="2400" b="1" dirty="0">
                <a:solidFill>
                  <a:srgbClr val="FF9900"/>
                </a:solidFill>
                <a:latin typeface="Abel" panose="020B0604020202020204" charset="0"/>
              </a:rPr>
              <a:t>integridade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, </a:t>
            </a:r>
            <a:r>
              <a:rPr lang="pt-BR" sz="2400" b="1" dirty="0">
                <a:solidFill>
                  <a:srgbClr val="FF9900"/>
                </a:solidFill>
                <a:latin typeface="Abel" panose="020B0604020202020204" charset="0"/>
              </a:rPr>
              <a:t>redundância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 e </a:t>
            </a:r>
            <a:r>
              <a:rPr lang="pt-BR" sz="2400" b="1" dirty="0">
                <a:solidFill>
                  <a:srgbClr val="FF9900"/>
                </a:solidFill>
                <a:latin typeface="Abel" panose="020B0604020202020204" charset="0"/>
              </a:rPr>
              <a:t>economia de tempo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.</a:t>
            </a:r>
          </a:p>
        </p:txBody>
      </p:sp>
      <p:pic>
        <p:nvPicPr>
          <p:cNvPr id="5" name="Imagem 4" descr="Uma imagem contendo laranja&#10;&#10;Descrição gerada com muito alta confiança">
            <a:extLst>
              <a:ext uri="{FF2B5EF4-FFF2-40B4-BE49-F238E27FC236}">
                <a16:creationId xmlns:a16="http://schemas.microsoft.com/office/drawing/2014/main" id="{026CDDE0-6BC8-4750-8D73-D2873F680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07" y="0"/>
            <a:ext cx="1667993" cy="1266368"/>
          </a:xfrm>
          <a:prstGeom prst="rect">
            <a:avLst/>
          </a:prstGeom>
        </p:spPr>
      </p:pic>
      <p:pic>
        <p:nvPicPr>
          <p:cNvPr id="8" name="Imagem 7" descr="Uma imagem contendo relógio, objeto&#10;&#10;Descrição gerada com muito alta confiança">
            <a:extLst>
              <a:ext uri="{FF2B5EF4-FFF2-40B4-BE49-F238E27FC236}">
                <a16:creationId xmlns:a16="http://schemas.microsoft.com/office/drawing/2014/main" id="{2C459ED5-DADB-482F-8775-6D3C20FC6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690417"/>
            <a:ext cx="2224087" cy="222408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45025EB-E8A1-4076-B46A-4029D398F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02" y="2287223"/>
            <a:ext cx="3317875" cy="33178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E04E227-9C39-40BC-9D0A-F879F9708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92" y="2456087"/>
            <a:ext cx="3120730" cy="245841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0D92367-FB68-427A-8D39-2C210ECE262F}"/>
              </a:ext>
            </a:extLst>
          </p:cNvPr>
          <p:cNvSpPr txBox="1"/>
          <p:nvPr/>
        </p:nvSpPr>
        <p:spPr>
          <a:xfrm>
            <a:off x="468887" y="5286765"/>
            <a:ext cx="298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Bree Serif" panose="020B0604020202020204" charset="0"/>
              </a:rPr>
              <a:t>Economia de Tempo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37B229-8594-43E6-8A63-A8D9E77114E5}"/>
              </a:ext>
            </a:extLst>
          </p:cNvPr>
          <p:cNvSpPr txBox="1"/>
          <p:nvPr/>
        </p:nvSpPr>
        <p:spPr>
          <a:xfrm>
            <a:off x="3850619" y="5235059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Bree Serif" panose="020B0604020202020204" charset="0"/>
              </a:rPr>
              <a:t>Fácil acesso a Consultas </a:t>
            </a:r>
          </a:p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Bree Serif" panose="020B0604020202020204" charset="0"/>
              </a:rPr>
              <a:t>paralelamente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E48D97B-2853-4D6C-A92B-435109280378}"/>
              </a:ext>
            </a:extLst>
          </p:cNvPr>
          <p:cNvSpPr txBox="1"/>
          <p:nvPr/>
        </p:nvSpPr>
        <p:spPr>
          <a:xfrm>
            <a:off x="8170690" y="5235059"/>
            <a:ext cx="288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Bree Serif" panose="020B0604020202020204" charset="0"/>
              </a:rPr>
              <a:t>Automatização das </a:t>
            </a:r>
          </a:p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Bree Serif" panose="020B0604020202020204" charset="0"/>
              </a:rPr>
              <a:t>principais Tarefas</a:t>
            </a:r>
          </a:p>
        </p:txBody>
      </p:sp>
    </p:spTree>
    <p:extLst>
      <p:ext uri="{BB962C8B-B14F-4D97-AF65-F5344CB8AC3E}">
        <p14:creationId xmlns:p14="http://schemas.microsoft.com/office/powerpoint/2010/main" val="28406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laranja&#10;&#10;Descrição gerada com muito alta confiança">
            <a:extLst>
              <a:ext uri="{FF2B5EF4-FFF2-40B4-BE49-F238E27FC236}">
                <a16:creationId xmlns:a16="http://schemas.microsoft.com/office/drawing/2014/main" id="{BDCA077E-5A0C-49E2-9EA6-2A76E12D2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07" y="0"/>
            <a:ext cx="1667993" cy="12663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0A70B0D-3777-40D1-9520-027C4A51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56693"/>
            <a:ext cx="3035300" cy="1209675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ree Serif" panose="020B0604020202020204" charset="0"/>
              </a:rPr>
              <a:t>Produto</a:t>
            </a:r>
            <a:endParaRPr lang="pt-BR" dirty="0"/>
          </a:p>
        </p:txBody>
      </p:sp>
      <p:sp>
        <p:nvSpPr>
          <p:cNvPr id="9" name="Shape 238">
            <a:extLst>
              <a:ext uri="{FF2B5EF4-FFF2-40B4-BE49-F238E27FC236}">
                <a16:creationId xmlns:a16="http://schemas.microsoft.com/office/drawing/2014/main" id="{B0D7D00A-F3DF-46F7-9DC0-6F366E8F47E6}"/>
              </a:ext>
            </a:extLst>
          </p:cNvPr>
          <p:cNvSpPr/>
          <p:nvPr/>
        </p:nvSpPr>
        <p:spPr>
          <a:xfrm>
            <a:off x="7709677" y="1627537"/>
            <a:ext cx="145800" cy="145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C728A01-5475-4610-8B3B-CD3DB75F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4" y="4487992"/>
            <a:ext cx="2559460" cy="2052102"/>
          </a:xfrm>
          <a:prstGeom prst="rect">
            <a:avLst/>
          </a:prstGeom>
        </p:spPr>
      </p:pic>
      <p:sp>
        <p:nvSpPr>
          <p:cNvPr id="11" name="Shape 238">
            <a:extLst>
              <a:ext uri="{FF2B5EF4-FFF2-40B4-BE49-F238E27FC236}">
                <a16:creationId xmlns:a16="http://schemas.microsoft.com/office/drawing/2014/main" id="{9E0EB12C-1B2A-40ED-B576-5C4AA0683041}"/>
              </a:ext>
            </a:extLst>
          </p:cNvPr>
          <p:cNvSpPr/>
          <p:nvPr/>
        </p:nvSpPr>
        <p:spPr>
          <a:xfrm>
            <a:off x="7696977" y="2279137"/>
            <a:ext cx="145800" cy="145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238">
            <a:extLst>
              <a:ext uri="{FF2B5EF4-FFF2-40B4-BE49-F238E27FC236}">
                <a16:creationId xmlns:a16="http://schemas.microsoft.com/office/drawing/2014/main" id="{40D63DAC-DF16-4763-971F-61FECCD47EED}"/>
              </a:ext>
            </a:extLst>
          </p:cNvPr>
          <p:cNvSpPr/>
          <p:nvPr/>
        </p:nvSpPr>
        <p:spPr>
          <a:xfrm>
            <a:off x="7696202" y="2915837"/>
            <a:ext cx="145800" cy="145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238">
            <a:extLst>
              <a:ext uri="{FF2B5EF4-FFF2-40B4-BE49-F238E27FC236}">
                <a16:creationId xmlns:a16="http://schemas.microsoft.com/office/drawing/2014/main" id="{4F9D2F78-738A-4256-A454-CE29389DC725}"/>
              </a:ext>
            </a:extLst>
          </p:cNvPr>
          <p:cNvSpPr/>
          <p:nvPr/>
        </p:nvSpPr>
        <p:spPr>
          <a:xfrm>
            <a:off x="7696202" y="3544137"/>
            <a:ext cx="145800" cy="145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38">
            <a:extLst>
              <a:ext uri="{FF2B5EF4-FFF2-40B4-BE49-F238E27FC236}">
                <a16:creationId xmlns:a16="http://schemas.microsoft.com/office/drawing/2014/main" id="{E1656991-FD7C-4579-AB38-27CF97613141}"/>
              </a:ext>
            </a:extLst>
          </p:cNvPr>
          <p:cNvSpPr/>
          <p:nvPr/>
        </p:nvSpPr>
        <p:spPr>
          <a:xfrm>
            <a:off x="7696202" y="4168038"/>
            <a:ext cx="145800" cy="145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85C227F-B281-4439-B993-D0D46383EA3A}"/>
              </a:ext>
            </a:extLst>
          </p:cNvPr>
          <p:cNvSpPr txBox="1"/>
          <p:nvPr/>
        </p:nvSpPr>
        <p:spPr>
          <a:xfrm>
            <a:off x="7948695" y="1515771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Acesso Individual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74F822-0721-4723-BE8C-62FA985E84AE}"/>
              </a:ext>
            </a:extLst>
          </p:cNvPr>
          <p:cNvSpPr txBox="1"/>
          <p:nvPr/>
        </p:nvSpPr>
        <p:spPr>
          <a:xfrm>
            <a:off x="7978995" y="2171202"/>
            <a:ext cx="2532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Garantia de Segurança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4C4BCD-3541-4FD8-8910-77ED8ADE12CA}"/>
              </a:ext>
            </a:extLst>
          </p:cNvPr>
          <p:cNvSpPr txBox="1"/>
          <p:nvPr/>
        </p:nvSpPr>
        <p:spPr>
          <a:xfrm>
            <a:off x="7978995" y="2661840"/>
            <a:ext cx="2122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Automatização de </a:t>
            </a:r>
          </a:p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processos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E2D2FF9-FFAE-4ADF-A801-1AE2436E20BB}"/>
              </a:ext>
            </a:extLst>
          </p:cNvPr>
          <p:cNvSpPr txBox="1"/>
          <p:nvPr/>
        </p:nvSpPr>
        <p:spPr>
          <a:xfrm>
            <a:off x="7935995" y="3432371"/>
            <a:ext cx="278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Consultas em tempo real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D8FBCC-402C-42DE-A4C4-C570D2DC7804}"/>
              </a:ext>
            </a:extLst>
          </p:cNvPr>
          <p:cNvSpPr txBox="1"/>
          <p:nvPr/>
        </p:nvSpPr>
        <p:spPr>
          <a:xfrm>
            <a:off x="7961514" y="4050269"/>
            <a:ext cx="2730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Cadastros Automatizado</a:t>
            </a:r>
          </a:p>
        </p:txBody>
      </p:sp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BD12470-3E4A-486A-85A6-396A50388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4" y="953665"/>
            <a:ext cx="5715000" cy="34659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BEE1B9F-B785-43E1-BD8D-3E555E325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580" y="4487992"/>
            <a:ext cx="3041854" cy="20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8297F5D-8F6F-49AD-9A6E-8153B75A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352425"/>
            <a:ext cx="7378700" cy="1209675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ree Serif" panose="020B0604020202020204" charset="0"/>
              </a:rPr>
              <a:t>Tecnologia / Diferenciais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98D6EC-89DE-4388-B9DA-8EC6DFF6F090}"/>
              </a:ext>
            </a:extLst>
          </p:cNvPr>
          <p:cNvSpPr txBox="1"/>
          <p:nvPr/>
        </p:nvSpPr>
        <p:spPr>
          <a:xfrm>
            <a:off x="1003300" y="1562100"/>
            <a:ext cx="7988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Processamento automático 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do fechamento de folha de ponto.</a:t>
            </a:r>
          </a:p>
        </p:txBody>
      </p:sp>
      <p:sp>
        <p:nvSpPr>
          <p:cNvPr id="6" name="Shape 238">
            <a:extLst>
              <a:ext uri="{FF2B5EF4-FFF2-40B4-BE49-F238E27FC236}">
                <a16:creationId xmlns:a16="http://schemas.microsoft.com/office/drawing/2014/main" id="{8AE21D75-492B-4B3C-96E9-F46E9616AAD3}"/>
              </a:ext>
            </a:extLst>
          </p:cNvPr>
          <p:cNvSpPr/>
          <p:nvPr/>
        </p:nvSpPr>
        <p:spPr>
          <a:xfrm>
            <a:off x="673100" y="1673866"/>
            <a:ext cx="145800" cy="145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238">
            <a:extLst>
              <a:ext uri="{FF2B5EF4-FFF2-40B4-BE49-F238E27FC236}">
                <a16:creationId xmlns:a16="http://schemas.microsoft.com/office/drawing/2014/main" id="{F7EA0C52-EB7E-4237-80FD-0755EE68276B}"/>
              </a:ext>
            </a:extLst>
          </p:cNvPr>
          <p:cNvSpPr/>
          <p:nvPr/>
        </p:nvSpPr>
        <p:spPr>
          <a:xfrm>
            <a:off x="673100" y="2296166"/>
            <a:ext cx="145800" cy="145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238">
            <a:extLst>
              <a:ext uri="{FF2B5EF4-FFF2-40B4-BE49-F238E27FC236}">
                <a16:creationId xmlns:a16="http://schemas.microsoft.com/office/drawing/2014/main" id="{E5B8714F-818E-4EDF-9767-B5ABF353FF9B}"/>
              </a:ext>
            </a:extLst>
          </p:cNvPr>
          <p:cNvSpPr/>
          <p:nvPr/>
        </p:nvSpPr>
        <p:spPr>
          <a:xfrm>
            <a:off x="673100" y="2961164"/>
            <a:ext cx="145800" cy="145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18DCBE5-F81D-460D-B573-F6DC4476E796}"/>
              </a:ext>
            </a:extLst>
          </p:cNvPr>
          <p:cNvSpPr txBox="1"/>
          <p:nvPr/>
        </p:nvSpPr>
        <p:spPr>
          <a:xfrm>
            <a:off x="1003300" y="2184400"/>
            <a:ext cx="7498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Time de negócio, desenvolvimento e qualidade </a:t>
            </a:r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experiente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B70FBB-CBC4-49E4-8BF7-A9FBF828FC8B}"/>
              </a:ext>
            </a:extLst>
          </p:cNvPr>
          <p:cNvSpPr txBox="1"/>
          <p:nvPr/>
        </p:nvSpPr>
        <p:spPr>
          <a:xfrm>
            <a:off x="1003300" y="2849398"/>
            <a:ext cx="6880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Tecnologia da atualidade voltada para </a:t>
            </a:r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Ambiente Web</a:t>
            </a:r>
          </a:p>
        </p:txBody>
      </p:sp>
      <p:sp>
        <p:nvSpPr>
          <p:cNvPr id="12" name="Shape 238">
            <a:extLst>
              <a:ext uri="{FF2B5EF4-FFF2-40B4-BE49-F238E27FC236}">
                <a16:creationId xmlns:a16="http://schemas.microsoft.com/office/drawing/2014/main" id="{121C38ED-C9CF-499F-B7F4-4BA18F1715A3}"/>
              </a:ext>
            </a:extLst>
          </p:cNvPr>
          <p:cNvSpPr/>
          <p:nvPr/>
        </p:nvSpPr>
        <p:spPr>
          <a:xfrm>
            <a:off x="673100" y="3626162"/>
            <a:ext cx="145800" cy="145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FA2D8C-B0BC-41EE-9F6A-773F5074D4D1}"/>
              </a:ext>
            </a:extLst>
          </p:cNvPr>
          <p:cNvSpPr txBox="1"/>
          <p:nvPr/>
        </p:nvSpPr>
        <p:spPr>
          <a:xfrm>
            <a:off x="1003300" y="3514396"/>
            <a:ext cx="369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Fácil acesso 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e interatividade</a:t>
            </a:r>
          </a:p>
        </p:txBody>
      </p:sp>
      <p:sp>
        <p:nvSpPr>
          <p:cNvPr id="14" name="Shape 238">
            <a:extLst>
              <a:ext uri="{FF2B5EF4-FFF2-40B4-BE49-F238E27FC236}">
                <a16:creationId xmlns:a16="http://schemas.microsoft.com/office/drawing/2014/main" id="{4B497E81-A878-4A15-AA4B-0FE199332FF5}"/>
              </a:ext>
            </a:extLst>
          </p:cNvPr>
          <p:cNvSpPr/>
          <p:nvPr/>
        </p:nvSpPr>
        <p:spPr>
          <a:xfrm>
            <a:off x="673100" y="4291160"/>
            <a:ext cx="145800" cy="145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5C6858B-A341-4B3B-A3FA-96D6D80AB8DD}"/>
              </a:ext>
            </a:extLst>
          </p:cNvPr>
          <p:cNvSpPr txBox="1"/>
          <p:nvPr/>
        </p:nvSpPr>
        <p:spPr>
          <a:xfrm>
            <a:off x="1003300" y="4174920"/>
            <a:ext cx="570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Atualizações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 de regras jurídicas automáticas</a:t>
            </a:r>
          </a:p>
        </p:txBody>
      </p:sp>
      <p:pic>
        <p:nvPicPr>
          <p:cNvPr id="16" name="Espaço Reservado para Conteúdo 4">
            <a:extLst>
              <a:ext uri="{FF2B5EF4-FFF2-40B4-BE49-F238E27FC236}">
                <a16:creationId xmlns:a16="http://schemas.microsoft.com/office/drawing/2014/main" id="{5482FF82-CB4B-4A6E-956D-AE2541028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0547">
            <a:off x="7183148" y="2105087"/>
            <a:ext cx="4286250" cy="3333750"/>
          </a:xfrm>
        </p:spPr>
      </p:pic>
      <p:pic>
        <p:nvPicPr>
          <p:cNvPr id="17" name="Imagem 16" descr="Uma imagem contendo laranja&#10;&#10;Descrição gerada com muito alta confiança">
            <a:extLst>
              <a:ext uri="{FF2B5EF4-FFF2-40B4-BE49-F238E27FC236}">
                <a16:creationId xmlns:a16="http://schemas.microsoft.com/office/drawing/2014/main" id="{D82D8D59-FB01-4564-AF94-00696CCDB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07" y="0"/>
            <a:ext cx="1667993" cy="1266368"/>
          </a:xfrm>
          <a:prstGeom prst="rect">
            <a:avLst/>
          </a:prstGeom>
        </p:spPr>
      </p:pic>
      <p:sp>
        <p:nvSpPr>
          <p:cNvPr id="18" name="Shape 238">
            <a:extLst>
              <a:ext uri="{FF2B5EF4-FFF2-40B4-BE49-F238E27FC236}">
                <a16:creationId xmlns:a16="http://schemas.microsoft.com/office/drawing/2014/main" id="{61EDF934-4DE7-409E-8412-52FC534E0776}"/>
              </a:ext>
            </a:extLst>
          </p:cNvPr>
          <p:cNvSpPr/>
          <p:nvPr/>
        </p:nvSpPr>
        <p:spPr>
          <a:xfrm>
            <a:off x="682500" y="4956158"/>
            <a:ext cx="145800" cy="145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B9266E-21ED-4A37-A408-4739BF0FB605}"/>
              </a:ext>
            </a:extLst>
          </p:cNvPr>
          <p:cNvSpPr txBox="1"/>
          <p:nvPr/>
        </p:nvSpPr>
        <p:spPr>
          <a:xfrm>
            <a:off x="1003300" y="4798225"/>
            <a:ext cx="5727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latin typeface="Abel" panose="020B0604020202020204"/>
              </a:rPr>
              <a:t>Customização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/>
              </a:rPr>
              <a:t> conforme demanda do cliente</a:t>
            </a:r>
          </a:p>
        </p:txBody>
      </p:sp>
    </p:spTree>
    <p:extLst>
      <p:ext uri="{BB962C8B-B14F-4D97-AF65-F5344CB8AC3E}">
        <p14:creationId xmlns:p14="http://schemas.microsoft.com/office/powerpoint/2010/main" val="246151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/>
      <p:bldP spid="11" grpId="0"/>
      <p:bldP spid="12" grpId="0" animBg="1"/>
      <p:bldP spid="13" grpId="0"/>
      <p:bldP spid="14" grpId="0" animBg="1"/>
      <p:bldP spid="15" grpId="0"/>
      <p:bldP spid="18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8343A2F-BC2F-4947-AE54-074C01CFC68B}"/>
              </a:ext>
            </a:extLst>
          </p:cNvPr>
          <p:cNvSpPr/>
          <p:nvPr/>
        </p:nvSpPr>
        <p:spPr>
          <a:xfrm>
            <a:off x="7429500" y="3429000"/>
            <a:ext cx="4229100" cy="257805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05ADA7B-2387-4E0A-BA02-95189C6E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352425"/>
            <a:ext cx="7378700" cy="1209675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ree Serif" panose="020B0604020202020204" charset="0"/>
              </a:rPr>
              <a:t>Competidores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032AAA-7187-4061-84EB-58A92BD2042A}"/>
              </a:ext>
            </a:extLst>
          </p:cNvPr>
          <p:cNvSpPr txBox="1"/>
          <p:nvPr/>
        </p:nvSpPr>
        <p:spPr>
          <a:xfrm>
            <a:off x="673100" y="1562100"/>
            <a:ext cx="10860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O Mercado de Software é abrangente, mas a </a:t>
            </a:r>
            <a:r>
              <a:rPr lang="pt-BR" sz="2400" b="1" dirty="0">
                <a:solidFill>
                  <a:srgbClr val="FF9900"/>
                </a:solidFill>
                <a:latin typeface="Abel" panose="020B0604020202020204" charset="0"/>
              </a:rPr>
              <a:t>I15 tecnologia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, é especializada </a:t>
            </a:r>
          </a:p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em processos de gestão de recursos humanos, garantindo a automatização, </a:t>
            </a:r>
          </a:p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bel" panose="020B0604020202020204" charset="0"/>
              </a:rPr>
              <a:t>qualidade, compliance dos processos.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47A588D-DFA9-40C6-B314-A3C9E53CE116}"/>
              </a:ext>
            </a:extLst>
          </p:cNvPr>
          <p:cNvGrpSpPr/>
          <p:nvPr/>
        </p:nvGrpSpPr>
        <p:grpSpPr>
          <a:xfrm>
            <a:off x="1080252" y="3429000"/>
            <a:ext cx="5654063" cy="2578050"/>
            <a:chOff x="1183624" y="2771775"/>
            <a:chExt cx="5654063" cy="2578050"/>
          </a:xfrm>
        </p:grpSpPr>
        <p:sp>
          <p:nvSpPr>
            <p:cNvPr id="13" name="Shape 295">
              <a:extLst>
                <a:ext uri="{FF2B5EF4-FFF2-40B4-BE49-F238E27FC236}">
                  <a16:creationId xmlns:a16="http://schemas.microsoft.com/office/drawing/2014/main" id="{09982877-0961-48E6-A3F2-2FD05D7B9523}"/>
                </a:ext>
              </a:extLst>
            </p:cNvPr>
            <p:cNvSpPr/>
            <p:nvPr/>
          </p:nvSpPr>
          <p:spPr>
            <a:xfrm>
              <a:off x="1183624" y="2771775"/>
              <a:ext cx="2626375" cy="257805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Shape 295">
              <a:extLst>
                <a:ext uri="{FF2B5EF4-FFF2-40B4-BE49-F238E27FC236}">
                  <a16:creationId xmlns:a16="http://schemas.microsoft.com/office/drawing/2014/main" id="{41B396D8-03B8-4E7D-872C-67C689AF716B}"/>
                </a:ext>
              </a:extLst>
            </p:cNvPr>
            <p:cNvSpPr/>
            <p:nvPr/>
          </p:nvSpPr>
          <p:spPr>
            <a:xfrm>
              <a:off x="4211312" y="2771775"/>
              <a:ext cx="2626375" cy="257805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7" name="Imagem 16" descr="Uma imagem contendo sinal, objeto&#10;&#10;Descrição gerada com muito alta confiança">
              <a:extLst>
                <a:ext uri="{FF2B5EF4-FFF2-40B4-BE49-F238E27FC236}">
                  <a16:creationId xmlns:a16="http://schemas.microsoft.com/office/drawing/2014/main" id="{CAA5DB89-9845-4067-A297-D5A535FD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786" y="3429000"/>
              <a:ext cx="2178050" cy="1089025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72D78E91-4371-48E9-8DCD-7C2EC0F1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333" y="3833992"/>
              <a:ext cx="2116332" cy="453616"/>
            </a:xfrm>
            <a:prstGeom prst="rect">
              <a:avLst/>
            </a:prstGeom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A2312329-B358-4BA9-B369-D763C9C1C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373" y="3522662"/>
            <a:ext cx="3988753" cy="2346325"/>
          </a:xfrm>
          <a:prstGeom prst="rect">
            <a:avLst/>
          </a:prstGeom>
        </p:spPr>
      </p:pic>
      <p:pic>
        <p:nvPicPr>
          <p:cNvPr id="23" name="Imagem 22" descr="Uma imagem contendo laranja&#10;&#10;Descrição gerada com muito alta confiança">
            <a:extLst>
              <a:ext uri="{FF2B5EF4-FFF2-40B4-BE49-F238E27FC236}">
                <a16:creationId xmlns:a16="http://schemas.microsoft.com/office/drawing/2014/main" id="{9FF49AF6-7559-439C-B3BE-D6F6D5735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07" y="0"/>
            <a:ext cx="1667993" cy="12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4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242BDD-BEE2-4D84-A615-BFDBB0C0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39509"/>
            <a:ext cx="9550400" cy="1209675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ree Serif" panose="020B0604020202020204" charset="0"/>
              </a:rPr>
              <a:t>Porque a I15 Tecnologia é melhor?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09476A-5217-4F45-A4B4-3992DEDC80D2}"/>
              </a:ext>
            </a:extLst>
          </p:cNvPr>
          <p:cNvSpPr txBox="1"/>
          <p:nvPr/>
        </p:nvSpPr>
        <p:spPr>
          <a:xfrm>
            <a:off x="552847" y="1649184"/>
            <a:ext cx="110863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Bell"/>
              </a:rPr>
              <a:t>Garantimos a qualidade nos produto e processos, com valores especiais e atendimento </a:t>
            </a:r>
          </a:p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Bell"/>
              </a:rPr>
              <a:t>exclusivo 24hrs. Também disponibilizamos consultorias para customização individual</a:t>
            </a:r>
          </a:p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Bell"/>
              </a:rPr>
              <a:t>dos recursos disponibilizados.</a:t>
            </a:r>
          </a:p>
          <a:p>
            <a:r>
              <a:rPr lang="pt-BR" sz="2400" dirty="0">
                <a:latin typeface="Bell"/>
              </a:rPr>
              <a:t> </a:t>
            </a:r>
          </a:p>
        </p:txBody>
      </p:sp>
      <p:pic>
        <p:nvPicPr>
          <p:cNvPr id="6" name="Imagem 5" descr="Uma imagem contendo laranja&#10;&#10;Descrição gerada com muito alta confiança">
            <a:extLst>
              <a:ext uri="{FF2B5EF4-FFF2-40B4-BE49-F238E27FC236}">
                <a16:creationId xmlns:a16="http://schemas.microsoft.com/office/drawing/2014/main" id="{60F23116-3C11-44CA-9973-0F86B5078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07" y="0"/>
            <a:ext cx="1667993" cy="126636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B6EAB48-82FB-41BF-949B-42B2B317C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92" y="2758848"/>
            <a:ext cx="5355014" cy="26775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435A8B0-F133-4F59-86B7-BF46B1341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5" y="3180253"/>
            <a:ext cx="2826206" cy="18346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92D90FC-1DC8-4EC3-A5B3-196282903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970" y="2476043"/>
            <a:ext cx="3564279" cy="29718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F2A7BD-7DC9-40FD-A3C7-1086AB33F6B9}"/>
              </a:ext>
            </a:extLst>
          </p:cNvPr>
          <p:cNvSpPr txBox="1"/>
          <p:nvPr/>
        </p:nvSpPr>
        <p:spPr>
          <a:xfrm>
            <a:off x="1047751" y="5365217"/>
            <a:ext cx="1950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Bell"/>
              </a:rPr>
              <a:t>Design Interativo</a:t>
            </a:r>
          </a:p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Bell"/>
              </a:rPr>
              <a:t>Fácil usabilidade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9E17FC4-F2A9-4765-93C9-8AAAB167A4C9}"/>
              </a:ext>
            </a:extLst>
          </p:cNvPr>
          <p:cNvSpPr txBox="1"/>
          <p:nvPr/>
        </p:nvSpPr>
        <p:spPr>
          <a:xfrm>
            <a:off x="4338981" y="5353729"/>
            <a:ext cx="2550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Bell"/>
              </a:rPr>
              <a:t>Atendimento exclusivo</a:t>
            </a:r>
          </a:p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Bell"/>
              </a:rPr>
              <a:t>Remoto e Presencial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ED0459F-86EE-4EC6-BF7B-D7ED9E130416}"/>
              </a:ext>
            </a:extLst>
          </p:cNvPr>
          <p:cNvSpPr txBox="1"/>
          <p:nvPr/>
        </p:nvSpPr>
        <p:spPr>
          <a:xfrm>
            <a:off x="7883933" y="5365217"/>
            <a:ext cx="3260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Bell"/>
              </a:rPr>
              <a:t>Melhor preço de mercado</a:t>
            </a:r>
          </a:p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Bell"/>
              </a:rPr>
              <a:t>Com um produto que atende </a:t>
            </a:r>
          </a:p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Bell"/>
              </a:rPr>
              <a:t>suas necessidades</a:t>
            </a:r>
          </a:p>
        </p:txBody>
      </p:sp>
    </p:spTree>
    <p:extLst>
      <p:ext uri="{BB962C8B-B14F-4D97-AF65-F5344CB8AC3E}">
        <p14:creationId xmlns:p14="http://schemas.microsoft.com/office/powerpoint/2010/main" val="163104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laranja&#10;&#10;Descrição gerada com muito alta confiança">
            <a:extLst>
              <a:ext uri="{FF2B5EF4-FFF2-40B4-BE49-F238E27FC236}">
                <a16:creationId xmlns:a16="http://schemas.microsoft.com/office/drawing/2014/main" id="{AADACBE3-AAC0-471D-9FFE-19AD8B36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07" y="0"/>
            <a:ext cx="1667993" cy="12663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9D07D4-3A3F-4C1E-9FEB-3C8C6B80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352425"/>
            <a:ext cx="7378700" cy="1209675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Bree Serif" panose="020B0604020202020204" charset="0"/>
              </a:rPr>
              <a:t>Time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4C29FF-3A6E-4FAB-9645-121470839CB5}"/>
              </a:ext>
            </a:extLst>
          </p:cNvPr>
          <p:cNvSpPr txBox="1"/>
          <p:nvPr/>
        </p:nvSpPr>
        <p:spPr>
          <a:xfrm>
            <a:off x="774700" y="1651000"/>
            <a:ext cx="10980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Bell"/>
              </a:rPr>
              <a:t>O Time da </a:t>
            </a:r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latin typeface="Bell"/>
              </a:rPr>
              <a:t>I15 Tecnologia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Bell"/>
              </a:rPr>
              <a:t>, são os melhores no que fazem, garantindo a </a:t>
            </a:r>
            <a:r>
              <a:rPr lang="pt-BR" sz="2400" b="1" dirty="0">
                <a:solidFill>
                  <a:srgbClr val="FF9900"/>
                </a:solidFill>
                <a:latin typeface="Bell"/>
              </a:rPr>
              <a:t>conformidade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Bell"/>
              </a:rPr>
              <a:t>, </a:t>
            </a:r>
          </a:p>
          <a:p>
            <a:r>
              <a:rPr lang="pt-BR" sz="2400" b="1" dirty="0">
                <a:solidFill>
                  <a:srgbClr val="FF9900"/>
                </a:solidFill>
                <a:latin typeface="Bell"/>
              </a:rPr>
              <a:t>garantia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Bell"/>
              </a:rPr>
              <a:t> e </a:t>
            </a:r>
            <a:r>
              <a:rPr lang="pt-BR" sz="2400" b="1" dirty="0">
                <a:solidFill>
                  <a:srgbClr val="FF9900"/>
                </a:solidFill>
                <a:latin typeface="Bell"/>
              </a:rPr>
              <a:t>qualidade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Bell"/>
              </a:rPr>
              <a:t> dos produtos desenvolvidos</a:t>
            </a:r>
          </a:p>
        </p:txBody>
      </p:sp>
      <p:sp>
        <p:nvSpPr>
          <p:cNvPr id="7" name="Shape 295">
            <a:extLst>
              <a:ext uri="{FF2B5EF4-FFF2-40B4-BE49-F238E27FC236}">
                <a16:creationId xmlns:a16="http://schemas.microsoft.com/office/drawing/2014/main" id="{B79766F1-F54F-455F-907D-F60BAC62857B}"/>
              </a:ext>
            </a:extLst>
          </p:cNvPr>
          <p:cNvSpPr/>
          <p:nvPr/>
        </p:nvSpPr>
        <p:spPr>
          <a:xfrm>
            <a:off x="774700" y="2866629"/>
            <a:ext cx="2435875" cy="229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Bell"/>
              </a:rPr>
              <a:t>916203549 Renato Matos dos Santos Mitherhofer</a:t>
            </a:r>
            <a:endParaRPr b="1" dirty="0">
              <a:solidFill>
                <a:schemeClr val="bg2">
                  <a:lumMod val="50000"/>
                </a:schemeClr>
              </a:solidFill>
              <a:latin typeface="Bell"/>
            </a:endParaRPr>
          </a:p>
        </p:txBody>
      </p:sp>
      <p:sp>
        <p:nvSpPr>
          <p:cNvPr id="8" name="Shape 295">
            <a:extLst>
              <a:ext uri="{FF2B5EF4-FFF2-40B4-BE49-F238E27FC236}">
                <a16:creationId xmlns:a16="http://schemas.microsoft.com/office/drawing/2014/main" id="{00B562AB-1496-4588-9EFD-72667874D7F0}"/>
              </a:ext>
            </a:extLst>
          </p:cNvPr>
          <p:cNvSpPr/>
          <p:nvPr/>
        </p:nvSpPr>
        <p:spPr>
          <a:xfrm>
            <a:off x="3564243" y="2866629"/>
            <a:ext cx="2435875" cy="229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Bell"/>
              </a:rPr>
              <a:t>916206890 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Bell"/>
              </a:rPr>
              <a:t>Victor Augusto de Andrade Teixeira Monfardini</a:t>
            </a:r>
            <a:endParaRPr b="1" dirty="0">
              <a:solidFill>
                <a:schemeClr val="bg2">
                  <a:lumMod val="50000"/>
                </a:schemeClr>
              </a:solidFill>
              <a:latin typeface="Bell"/>
            </a:endParaRPr>
          </a:p>
        </p:txBody>
      </p:sp>
      <p:sp>
        <p:nvSpPr>
          <p:cNvPr id="9" name="Shape 295">
            <a:extLst>
              <a:ext uri="{FF2B5EF4-FFF2-40B4-BE49-F238E27FC236}">
                <a16:creationId xmlns:a16="http://schemas.microsoft.com/office/drawing/2014/main" id="{83585C7C-C1F9-42B2-8F62-2EE05DB3FF2D}"/>
              </a:ext>
            </a:extLst>
          </p:cNvPr>
          <p:cNvSpPr/>
          <p:nvPr/>
        </p:nvSpPr>
        <p:spPr>
          <a:xfrm>
            <a:off x="6353786" y="2910800"/>
            <a:ext cx="2435875" cy="229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Bell"/>
              </a:rPr>
              <a:t>916204478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Bell"/>
              </a:rPr>
              <a:t>Felipe Rodrigues de Mello</a:t>
            </a:r>
            <a:endParaRPr b="1" dirty="0">
              <a:solidFill>
                <a:schemeClr val="bg2">
                  <a:lumMod val="50000"/>
                </a:schemeClr>
              </a:solidFill>
              <a:latin typeface="Bell"/>
            </a:endParaRPr>
          </a:p>
        </p:txBody>
      </p:sp>
      <p:sp>
        <p:nvSpPr>
          <p:cNvPr id="10" name="Shape 295">
            <a:extLst>
              <a:ext uri="{FF2B5EF4-FFF2-40B4-BE49-F238E27FC236}">
                <a16:creationId xmlns:a16="http://schemas.microsoft.com/office/drawing/2014/main" id="{F21010BA-0B59-45A2-93A6-36C3D025A48F}"/>
              </a:ext>
            </a:extLst>
          </p:cNvPr>
          <p:cNvSpPr/>
          <p:nvPr/>
        </p:nvSpPr>
        <p:spPr>
          <a:xfrm>
            <a:off x="9143329" y="2866629"/>
            <a:ext cx="2435875" cy="229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Bell"/>
              </a:rPr>
              <a:t>917206704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bg2">
                    <a:lumMod val="50000"/>
                  </a:schemeClr>
                </a:solidFill>
                <a:latin typeface="Bell"/>
              </a:rPr>
              <a:t>Lucas Henrique da Silva Cruz</a:t>
            </a:r>
            <a:endParaRPr b="1" dirty="0">
              <a:solidFill>
                <a:schemeClr val="bg2">
                  <a:lumMod val="50000"/>
                </a:schemeClr>
              </a:solidFill>
              <a:latin typeface="Bell"/>
            </a:endParaRPr>
          </a:p>
        </p:txBody>
      </p:sp>
    </p:spTree>
    <p:extLst>
      <p:ext uri="{BB962C8B-B14F-4D97-AF65-F5344CB8AC3E}">
        <p14:creationId xmlns:p14="http://schemas.microsoft.com/office/powerpoint/2010/main" val="419640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694B562-8286-4683-87AA-376C3FC3221F}"/>
              </a:ext>
            </a:extLst>
          </p:cNvPr>
          <p:cNvSpPr txBox="1">
            <a:spLocks/>
          </p:cNvSpPr>
          <p:nvPr/>
        </p:nvSpPr>
        <p:spPr>
          <a:xfrm>
            <a:off x="698500" y="261709"/>
            <a:ext cx="7988300" cy="1209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Bree Serif" panose="020B0604020202020204" charset="0"/>
              </a:rPr>
              <a:t>Maiores Informações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0AADD9-BC69-4C76-A468-76AFBF220318}"/>
              </a:ext>
            </a:extLst>
          </p:cNvPr>
          <p:cNvSpPr txBox="1"/>
          <p:nvPr/>
        </p:nvSpPr>
        <p:spPr>
          <a:xfrm>
            <a:off x="812800" y="2057400"/>
            <a:ext cx="561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ell"/>
              </a:rPr>
              <a:t>Você pode ter mais informações sobre nossos produtos ou negócios através dos programas da </a:t>
            </a:r>
            <a:r>
              <a:rPr lang="pt-BR" sz="2400" b="1" dirty="0">
                <a:solidFill>
                  <a:schemeClr val="bg1"/>
                </a:solidFill>
                <a:latin typeface="Bell"/>
              </a:rPr>
              <a:t>I15 Tecnologia.</a:t>
            </a:r>
          </a:p>
        </p:txBody>
      </p:sp>
      <p:pic>
        <p:nvPicPr>
          <p:cNvPr id="10" name="Shape 378">
            <a:hlinkClick r:id="rId2"/>
            <a:extLst>
              <a:ext uri="{FF2B5EF4-FFF2-40B4-BE49-F238E27FC236}">
                <a16:creationId xmlns:a16="http://schemas.microsoft.com/office/drawing/2014/main" id="{1C4A94FF-4316-4A27-9C50-07FBE6B4A7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818" y="4321632"/>
            <a:ext cx="1874715" cy="10168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BC5A82D5-AE1E-4C87-AA7B-81D40A67EFD9}"/>
              </a:ext>
            </a:extLst>
          </p:cNvPr>
          <p:cNvSpPr/>
          <p:nvPr/>
        </p:nvSpPr>
        <p:spPr>
          <a:xfrm>
            <a:off x="3089674" y="4321632"/>
            <a:ext cx="1218212" cy="647225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BB56C0-573B-41EE-A440-2AD8E8215E76}"/>
              </a:ext>
            </a:extLst>
          </p:cNvPr>
          <p:cNvSpPr txBox="1"/>
          <p:nvPr/>
        </p:nvSpPr>
        <p:spPr>
          <a:xfrm>
            <a:off x="740174" y="4553358"/>
            <a:ext cx="3773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PAPO COM</a:t>
            </a:r>
            <a:endParaRPr lang="pt-BR" sz="3200" b="1" dirty="0">
              <a:solidFill>
                <a:schemeClr val="bg1"/>
              </a:solidFill>
            </a:endParaRPr>
          </a:p>
          <a:p>
            <a:r>
              <a:rPr lang="pt-BR" sz="3200" b="1" dirty="0">
                <a:solidFill>
                  <a:schemeClr val="bg1"/>
                </a:solidFill>
              </a:rPr>
              <a:t>GERENTE DE CONTAS</a:t>
            </a:r>
          </a:p>
        </p:txBody>
      </p:sp>
      <p:pic>
        <p:nvPicPr>
          <p:cNvPr id="20" name="Imagem 19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3A25FDA1-DD4A-454D-A774-99BBEF48F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103" y="5505823"/>
            <a:ext cx="634917" cy="634917"/>
          </a:xfrm>
          <a:prstGeom prst="rect">
            <a:avLst/>
          </a:prstGeom>
        </p:spPr>
      </p:pic>
      <p:pic>
        <p:nvPicPr>
          <p:cNvPr id="26" name="Imagem 25" descr="Uma imagem contendo texto&#10;&#10;Descrição gerada com alta confiança">
            <a:extLst>
              <a:ext uri="{FF2B5EF4-FFF2-40B4-BE49-F238E27FC236}">
                <a16:creationId xmlns:a16="http://schemas.microsoft.com/office/drawing/2014/main" id="{1F5DCB67-6B63-4EEF-BF82-8F72C5125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07" y="0"/>
            <a:ext cx="1667993" cy="1266368"/>
          </a:xfrm>
          <a:prstGeom prst="rect">
            <a:avLst/>
          </a:prstGeom>
        </p:spPr>
      </p:pic>
      <p:pic>
        <p:nvPicPr>
          <p:cNvPr id="4" name="Imagem 3" descr="Uma imagem contendo kit de primeiros socorros, clip-art&#10;&#10;Descrição gerada com alta confiança">
            <a:extLst>
              <a:ext uri="{FF2B5EF4-FFF2-40B4-BE49-F238E27FC236}">
                <a16:creationId xmlns:a16="http://schemas.microsoft.com/office/drawing/2014/main" id="{67049B63-8F68-46C5-B45F-E383D05070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548" y="5505822"/>
            <a:ext cx="634917" cy="634917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5D4593AD-02D6-458B-A3AC-87A1147D2AA6}"/>
              </a:ext>
            </a:extLst>
          </p:cNvPr>
          <p:cNvGrpSpPr/>
          <p:nvPr/>
        </p:nvGrpSpPr>
        <p:grpSpPr>
          <a:xfrm>
            <a:off x="8549658" y="5505821"/>
            <a:ext cx="634917" cy="634917"/>
            <a:chOff x="7817977" y="5505822"/>
            <a:chExt cx="634917" cy="634917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92085B8-8D6B-4CA4-86D2-BB480971C72C}"/>
                </a:ext>
              </a:extLst>
            </p:cNvPr>
            <p:cNvSpPr/>
            <p:nvPr/>
          </p:nvSpPr>
          <p:spPr>
            <a:xfrm>
              <a:off x="7904939" y="5568198"/>
              <a:ext cx="460992" cy="510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 descr="Uma imagem contendo gráficos vetoriais&#10;&#10;Descrição gerada com alta confiança">
              <a:extLst>
                <a:ext uri="{FF2B5EF4-FFF2-40B4-BE49-F238E27FC236}">
                  <a16:creationId xmlns:a16="http://schemas.microsoft.com/office/drawing/2014/main" id="{FB0DAE7C-A6B3-4E38-A2A5-06080E02B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7977" y="5505822"/>
              <a:ext cx="634917" cy="634917"/>
            </a:xfrm>
            <a:prstGeom prst="rect">
              <a:avLst/>
            </a:prstGeom>
          </p:spPr>
        </p:pic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A5717046-7576-43C7-9E8B-F4ACBF67DE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369" y="5568197"/>
            <a:ext cx="1121761" cy="6349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BBA6105-C07B-470B-B5E6-C51570F984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23" y="3412725"/>
            <a:ext cx="4590686" cy="101202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54A0DB0-C01E-4666-B435-3AABBDF33D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4" y="3418822"/>
            <a:ext cx="4023709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6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293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Abel</vt:lpstr>
      <vt:lpstr>Arial</vt:lpstr>
      <vt:lpstr>Bell</vt:lpstr>
      <vt:lpstr>Bree Serif</vt:lpstr>
      <vt:lpstr>Calibri</vt:lpstr>
      <vt:lpstr>Calibri Light</vt:lpstr>
      <vt:lpstr>Tema do Office</vt:lpstr>
      <vt:lpstr>Apresentação do PowerPoint</vt:lpstr>
      <vt:lpstr>O Problema</vt:lpstr>
      <vt:lpstr>A Solução</vt:lpstr>
      <vt:lpstr>Produto</vt:lpstr>
      <vt:lpstr>Tecnologia / Diferenciais</vt:lpstr>
      <vt:lpstr>Competidores</vt:lpstr>
      <vt:lpstr>Porque a I15 Tecnologia é melhor?</vt:lpstr>
      <vt:lpstr>Time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i15 Tecnologia</dc:title>
  <dc:creator>Renato Matos Dos Santos Mitherhofer</dc:creator>
  <cp:lastModifiedBy>Renato Matos Dos Santos Mitherhofer</cp:lastModifiedBy>
  <cp:revision>30</cp:revision>
  <dcterms:created xsi:type="dcterms:W3CDTF">2018-06-06T11:24:54Z</dcterms:created>
  <dcterms:modified xsi:type="dcterms:W3CDTF">2018-06-06T19:25:22Z</dcterms:modified>
</cp:coreProperties>
</file>