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58" r:id="rId6"/>
    <p:sldId id="262" r:id="rId7"/>
    <p:sldId id="261" r:id="rId8"/>
    <p:sldId id="263" r:id="rId9"/>
    <p:sldId id="264" r:id="rId10"/>
    <p:sldId id="265" r:id="rId11"/>
    <p:sldId id="266" r:id="rId12"/>
    <p:sldId id="268" r:id="rId13"/>
    <p:sldId id="269" r:id="rId14"/>
    <p:sldId id="275" r:id="rId15"/>
    <p:sldId id="283" r:id="rId16"/>
    <p:sldId id="270" r:id="rId17"/>
    <p:sldId id="284" r:id="rId18"/>
    <p:sldId id="285" r:id="rId19"/>
    <p:sldId id="287" r:id="rId20"/>
    <p:sldId id="273" r:id="rId21"/>
    <p:sldId id="276" r:id="rId22"/>
    <p:sldId id="280" r:id="rId23"/>
    <p:sldId id="289" r:id="rId24"/>
    <p:sldId id="291" r:id="rId25"/>
    <p:sldId id="279" r:id="rId26"/>
    <p:sldId id="282" r:id="rId27"/>
    <p:sldId id="281" r:id="rId28"/>
    <p:sldId id="290" r:id="rId29"/>
    <p:sldId id="288" r:id="rId30"/>
    <p:sldId id="277" r:id="rId31"/>
    <p:sldId id="271" r:id="rId32"/>
    <p:sldId id="26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DFDB9F-191A-4357-BF7A-4F00C073E90D}" type="datetimeFigureOut">
              <a:rPr lang="en-US" smtClean="0"/>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341964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FDB9F-191A-4357-BF7A-4F00C073E90D}" type="datetimeFigureOut">
              <a:rPr lang="en-US" smtClean="0"/>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32209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FDB9F-191A-4357-BF7A-4F00C073E90D}" type="datetimeFigureOut">
              <a:rPr lang="en-US" smtClean="0"/>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138536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9"/>
            <a:ext cx="6400354" cy="1752451"/>
          </a:xfrm>
        </p:spPr>
        <p:txBody>
          <a:bodyPr/>
          <a:lstStyle>
            <a:lvl1pPr marL="0" indent="0" algn="ctr">
              <a:buNone/>
              <a:defRPr/>
            </a:lvl1pPr>
            <a:lvl2pPr marL="321424" indent="0" algn="ctr">
              <a:buNone/>
              <a:defRPr/>
            </a:lvl2pPr>
            <a:lvl3pPr marL="642849" indent="0" algn="ctr">
              <a:buNone/>
              <a:defRPr/>
            </a:lvl3pPr>
            <a:lvl4pPr marL="964274" indent="0" algn="ctr">
              <a:buNone/>
              <a:defRPr/>
            </a:lvl4pPr>
            <a:lvl5pPr marL="1285697" indent="0" algn="ctr">
              <a:buNone/>
              <a:defRPr/>
            </a:lvl5pPr>
            <a:lvl6pPr marL="1607123" indent="0" algn="ctr">
              <a:buNone/>
              <a:defRPr/>
            </a:lvl6pPr>
            <a:lvl7pPr marL="1928546" indent="0" algn="ctr">
              <a:buNone/>
              <a:defRPr/>
            </a:lvl7pPr>
            <a:lvl8pPr marL="2249971" indent="0" algn="ctr">
              <a:buNone/>
              <a:defRPr/>
            </a:lvl8pPr>
            <a:lvl9pPr marL="2571396"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56D900B5-DEA3-4799-8663-EC5B33D3556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8181914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E7C69E6-9E89-49B8-AAFF-7F6718896A1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0122897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24" indent="0">
              <a:buNone/>
              <a:defRPr sz="1300"/>
            </a:lvl2pPr>
            <a:lvl3pPr marL="642849" indent="0">
              <a:buNone/>
              <a:defRPr sz="1100"/>
            </a:lvl3pPr>
            <a:lvl4pPr marL="964274" indent="0">
              <a:buNone/>
              <a:defRPr sz="1000"/>
            </a:lvl4pPr>
            <a:lvl5pPr marL="1285697" indent="0">
              <a:buNone/>
              <a:defRPr sz="1000"/>
            </a:lvl5pPr>
            <a:lvl6pPr marL="1607123" indent="0">
              <a:buNone/>
              <a:defRPr sz="1000"/>
            </a:lvl6pPr>
            <a:lvl7pPr marL="1928546" indent="0">
              <a:buNone/>
              <a:defRPr sz="1000"/>
            </a:lvl7pPr>
            <a:lvl8pPr marL="2249971" indent="0">
              <a:buNone/>
              <a:defRPr sz="1000"/>
            </a:lvl8pPr>
            <a:lvl9pPr marL="2571396" indent="0">
              <a:buNone/>
              <a:defRPr sz="10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0B754E30-1AFD-425E-8888-F64A6166FD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46660155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709" y="3885533"/>
            <a:ext cx="3146599" cy="175245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462" y="3885533"/>
            <a:ext cx="3147715" cy="175245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0D5AE4A4-FFCF-46D6-A144-E20521609D0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9747648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F337B845-BD65-4D7F-A4B4-0E733AF5F4F1}"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42774033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BDE1C5E7-970F-4B13-A449-017CF67ED37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5123736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A9B5CC1C-C98D-4065-AB7B-F6A90497D12C}"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11065716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9" y="273475"/>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9" y="1435448"/>
            <a:ext cx="3008189" cy="469031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1F65A6CC-1727-440C-A784-C246C7272A9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80207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DFDB9F-191A-4357-BF7A-4F00C073E90D}" type="datetimeFigureOut">
              <a:rPr lang="en-US" smtClean="0"/>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378939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7"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7" y="612800"/>
            <a:ext cx="5486177" cy="4114354"/>
          </a:xfrm>
        </p:spPr>
        <p:txBody>
          <a:bodyPr/>
          <a:lstStyle>
            <a:lvl1pPr marL="0" indent="0">
              <a:buNone/>
              <a:defRPr sz="2200"/>
            </a:lvl1pPr>
            <a:lvl2pPr marL="321424" indent="0">
              <a:buNone/>
              <a:defRPr sz="2000"/>
            </a:lvl2pPr>
            <a:lvl3pPr marL="642849" indent="0">
              <a:buNone/>
              <a:defRPr sz="1700"/>
            </a:lvl3pPr>
            <a:lvl4pPr marL="964274" indent="0">
              <a:buNone/>
              <a:defRPr sz="1400"/>
            </a:lvl4pPr>
            <a:lvl5pPr marL="1285697" indent="0">
              <a:buNone/>
              <a:defRPr sz="1400"/>
            </a:lvl5pPr>
            <a:lvl6pPr marL="1607123" indent="0">
              <a:buNone/>
              <a:defRPr sz="1400"/>
            </a:lvl6pPr>
            <a:lvl7pPr marL="1928546" indent="0">
              <a:buNone/>
              <a:defRPr sz="1400"/>
            </a:lvl7pPr>
            <a:lvl8pPr marL="2249971" indent="0">
              <a:buNone/>
              <a:defRPr sz="1400"/>
            </a:lvl8pPr>
            <a:lvl9pPr marL="2571396" indent="0">
              <a:buNone/>
              <a:defRPr sz="1400"/>
            </a:lvl9pPr>
          </a:lstStyle>
          <a:p>
            <a:pPr lvl="0"/>
            <a:endParaRPr lang="en-US" noProof="0" smtClean="0">
              <a:sym typeface="Arial" charset="0"/>
            </a:endParaRPr>
          </a:p>
        </p:txBody>
      </p:sp>
      <p:sp>
        <p:nvSpPr>
          <p:cNvPr id="4" name="Text Placeholder 3"/>
          <p:cNvSpPr>
            <a:spLocks noGrp="1"/>
          </p:cNvSpPr>
          <p:nvPr>
            <p:ph type="body" sz="half" idx="2"/>
          </p:nvPr>
        </p:nvSpPr>
        <p:spPr>
          <a:xfrm>
            <a:off x="1792637" y="5367860"/>
            <a:ext cx="5486177" cy="80478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5F61F93B-DFBC-46DB-ABEC-1C9E6BC15A74}"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0622014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CE979B78-7152-4EDB-965E-D91E0FEC975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6102436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324" y="2129733"/>
            <a:ext cx="1942207" cy="35082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354" y="2129733"/>
            <a:ext cx="5722814" cy="3508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5108622D-B425-4A5F-B05F-FE9CAF7A7A4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574984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DFDB9F-191A-4357-BF7A-4F00C073E90D}" type="datetimeFigureOut">
              <a:rPr lang="en-US" smtClean="0"/>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199751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DFDB9F-191A-4357-BF7A-4F00C073E90D}" type="datetimeFigureOut">
              <a:rPr lang="en-US" smtClean="0"/>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234963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DFDB9F-191A-4357-BF7A-4F00C073E90D}" type="datetimeFigureOut">
              <a:rPr lang="en-US" smtClean="0"/>
              <a:t>7/22/2013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154889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DFDB9F-191A-4357-BF7A-4F00C073E90D}" type="datetimeFigureOut">
              <a:rPr lang="en-US" smtClean="0"/>
              <a:t>7/22/2013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2573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FDB9F-191A-4357-BF7A-4F00C073E90D}" type="datetimeFigureOut">
              <a:rPr lang="en-US" smtClean="0"/>
              <a:t>7/22/2013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24806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FDB9F-191A-4357-BF7A-4F00C073E90D}" type="datetimeFigureOut">
              <a:rPr lang="en-US" smtClean="0"/>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932817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DFDB9F-191A-4357-BF7A-4F00C073E90D}" type="datetimeFigureOut">
              <a:rPr lang="en-US" smtClean="0"/>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3569E-3141-4D5D-952A-0D1023F32791}" type="slidenum">
              <a:rPr lang="en-US" smtClean="0"/>
              <a:t>‹#›</a:t>
            </a:fld>
            <a:endParaRPr lang="en-US"/>
          </a:p>
        </p:txBody>
      </p:sp>
    </p:spTree>
    <p:extLst>
      <p:ext uri="{BB962C8B-B14F-4D97-AF65-F5344CB8AC3E}">
        <p14:creationId xmlns:p14="http://schemas.microsoft.com/office/powerpoint/2010/main" val="395772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FDB9F-191A-4357-BF7A-4F00C073E90D}" type="datetimeFigureOut">
              <a:rPr lang="en-US" smtClean="0"/>
              <a:t>7/22/2013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3569E-3141-4D5D-952A-0D1023F32791}" type="slidenum">
              <a:rPr lang="en-US" smtClean="0"/>
              <a:t>‹#›</a:t>
            </a:fld>
            <a:endParaRPr lang="en-US"/>
          </a:p>
        </p:txBody>
      </p:sp>
    </p:spTree>
    <p:extLst>
      <p:ext uri="{BB962C8B-B14F-4D97-AF65-F5344CB8AC3E}">
        <p14:creationId xmlns:p14="http://schemas.microsoft.com/office/powerpoint/2010/main" val="1602707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356" y="2129731"/>
            <a:ext cx="7772177" cy="14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9285" tIns="89285" rIns="89285" bIns="89285" numCol="1" anchor="ctr" anchorCtr="0" compatLnSpc="1">
            <a:prstTxWarp prst="textNoShape">
              <a:avLst/>
            </a:prstTxWarp>
          </a:bodyPr>
          <a:lstStyle/>
          <a:p>
            <a:pPr lvl="0"/>
            <a:r>
              <a:rPr lang="en-US" smtClean="0">
                <a:sym typeface="Arial" charset="0"/>
              </a:rPr>
              <a:t>Click to edit Master title style</a:t>
            </a:r>
          </a:p>
        </p:txBody>
      </p:sp>
      <p:sp>
        <p:nvSpPr>
          <p:cNvPr id="1027" name="Rectangle 2"/>
          <p:cNvSpPr>
            <a:spLocks noGrp="1" noChangeArrowheads="1"/>
          </p:cNvSpPr>
          <p:nvPr>
            <p:ph type="body" idx="1"/>
          </p:nvPr>
        </p:nvSpPr>
        <p:spPr bwMode="auto">
          <a:xfrm>
            <a:off x="1370707" y="3885533"/>
            <a:ext cx="6401470" cy="17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9285" tIns="89285" rIns="89285" bIns="89285" numCol="1" anchor="t" anchorCtr="0" compatLnSpc="1">
            <a:prstTxWarp prst="textNoShape">
              <a:avLst/>
            </a:prstTxWarp>
          </a:bodyPr>
          <a:lstStyle/>
          <a:p>
            <a:pPr lvl="0"/>
            <a:r>
              <a:rPr lang="en-US" smtClean="0">
                <a:sym typeface="Arial" charset="0"/>
              </a:rPr>
              <a:t>Click to edit Master text styles</a:t>
            </a:r>
          </a:p>
          <a:p>
            <a:pPr lvl="1"/>
            <a:r>
              <a:rPr lang="en-US" smtClean="0">
                <a:sym typeface="Arial" charset="0"/>
              </a:rPr>
              <a:t>Second level</a:t>
            </a:r>
          </a:p>
          <a:p>
            <a:pPr lvl="2"/>
            <a:r>
              <a:rPr lang="en-US" smtClean="0">
                <a:sym typeface="Arial" charset="0"/>
              </a:rPr>
              <a:t>Third level</a:t>
            </a:r>
          </a:p>
          <a:p>
            <a:pPr lvl="3"/>
            <a:r>
              <a:rPr lang="en-US" smtClean="0">
                <a:sym typeface="Arial" charset="0"/>
              </a:rPr>
              <a:t>Fourth level</a:t>
            </a:r>
          </a:p>
          <a:p>
            <a:pPr lvl="4"/>
            <a:r>
              <a:rPr lang="en-US" smtClean="0">
                <a:sym typeface="Arial" charset="0"/>
              </a:rPr>
              <a:t>Fifth level</a:t>
            </a:r>
          </a:p>
        </p:txBody>
      </p:sp>
      <p:sp>
        <p:nvSpPr>
          <p:cNvPr id="2" name="Text Box 3"/>
          <p:cNvSpPr txBox="1">
            <a:spLocks noGrp="1" noChangeArrowheads="1"/>
          </p:cNvSpPr>
          <p:nvPr>
            <p:ph type="sldNum" sz="quarter" idx="4"/>
          </p:nvPr>
        </p:nvSpPr>
        <p:spPr bwMode="auto">
          <a:xfrm>
            <a:off x="8343677" y="6389192"/>
            <a:ext cx="347141" cy="330398"/>
          </a:xfrm>
          <a:prstGeom prst="rect">
            <a:avLst/>
          </a:prstGeom>
          <a:noFill/>
          <a:ln w="12700">
            <a:noFill/>
            <a:miter lim="800000"/>
            <a:headEnd/>
            <a:tailEnd/>
          </a:ln>
          <a:effectLst/>
        </p:spPr>
        <p:txBody>
          <a:bodyPr vert="horz" wrap="none" lIns="64284" tIns="32142" rIns="64284" bIns="32142" numCol="1" anchor="ctr" anchorCtr="0" compatLnSpc="1">
            <a:prstTxWarp prst="textNoShape">
              <a:avLst/>
            </a:prstTxWarp>
          </a:bodyPr>
          <a:lstStyle>
            <a:lvl1pPr algn="r">
              <a:defRPr sz="1100" smtClean="0">
                <a:solidFill>
                  <a:schemeClr val="tx1"/>
                </a:solidFill>
                <a:latin typeface="+mn-lt"/>
                <a:cs typeface="Arial" charset="0"/>
                <a:sym typeface="Arial" charset="0"/>
              </a:defRPr>
            </a:lvl1pPr>
          </a:lstStyle>
          <a:p>
            <a:pPr defTabSz="914306" fontAlgn="base">
              <a:spcBef>
                <a:spcPct val="0"/>
              </a:spcBef>
              <a:spcAft>
                <a:spcPct val="0"/>
              </a:spcAft>
              <a:defRPr/>
            </a:pPr>
            <a:fld id="{7A68FAB1-876D-4CE5-B6D6-430D2A29A51E}" type="slidenum">
              <a:rPr lang="en-US">
                <a:solidFill>
                  <a:srgbClr val="FFFFFF"/>
                </a:solidFill>
              </a:rPr>
              <a:pPr defTabSz="914306" fontAlgn="base">
                <a:spcBef>
                  <a:spcPct val="0"/>
                </a:spcBef>
                <a:spcAft>
                  <a:spcPct val="0"/>
                </a:spcAft>
                <a:defRPr/>
              </a:pPr>
              <a:t>‹#›</a:t>
            </a:fld>
            <a:endParaRPr lang="en-US">
              <a:solidFill>
                <a:srgbClr val="FFFFFF"/>
              </a:solidFill>
            </a:endParaRPr>
          </a:p>
        </p:txBody>
      </p:sp>
    </p:spTree>
    <p:extLst>
      <p:ext uri="{BB962C8B-B14F-4D97-AF65-F5344CB8AC3E}">
        <p14:creationId xmlns:p14="http://schemas.microsoft.com/office/powerpoint/2010/main" val="669002486"/>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rtl="0" eaLnBrk="0" fontAlgn="base" hangingPunct="0">
        <a:spcBef>
          <a:spcPct val="0"/>
        </a:spcBef>
        <a:spcAft>
          <a:spcPct val="0"/>
        </a:spcAft>
        <a:defRPr sz="4200">
          <a:solidFill>
            <a:schemeClr val="tx1"/>
          </a:solidFill>
          <a:latin typeface="+mj-lt"/>
          <a:ea typeface="+mj-ea"/>
          <a:cs typeface="+mj-cs"/>
          <a:sym typeface="Arial" charset="0"/>
        </a:defRPr>
      </a:lvl1pPr>
      <a:lvl2pPr algn="ctr"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ctr"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ctr"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ctr"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24" algn="ctr"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849" algn="ctr"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274" algn="ctr"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697" algn="ctr"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241068" indent="-241068" algn="ctr" rtl="0" eaLnBrk="0" fontAlgn="base" hangingPunct="0">
        <a:spcBef>
          <a:spcPts val="773"/>
        </a:spcBef>
        <a:spcAft>
          <a:spcPct val="0"/>
        </a:spcAft>
        <a:defRPr sz="3100">
          <a:solidFill>
            <a:schemeClr val="tx1"/>
          </a:solidFill>
          <a:latin typeface="+mn-lt"/>
          <a:ea typeface="+mn-ea"/>
          <a:cs typeface="+mn-cs"/>
          <a:sym typeface="Arial" charset="0"/>
        </a:defRPr>
      </a:lvl1pPr>
      <a:lvl2pPr marL="354906" indent="-33482" algn="ctr" rtl="0" eaLnBrk="0" fontAlgn="base" hangingPunct="0">
        <a:spcBef>
          <a:spcPts val="633"/>
        </a:spcBef>
        <a:spcAft>
          <a:spcPct val="0"/>
        </a:spcAft>
        <a:defRPr sz="2700">
          <a:solidFill>
            <a:schemeClr val="tx1"/>
          </a:solidFill>
          <a:latin typeface="+mn-lt"/>
          <a:ea typeface="+mn-ea"/>
          <a:cs typeface="+mn-cs"/>
          <a:sym typeface="Arial" charset="0"/>
        </a:defRPr>
      </a:lvl2pPr>
      <a:lvl3pPr marL="800213" indent="-157364" algn="ctr" rtl="0" eaLnBrk="0" fontAlgn="base" hangingPunct="0">
        <a:spcBef>
          <a:spcPts val="562"/>
        </a:spcBef>
        <a:spcAft>
          <a:spcPct val="0"/>
        </a:spcAft>
        <a:defRPr sz="2200">
          <a:solidFill>
            <a:schemeClr val="tx1"/>
          </a:solidFill>
          <a:latin typeface="+mn-lt"/>
          <a:ea typeface="+mn-ea"/>
          <a:cs typeface="+mn-cs"/>
          <a:sym typeface="Arial" charset="0"/>
        </a:defRPr>
      </a:lvl3pPr>
      <a:lvl4pPr marL="1245519" indent="-281246" algn="ctr" rtl="0" eaLnBrk="0" fontAlgn="base" hangingPunct="0">
        <a:spcBef>
          <a:spcPts val="492"/>
        </a:spcBef>
        <a:spcAft>
          <a:spcPct val="0"/>
        </a:spcAft>
        <a:defRPr sz="1800">
          <a:solidFill>
            <a:schemeClr val="tx1"/>
          </a:solidFill>
          <a:latin typeface="+mn-lt"/>
          <a:ea typeface="+mn-ea"/>
          <a:cs typeface="+mn-cs"/>
          <a:sym typeface="Arial" charset="0"/>
        </a:defRPr>
      </a:lvl4pPr>
      <a:lvl5pPr marL="1690826" indent="-405129" algn="ctr" rtl="0" eaLnBrk="0" fontAlgn="base" hangingPunct="0">
        <a:spcBef>
          <a:spcPts val="492"/>
        </a:spcBef>
        <a:spcAft>
          <a:spcPct val="0"/>
        </a:spcAft>
        <a:defRPr sz="1800">
          <a:solidFill>
            <a:schemeClr val="tx1"/>
          </a:solidFill>
          <a:latin typeface="+mn-lt"/>
          <a:ea typeface="+mn-ea"/>
          <a:cs typeface="+mn-cs"/>
          <a:sym typeface="Arial" charset="0"/>
        </a:defRPr>
      </a:lvl5pPr>
      <a:lvl6pPr marL="2012251" algn="ctr" rtl="0" fontAlgn="base">
        <a:spcBef>
          <a:spcPts val="492"/>
        </a:spcBef>
        <a:spcAft>
          <a:spcPct val="0"/>
        </a:spcAft>
        <a:defRPr sz="1800">
          <a:solidFill>
            <a:schemeClr val="tx1"/>
          </a:solidFill>
          <a:latin typeface="+mn-lt"/>
          <a:ea typeface="+mn-ea"/>
          <a:cs typeface="+mn-cs"/>
          <a:sym typeface="Arial" charset="0"/>
        </a:defRPr>
      </a:lvl6pPr>
      <a:lvl7pPr marL="2333675" algn="ctr" rtl="0" fontAlgn="base">
        <a:spcBef>
          <a:spcPts val="492"/>
        </a:spcBef>
        <a:spcAft>
          <a:spcPct val="0"/>
        </a:spcAft>
        <a:defRPr sz="1800">
          <a:solidFill>
            <a:schemeClr val="tx1"/>
          </a:solidFill>
          <a:latin typeface="+mn-lt"/>
          <a:ea typeface="+mn-ea"/>
          <a:cs typeface="+mn-cs"/>
          <a:sym typeface="Arial" charset="0"/>
        </a:defRPr>
      </a:lvl7pPr>
      <a:lvl8pPr marL="2655100" algn="ctr" rtl="0" fontAlgn="base">
        <a:spcBef>
          <a:spcPts val="492"/>
        </a:spcBef>
        <a:spcAft>
          <a:spcPct val="0"/>
        </a:spcAft>
        <a:defRPr sz="1800">
          <a:solidFill>
            <a:schemeClr val="tx1"/>
          </a:solidFill>
          <a:latin typeface="+mn-lt"/>
          <a:ea typeface="+mn-ea"/>
          <a:cs typeface="+mn-cs"/>
          <a:sym typeface="Arial" charset="0"/>
        </a:defRPr>
      </a:lvl8pPr>
      <a:lvl9pPr marL="2976525" algn="ctr" rtl="0" fontAlgn="base">
        <a:spcBef>
          <a:spcPts val="492"/>
        </a:spcBef>
        <a:spcAft>
          <a:spcPct val="0"/>
        </a:spcAft>
        <a:defRPr sz="1800">
          <a:solidFill>
            <a:schemeClr val="tx1"/>
          </a:solidFill>
          <a:latin typeface="+mn-lt"/>
          <a:ea typeface="+mn-ea"/>
          <a:cs typeface="+mn-cs"/>
          <a:sym typeface="Arial"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962" y="228600"/>
            <a:ext cx="7772400" cy="1470025"/>
          </a:xfrm>
        </p:spPr>
        <p:txBody>
          <a:bodyPr/>
          <a:lstStyle/>
          <a:p>
            <a:r>
              <a:rPr lang="en-US" dirty="0" smtClean="0"/>
              <a:t>Model selection in R featuring the lasso</a:t>
            </a:r>
            <a:endParaRPr lang="en-US" dirty="0"/>
          </a:p>
        </p:txBody>
      </p:sp>
      <p:sp>
        <p:nvSpPr>
          <p:cNvPr id="3" name="Subtitle 2"/>
          <p:cNvSpPr>
            <a:spLocks noGrp="1"/>
          </p:cNvSpPr>
          <p:nvPr>
            <p:ph type="subTitle" idx="1"/>
          </p:nvPr>
        </p:nvSpPr>
        <p:spPr>
          <a:xfrm>
            <a:off x="1252388" y="5105400"/>
            <a:ext cx="6400800" cy="1600200"/>
          </a:xfrm>
        </p:spPr>
        <p:txBody>
          <a:bodyPr>
            <a:normAutofit fontScale="92500" lnSpcReduction="10000"/>
          </a:bodyPr>
          <a:lstStyle/>
          <a:p>
            <a:r>
              <a:rPr lang="en-US" dirty="0" smtClean="0"/>
              <a:t>Chris Franck</a:t>
            </a:r>
          </a:p>
          <a:p>
            <a:r>
              <a:rPr lang="en-US" dirty="0" smtClean="0"/>
              <a:t>LISA Short Course</a:t>
            </a:r>
          </a:p>
          <a:p>
            <a:r>
              <a:rPr lang="en-US" dirty="0" smtClean="0"/>
              <a:t>March 26, 2013</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2040997"/>
            <a:ext cx="2809576"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040997"/>
            <a:ext cx="2743200" cy="2622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2154465"/>
            <a:ext cx="3759901"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40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important property does the regression line have?</a:t>
            </a:r>
            <a:endParaRPr lang="en-US" dirty="0"/>
          </a:p>
        </p:txBody>
      </p:sp>
      <p:sp>
        <p:nvSpPr>
          <p:cNvPr id="3" name="Content Placeholder 2"/>
          <p:cNvSpPr>
            <a:spLocks noGrp="1"/>
          </p:cNvSpPr>
          <p:nvPr>
            <p:ph idx="1"/>
          </p:nvPr>
        </p:nvSpPr>
        <p:spPr>
          <a:xfrm>
            <a:off x="2195512" y="1600200"/>
            <a:ext cx="4953000" cy="609600"/>
          </a:xfrm>
        </p:spPr>
        <p:txBody>
          <a:bodyPr>
            <a:normAutofit fontScale="70000" lnSpcReduction="20000"/>
          </a:bodyPr>
          <a:lstStyle/>
          <a:p>
            <a:r>
              <a:rPr lang="en-US" dirty="0" smtClean="0"/>
              <a:t>Question 2: Why not use these lines?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09800"/>
            <a:ext cx="42386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09799"/>
            <a:ext cx="42386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simple linear regression model 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14:m>
                  <m:oMath xmlns:m="http://schemas.openxmlformats.org/officeDocument/2006/math">
                    <m:sSub>
                      <m:sSubPr>
                        <m:ctrlPr>
                          <a:rPr lang="en-US" i="1" smtClean="0">
                            <a:latin typeface="Cambria Math"/>
                          </a:rPr>
                        </m:ctrlPr>
                      </m:sSubPr>
                      <m:e>
                        <m:r>
                          <a:rPr lang="en-US" b="0" i="1" smtClean="0">
                            <a:latin typeface="Cambria Math"/>
                          </a:rPr>
                          <m:t>𝑦</m:t>
                        </m:r>
                      </m:e>
                      <m:sub>
                        <m:r>
                          <a:rPr lang="en-US" b="0" i="1" smtClean="0">
                            <a:latin typeface="Cambria Math"/>
                          </a:rPr>
                          <m:t>𝑖</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a:rPr>
                        </m:ctrlPr>
                      </m:sSubPr>
                      <m:e>
                        <m:r>
                          <a:rPr lang="en-US" b="0" i="1" smtClean="0">
                            <a:latin typeface="Cambria Math"/>
                            <a:ea typeface="Cambria Math"/>
                          </a:rPr>
                          <m:t>𝛽</m:t>
                        </m:r>
                      </m:e>
                      <m:sub>
                        <m:r>
                          <a:rPr lang="en-US" b="0" i="1" smtClean="0">
                            <a:latin typeface="Cambria Math"/>
                          </a:rPr>
                          <m:t>1</m:t>
                        </m:r>
                      </m:sub>
                    </m:sSub>
                    <m:sSub>
                      <m:sSubPr>
                        <m:ctrlPr>
                          <a:rPr lang="en-US" b="0" i="1" smtClean="0">
                            <a:latin typeface="Cambria Math"/>
                          </a:rPr>
                        </m:ctrlPr>
                      </m:sSubPr>
                      <m:e>
                        <m:r>
                          <a:rPr lang="en-US" b="0" i="1" smtClean="0">
                            <a:latin typeface="Cambria Math"/>
                          </a:rPr>
                          <m:t>𝑥</m:t>
                        </m:r>
                      </m:e>
                      <m:sub>
                        <m:r>
                          <a:rPr lang="en-US" b="0" i="1" smtClean="0">
                            <a:latin typeface="Cambria Math"/>
                          </a:rPr>
                          <m:t>1</m:t>
                        </m:r>
                        <m:r>
                          <a:rPr lang="en-US" b="0" i="1" smtClean="0">
                            <a:latin typeface="Cambria Math"/>
                          </a:rPr>
                          <m:t>𝑖</m:t>
                        </m:r>
                      </m:sub>
                    </m:sSub>
                    <m:r>
                      <a:rPr lang="en-US" b="0" i="1" smtClean="0">
                        <a:latin typeface="Cambria Math"/>
                      </a:rPr>
                      <m:t>+ </m:t>
                    </m:r>
                    <m:sSub>
                      <m:sSubPr>
                        <m:ctrlPr>
                          <a:rPr lang="en-US" b="0" i="1" smtClean="0">
                            <a:latin typeface="Cambria Math"/>
                          </a:rPr>
                        </m:ctrlPr>
                      </m:sSubPr>
                      <m:e>
                        <m:r>
                          <a:rPr lang="en-US" b="0" i="1" smtClean="0">
                            <a:latin typeface="Cambria Math"/>
                            <a:ea typeface="Cambria Math"/>
                          </a:rPr>
                          <m:t>𝜀</m:t>
                        </m:r>
                      </m:e>
                      <m:sub>
                        <m:r>
                          <a:rPr lang="en-US" b="0" i="1" smtClean="0">
                            <a:latin typeface="Cambria Math"/>
                          </a:rPr>
                          <m:t>𝑖</m:t>
                        </m:r>
                      </m:sub>
                    </m:sSub>
                  </m:oMath>
                </a14:m>
                <a:endParaRPr lang="en-US" b="0" dirty="0" smtClean="0"/>
              </a:p>
              <a:p>
                <a:r>
                  <a:rPr lang="en-US" dirty="0" smtClean="0"/>
                  <a:t>Which values are known/unknown?</a:t>
                </a:r>
              </a:p>
              <a:p>
                <a:r>
                  <a:rPr lang="en-US" dirty="0" smtClean="0"/>
                  <a:t>Which are data, which are parameters?</a:t>
                </a:r>
              </a:p>
              <a:p>
                <a:r>
                  <a:rPr lang="en-US" dirty="0" smtClean="0"/>
                  <a:t>Which term is the slope? Intercept?</a:t>
                </a:r>
              </a:p>
              <a:p>
                <a:r>
                  <a:rPr lang="en-US" dirty="0" smtClean="0"/>
                  <a:t>Common assumption about error structure (Question 3: fill in the blanks):</a:t>
                </a:r>
              </a:p>
              <a:p>
                <a:pPr lvl="1"/>
                <a14:m>
                  <m:oMath xmlns:m="http://schemas.openxmlformats.org/officeDocument/2006/math">
                    <m:sSub>
                      <m:sSubPr>
                        <m:ctrlPr>
                          <a:rPr lang="en-US" i="1" smtClean="0">
                            <a:latin typeface="Cambria Math"/>
                          </a:rPr>
                        </m:ctrlPr>
                      </m:sSubPr>
                      <m:e>
                        <m:r>
                          <a:rPr lang="en-US" i="1" smtClean="0">
                            <a:latin typeface="Cambria Math"/>
                            <a:ea typeface="Cambria Math"/>
                          </a:rPr>
                          <m:t>𝜀</m:t>
                        </m:r>
                      </m:e>
                      <m:sub>
                        <m:r>
                          <a:rPr lang="en-US" b="0" i="1" smtClean="0">
                            <a:latin typeface="Cambria Math"/>
                          </a:rPr>
                          <m:t>𝑖</m:t>
                        </m:r>
                      </m:sub>
                    </m:sSub>
                    <m:r>
                      <a:rPr lang="en-US" b="0" i="1" smtClean="0">
                        <a:latin typeface="Cambria Math"/>
                      </a:rPr>
                      <m:t>~</m:t>
                    </m:r>
                  </m:oMath>
                </a14:m>
                <a:r>
                  <a:rPr lang="en-US" dirty="0" smtClean="0"/>
                  <a:t>___(___,____)</a:t>
                </a:r>
              </a:p>
              <a:p>
                <a:r>
                  <a:rPr lang="en-US" dirty="0" smtClean="0"/>
                  <a:t>Question 4: What is the difference between </a:t>
                </a:r>
                <a14:m>
                  <m:oMath xmlns:m="http://schemas.openxmlformats.org/officeDocument/2006/math">
                    <m:sSub>
                      <m:sSubPr>
                        <m:ctrlPr>
                          <a:rPr lang="en-US" i="1" smtClean="0">
                            <a:latin typeface="Cambria Math"/>
                          </a:rPr>
                        </m:ctrlPr>
                      </m:sSubPr>
                      <m:e>
                        <m:r>
                          <a:rPr lang="en-US" i="1" smtClean="0">
                            <a:latin typeface="Cambria Math"/>
                            <a:ea typeface="Cambria Math"/>
                          </a:rPr>
                          <m:t>𝛽</m:t>
                        </m:r>
                      </m:e>
                      <m:sub>
                        <m:r>
                          <a:rPr lang="en-US" b="0" i="1" smtClean="0">
                            <a:latin typeface="Cambria Math"/>
                          </a:rPr>
                          <m:t>1</m:t>
                        </m:r>
                      </m:sub>
                    </m:sSub>
                  </m:oMath>
                </a14:m>
                <a:r>
                  <a:rPr lang="en-US" dirty="0" smtClean="0"/>
                  <a:t> and </a:t>
                </a:r>
                <a14:m>
                  <m:oMath xmlns:m="http://schemas.openxmlformats.org/officeDocument/2006/math">
                    <m:sSub>
                      <m:sSubPr>
                        <m:ctrlPr>
                          <a:rPr lang="en-US" i="1">
                            <a:latin typeface="Cambria Math"/>
                          </a:rPr>
                        </m:ctrlPr>
                      </m:sSubPr>
                      <m:e>
                        <m:acc>
                          <m:accPr>
                            <m:chr m:val="̂"/>
                            <m:ctrlPr>
                              <a:rPr lang="en-US" i="1" smtClean="0">
                                <a:latin typeface="Cambria Math"/>
                              </a:rPr>
                            </m:ctrlPr>
                          </m:accPr>
                          <m:e>
                            <m:r>
                              <a:rPr lang="en-US" i="1" smtClean="0">
                                <a:latin typeface="Cambria Math"/>
                                <a:ea typeface="Cambria Math"/>
                              </a:rPr>
                              <m:t>𝛽</m:t>
                            </m:r>
                          </m:e>
                        </m:acc>
                      </m:e>
                      <m:sub>
                        <m:r>
                          <a:rPr lang="en-US" i="1">
                            <a:latin typeface="Cambria Math"/>
                          </a:rPr>
                          <m:t>1</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b="-270"/>
                </a:stretch>
              </a:blipFill>
            </p:spPr>
            <p:txBody>
              <a:bodyPr/>
              <a:lstStyle/>
              <a:p>
                <a:r>
                  <a:rPr lang="en-US">
                    <a:noFill/>
                  </a:rPr>
                  <a:t> </a:t>
                </a:r>
              </a:p>
            </p:txBody>
          </p:sp>
        </mc:Fallback>
      </mc:AlternateContent>
    </p:spTree>
    <p:extLst>
      <p:ext uri="{BB962C8B-B14F-4D97-AF65-F5344CB8AC3E}">
        <p14:creationId xmlns:p14="http://schemas.microsoft.com/office/powerpoint/2010/main" val="427305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smtClean="0"/>
              <a:t>Frequently there are many predictors that we want to use simultaneously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Multiple linear regression model:</a:t>
                </a:r>
              </a:p>
              <a:p>
                <a:pPr lvl="1"/>
                <a14:m>
                  <m:oMath xmlns:m="http://schemas.openxmlformats.org/officeDocument/2006/math">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b="0" i="1" smtClean="0">
                            <a:latin typeface="Cambria Math"/>
                          </a:rPr>
                          <m:t>2</m:t>
                        </m:r>
                      </m:sub>
                    </m:sSub>
                    <m:sSub>
                      <m:sSubPr>
                        <m:ctrlPr>
                          <a:rPr lang="en-US" i="1">
                            <a:latin typeface="Cambria Math"/>
                          </a:rPr>
                        </m:ctrlPr>
                      </m:sSubPr>
                      <m:e>
                        <m:r>
                          <a:rPr lang="en-US" i="1">
                            <a:latin typeface="Cambria Math"/>
                          </a:rPr>
                          <m:t>𝑥</m:t>
                        </m:r>
                      </m:e>
                      <m:sub>
                        <m:r>
                          <a:rPr lang="en-US" b="0" i="1" smtClean="0">
                            <a:latin typeface="Cambria Math"/>
                          </a:rPr>
                          <m:t>2</m:t>
                        </m:r>
                        <m:r>
                          <a:rPr lang="en-US" i="1">
                            <a:latin typeface="Cambria Math"/>
                          </a:rPr>
                          <m:t>𝑖</m:t>
                        </m:r>
                      </m:sub>
                    </m:sSub>
                    <m:r>
                      <a:rPr lang="en-US" b="0" i="1" smtClean="0">
                        <a:latin typeface="Cambria Math"/>
                      </a:rPr>
                      <m:t>+ …+ </m:t>
                    </m:r>
                    <m:sSub>
                      <m:sSubPr>
                        <m:ctrlPr>
                          <a:rPr lang="en-US" i="1">
                            <a:latin typeface="Cambria Math"/>
                          </a:rPr>
                        </m:ctrlPr>
                      </m:sSubPr>
                      <m:e>
                        <m:sSub>
                          <m:sSubPr>
                            <m:ctrlPr>
                              <a:rPr lang="en-US" i="1">
                                <a:latin typeface="Cambria Math"/>
                              </a:rPr>
                            </m:ctrlPr>
                          </m:sSubPr>
                          <m:e>
                            <m:r>
                              <a:rPr lang="en-US" i="1">
                                <a:latin typeface="Cambria Math"/>
                                <a:ea typeface="Cambria Math"/>
                              </a:rPr>
                              <m:t>𝛽</m:t>
                            </m:r>
                          </m:e>
                          <m:sub>
                            <m:r>
                              <a:rPr lang="en-US" b="0" i="1" smtClean="0">
                                <a:latin typeface="Cambria Math"/>
                              </a:rPr>
                              <m:t>𝑝</m:t>
                            </m:r>
                          </m:sub>
                        </m:sSub>
                        <m:sSub>
                          <m:sSubPr>
                            <m:ctrlPr>
                              <a:rPr lang="en-US" i="1">
                                <a:latin typeface="Cambria Math"/>
                              </a:rPr>
                            </m:ctrlPr>
                          </m:sSubPr>
                          <m:e>
                            <m:r>
                              <a:rPr lang="en-US" i="1">
                                <a:latin typeface="Cambria Math"/>
                              </a:rPr>
                              <m:t>𝑥</m:t>
                            </m:r>
                          </m:e>
                          <m:sub>
                            <m:r>
                              <a:rPr lang="en-US" b="0" i="1" smtClean="0">
                                <a:latin typeface="Cambria Math"/>
                              </a:rPr>
                              <m:t>𝑝𝑖</m:t>
                            </m:r>
                          </m:sub>
                        </m:sSub>
                        <m:r>
                          <a:rPr lang="en-US" b="0" i="1" smtClean="0">
                            <a:latin typeface="Cambria Math"/>
                          </a:rPr>
                          <m:t>+</m:t>
                        </m:r>
                        <m:r>
                          <a:rPr lang="en-US" i="1">
                            <a:latin typeface="Cambria Math"/>
                            <a:ea typeface="Cambria Math"/>
                          </a:rPr>
                          <m:t>𝜀</m:t>
                        </m:r>
                      </m:e>
                      <m:sub>
                        <m:r>
                          <a:rPr lang="en-US" i="1">
                            <a:latin typeface="Cambria Math"/>
                          </a:rPr>
                          <m:t>𝑖</m:t>
                        </m:r>
                      </m:sub>
                    </m:sSub>
                  </m:oMath>
                </a14:m>
                <a:endParaRPr lang="en-US" dirty="0" smtClean="0"/>
              </a:p>
              <a:p>
                <a:r>
                  <a:rPr lang="en-US" dirty="0" smtClean="0"/>
                  <a:t>In this situation each </a:t>
                </a:r>
                <a14:m>
                  <m:oMath xmlns:m="http://schemas.openxmlformats.org/officeDocument/2006/math">
                    <m:sSub>
                      <m:sSubPr>
                        <m:ctrlPr>
                          <a:rPr lang="en-US" i="1" smtClean="0">
                            <a:latin typeface="Cambria Math"/>
                          </a:rPr>
                        </m:ctrlPr>
                      </m:sSubPr>
                      <m:e>
                        <m:r>
                          <a:rPr lang="en-US" i="1" smtClean="0">
                            <a:latin typeface="Cambria Math"/>
                            <a:ea typeface="Cambria Math"/>
                          </a:rPr>
                          <m:t>𝛽</m:t>
                        </m:r>
                      </m:e>
                      <m:sub>
                        <m:r>
                          <a:rPr lang="en-US" b="0" i="1" smtClean="0">
                            <a:latin typeface="Cambria Math"/>
                          </a:rPr>
                          <m:t>𝑗</m:t>
                        </m:r>
                      </m:sub>
                    </m:sSub>
                  </m:oMath>
                </a14:m>
                <a:r>
                  <a:rPr lang="en-US" dirty="0" smtClean="0"/>
                  <a:t>represents the </a:t>
                </a:r>
                <a:r>
                  <a:rPr lang="en-US" dirty="0" smtClean="0">
                    <a:solidFill>
                      <a:srgbClr val="FF0000"/>
                    </a:solidFill>
                  </a:rPr>
                  <a:t>partial slope</a:t>
                </a:r>
                <a:r>
                  <a:rPr lang="en-US" dirty="0" smtClean="0"/>
                  <a:t> of predictor </a:t>
                </a:r>
                <a14:m>
                  <m:oMath xmlns:m="http://schemas.openxmlformats.org/officeDocument/2006/math">
                    <m:r>
                      <a:rPr lang="en-US" b="0" i="1" smtClean="0">
                        <a:latin typeface="Cambria Math"/>
                      </a:rPr>
                      <m:t>𝑗</m:t>
                    </m:r>
                    <m:r>
                      <a:rPr lang="en-US" b="0" i="1" smtClean="0">
                        <a:latin typeface="Cambria Math"/>
                      </a:rPr>
                      <m:t>=1,…,</m:t>
                    </m:r>
                    <m:r>
                      <a:rPr lang="en-US" b="0" i="1" smtClean="0">
                        <a:latin typeface="Cambria Math"/>
                      </a:rPr>
                      <m:t>𝑝</m:t>
                    </m:r>
                  </m:oMath>
                </a14:m>
                <a:r>
                  <a:rPr lang="en-US" dirty="0" smtClean="0"/>
                  <a:t>.</a:t>
                </a:r>
              </a:p>
              <a:p>
                <a:r>
                  <a:rPr lang="en-US" dirty="0" smtClean="0"/>
                  <a:t>Question 5: Interpretation?</a:t>
                </a:r>
              </a:p>
              <a:p>
                <a:r>
                  <a:rPr lang="en-US" dirty="0" smtClean="0"/>
                  <a:t>In our case we have 8 </a:t>
                </a:r>
                <a:r>
                  <a:rPr lang="en-US" i="1" dirty="0" smtClean="0"/>
                  <a:t>candidate predictors</a:t>
                </a:r>
                <a:r>
                  <a:rPr lang="en-US" dirty="0" smtClean="0"/>
                  <a:t> (see slide 7).  Which set should we use to model the response?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1617"/>
                </a:stretch>
              </a:blipFill>
            </p:spPr>
            <p:txBody>
              <a:bodyPr/>
              <a:lstStyle/>
              <a:p>
                <a:r>
                  <a:rPr lang="en-US">
                    <a:noFill/>
                  </a:rPr>
                  <a:t> </a:t>
                </a:r>
              </a:p>
            </p:txBody>
          </p:sp>
        </mc:Fallback>
      </mc:AlternateContent>
    </p:spTree>
    <p:extLst>
      <p:ext uri="{BB962C8B-B14F-4D97-AF65-F5344CB8AC3E}">
        <p14:creationId xmlns:p14="http://schemas.microsoft.com/office/powerpoint/2010/main" val="334786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 validation is used to determine whether a model has good predictive ability for a new data set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828800"/>
                <a:ext cx="8229600" cy="4525963"/>
              </a:xfrm>
            </p:spPr>
            <p:txBody>
              <a:bodyPr>
                <a:normAutofit fontScale="85000" lnSpcReduction="20000"/>
              </a:bodyPr>
              <a:lstStyle/>
              <a:p>
                <a:r>
                  <a:rPr lang="en-US" dirty="0" smtClean="0"/>
                  <a:t>Parameter estimates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ea typeface="Cambria Math"/>
                              </a:rPr>
                              <m:t>𝛽</m:t>
                            </m:r>
                          </m:e>
                        </m:acc>
                      </m:e>
                      <m:sub>
                        <m:r>
                          <a:rPr lang="en-US" i="1">
                            <a:latin typeface="Cambria Math"/>
                          </a:rPr>
                          <m:t>1</m:t>
                        </m:r>
                      </m:sub>
                    </m:sSub>
                  </m:oMath>
                </a14:m>
                <a:r>
                  <a:rPr lang="en-US" dirty="0" smtClean="0"/>
                  <a:t>are chosen on the basis of available data.  We expect a good model to perform well on data used to fit (or ‘train’) the model.</a:t>
                </a:r>
              </a:p>
              <a:p>
                <a:r>
                  <a:rPr lang="en-US" dirty="0" smtClean="0"/>
                  <a:t>Could your model perform well on new data (e.g. patients)?  If, not, model may be </a:t>
                </a:r>
                <a:r>
                  <a:rPr lang="en-US" i="1" dirty="0" err="1" smtClean="0"/>
                  <a:t>overfit</a:t>
                </a:r>
                <a:r>
                  <a:rPr lang="en-US" i="1" dirty="0" smtClean="0"/>
                  <a:t>.</a:t>
                </a:r>
              </a:p>
              <a:p>
                <a:r>
                  <a:rPr lang="en-US" i="1" dirty="0" smtClean="0"/>
                  <a:t>Cross validation</a:t>
                </a:r>
                <a:r>
                  <a:rPr lang="en-US" dirty="0" smtClean="0"/>
                  <a:t>: hold out a portion of the data (called </a:t>
                </a:r>
                <a:r>
                  <a:rPr lang="en-US" i="1" dirty="0" smtClean="0"/>
                  <a:t>validation</a:t>
                </a:r>
                <a:r>
                  <a:rPr lang="en-US" dirty="0" smtClean="0"/>
                  <a:t> set), fit model to the rest of the data (</a:t>
                </a:r>
                <a:r>
                  <a:rPr lang="en-US" i="1" dirty="0" smtClean="0"/>
                  <a:t>training</a:t>
                </a:r>
                <a:r>
                  <a:rPr lang="en-US" dirty="0" smtClean="0"/>
                  <a:t> set), determine if model based on training set performs well in validation set.</a:t>
                </a:r>
              </a:p>
              <a:p>
                <a:r>
                  <a:rPr lang="en-US" dirty="0" smtClean="0"/>
                  <a:t>Metric to assess prediction error: Mean Square Error</a:t>
                </a:r>
              </a:p>
              <a:p>
                <a:pPr lvl="1"/>
                <a14:m>
                  <m:oMath xmlns:m="http://schemas.openxmlformats.org/officeDocument/2006/math">
                    <m:r>
                      <a:rPr lang="en-US" b="0" i="1" smtClean="0">
                        <a:latin typeface="Cambria Math"/>
                      </a:rPr>
                      <m:t>𝑀𝑆𝐸</m:t>
                    </m:r>
                    <m:r>
                      <a:rPr lang="en-US" b="0" i="1" smtClean="0">
                        <a:latin typeface="Cambria Math"/>
                      </a:rPr>
                      <m:t>=</m:t>
                    </m:r>
                    <m:f>
                      <m:fPr>
                        <m:ctrlPr>
                          <a:rPr lang="en-US" i="1" smtClean="0">
                            <a:latin typeface="Cambria Math"/>
                          </a:rPr>
                        </m:ctrlPr>
                      </m:fPr>
                      <m:num>
                        <m:r>
                          <a:rPr lang="en-US" b="0" i="1" smtClean="0">
                            <a:latin typeface="Cambria Math"/>
                          </a:rPr>
                          <m:t>1</m:t>
                        </m:r>
                      </m:num>
                      <m:den>
                        <m:r>
                          <a:rPr lang="en-US" b="0" i="1" smtClean="0">
                            <a:latin typeface="Cambria Math"/>
                          </a:rPr>
                          <m:t>𝑛</m:t>
                        </m:r>
                      </m:den>
                    </m:f>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sSub>
                                  <m:sSubPr>
                                    <m:ctrlPr>
                                      <a:rPr lang="en-US" i="1">
                                        <a:latin typeface="Cambria Math"/>
                                      </a:rPr>
                                    </m:ctrlPr>
                                  </m:sSubPr>
                                  <m:e>
                                    <m:acc>
                                      <m:accPr>
                                        <m:chr m:val="̂"/>
                                        <m:ctrlPr>
                                          <a:rPr lang="en-US" i="1" smtClean="0">
                                            <a:latin typeface="Cambria Math"/>
                                          </a:rPr>
                                        </m:ctrlPr>
                                      </m:accPr>
                                      <m:e>
                                        <m:r>
                                          <a:rPr lang="en-US" i="1">
                                            <a:latin typeface="Cambria Math"/>
                                          </a:rPr>
                                          <m:t>𝑦</m:t>
                                        </m:r>
                                      </m:e>
                                    </m:acc>
                                  </m:e>
                                  <m:sub>
                                    <m:r>
                                      <a:rPr lang="en-US" i="1">
                                        <a:latin typeface="Cambria Math"/>
                                      </a:rPr>
                                      <m:t>𝑖</m:t>
                                    </m:r>
                                  </m:sub>
                                </m:sSub>
                              </m:e>
                            </m:d>
                          </m:e>
                          <m:sup>
                            <m:r>
                              <a:rPr lang="en-US" b="0" i="1" smtClean="0">
                                <a:latin typeface="Cambria Math"/>
                              </a:rPr>
                              <m:t>2</m:t>
                            </m:r>
                          </m:sup>
                        </m:sSup>
                      </m:e>
                    </m:nary>
                  </m:oMath>
                </a14:m>
                <a:r>
                  <a:rPr lang="en-US" dirty="0" smtClean="0"/>
                  <a:t>,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𝑦</m:t>
                            </m:r>
                          </m:e>
                        </m:acc>
                      </m:e>
                      <m:sub>
                        <m:r>
                          <a:rPr lang="en-US" i="1">
                            <a:latin typeface="Cambria Math"/>
                          </a:rPr>
                          <m:t>𝑖</m:t>
                        </m:r>
                      </m:sub>
                    </m:sSub>
                  </m:oMath>
                </a14:m>
                <a:r>
                  <a:rPr lang="en-US" dirty="0" smtClean="0"/>
                  <a:t> is predicted value of </a:t>
                </a:r>
                <a14:m>
                  <m:oMath xmlns:m="http://schemas.openxmlformats.org/officeDocument/2006/math">
                    <m:sSub>
                      <m:sSubPr>
                        <m:ctrlPr>
                          <a:rPr lang="en-US" i="1">
                            <a:latin typeface="Cambria Math"/>
                          </a:rPr>
                        </m:ctrlPr>
                      </m:sSubPr>
                      <m:e>
                        <m:r>
                          <a:rPr lang="en-US" i="1">
                            <a:latin typeface="Cambria Math"/>
                          </a:rPr>
                          <m:t>𝑦</m:t>
                        </m:r>
                      </m:e>
                      <m:sub>
                        <m:r>
                          <a:rPr lang="en-US" i="1">
                            <a:latin typeface="Cambria Math"/>
                          </a:rPr>
                          <m:t>𝑖</m:t>
                        </m:r>
                      </m:sub>
                    </m:sSub>
                  </m:oMath>
                </a14:m>
                <a:r>
                  <a:rPr lang="en-US" dirty="0" smtClean="0"/>
                  <a:t> based on model.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828800"/>
                <a:ext cx="8229600" cy="4525963"/>
              </a:xfrm>
              <a:blipFill rotWithShape="1">
                <a:blip r:embed="rId2"/>
                <a:stretch>
                  <a:fillRect l="-1259" t="-2426" r="-1259" b="-1752"/>
                </a:stretch>
              </a:blipFill>
            </p:spPr>
            <p:txBody>
              <a:bodyPr/>
              <a:lstStyle/>
              <a:p>
                <a:r>
                  <a:rPr lang="en-US">
                    <a:noFill/>
                  </a:rPr>
                  <a:t> </a:t>
                </a:r>
              </a:p>
            </p:txBody>
          </p:sp>
        </mc:Fallback>
      </mc:AlternateContent>
    </p:spTree>
    <p:extLst>
      <p:ext uri="{BB962C8B-B14F-4D97-AF65-F5344CB8AC3E}">
        <p14:creationId xmlns:p14="http://schemas.microsoft.com/office/powerpoint/2010/main" val="339358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complete code section 1</a:t>
            </a:r>
            <a:endParaRPr lang="en-US" dirty="0"/>
          </a:p>
        </p:txBody>
      </p:sp>
      <p:sp>
        <p:nvSpPr>
          <p:cNvPr id="3" name="Content Placeholder 2"/>
          <p:cNvSpPr>
            <a:spLocks noGrp="1"/>
          </p:cNvSpPr>
          <p:nvPr>
            <p:ph idx="1"/>
          </p:nvPr>
        </p:nvSpPr>
        <p:spPr/>
        <p:txBody>
          <a:bodyPr/>
          <a:lstStyle/>
          <a:p>
            <a:r>
              <a:rPr lang="en-US" dirty="0"/>
              <a:t>Import the data to </a:t>
            </a:r>
            <a:r>
              <a:rPr lang="en-US" dirty="0" err="1" smtClean="0"/>
              <a:t>Rstudio</a:t>
            </a:r>
            <a:r>
              <a:rPr lang="en-US" dirty="0" smtClean="0"/>
              <a:t>.</a:t>
            </a:r>
            <a:endParaRPr lang="en-US" dirty="0"/>
          </a:p>
          <a:p>
            <a:r>
              <a:rPr lang="en-US" dirty="0"/>
              <a:t>View the </a:t>
            </a:r>
            <a:r>
              <a:rPr lang="en-US" dirty="0" smtClean="0"/>
              <a:t>data.</a:t>
            </a:r>
            <a:endParaRPr lang="en-US" dirty="0"/>
          </a:p>
          <a:p>
            <a:r>
              <a:rPr lang="en-US" dirty="0"/>
              <a:t>Plot the data, adding regression </a:t>
            </a:r>
            <a:r>
              <a:rPr lang="en-US" dirty="0" smtClean="0"/>
              <a:t>lines.</a:t>
            </a:r>
            <a:endParaRPr lang="en-US" dirty="0"/>
          </a:p>
          <a:p>
            <a:endParaRPr lang="en-US" dirty="0"/>
          </a:p>
        </p:txBody>
      </p:sp>
    </p:spTree>
    <p:extLst>
      <p:ext uri="{BB962C8B-B14F-4D97-AF65-F5344CB8AC3E}">
        <p14:creationId xmlns:p14="http://schemas.microsoft.com/office/powerpoint/2010/main" val="415529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subset selection uses statistical criteria to identify a set of predictors</a:t>
            </a:r>
            <a:endParaRPr lang="en-US" dirty="0"/>
          </a:p>
        </p:txBody>
      </p:sp>
      <p:sp>
        <p:nvSpPr>
          <p:cNvPr id="3" name="Content Placeholder 2"/>
          <p:cNvSpPr>
            <a:spLocks noGrp="1"/>
          </p:cNvSpPr>
          <p:nvPr>
            <p:ph idx="1"/>
          </p:nvPr>
        </p:nvSpPr>
        <p:spPr/>
        <p:txBody>
          <a:bodyPr>
            <a:normAutofit/>
          </a:bodyPr>
          <a:lstStyle/>
          <a:p>
            <a:r>
              <a:rPr lang="en-US" dirty="0" smtClean="0"/>
              <a:t>Variable subset selection: Among a set of </a:t>
            </a:r>
            <a:r>
              <a:rPr lang="en-US" i="1" dirty="0" smtClean="0"/>
              <a:t>candidate</a:t>
            </a:r>
            <a:r>
              <a:rPr lang="en-US" dirty="0" smtClean="0"/>
              <a:t> predictors, choose a subset to include in the model based on some statistical criterion, e.g. p-values</a:t>
            </a:r>
          </a:p>
          <a:p>
            <a:pPr lvl="1"/>
            <a:r>
              <a:rPr lang="en-US" dirty="0" smtClean="0"/>
              <a:t>Forward selection: Add variables one at a time starting with the x most strongly associated with y.  Stop when no other ‘significant’ variables are identified</a:t>
            </a:r>
          </a:p>
        </p:txBody>
      </p:sp>
    </p:spTree>
    <p:extLst>
      <p:ext uri="{BB962C8B-B14F-4D97-AF65-F5344CB8AC3E}">
        <p14:creationId xmlns:p14="http://schemas.microsoft.com/office/powerpoint/2010/main" val="318007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subset selection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Backwards elimination: Start with every candidate predictor in the model.  Remove variables one at a time until all remaining variables are “significantly” associated with response.</a:t>
            </a:r>
          </a:p>
          <a:p>
            <a:endParaRPr lang="en-US" dirty="0"/>
          </a:p>
          <a:p>
            <a:r>
              <a:rPr lang="en-US" dirty="0" smtClean="0"/>
              <a:t>Stepwise selection: As forward selection, but at each iteration remove variables which are made obsolete by new additions.  Stop when nothing new is added or when a term is removed immediately after it was added</a:t>
            </a:r>
            <a:endParaRPr lang="en-US" dirty="0"/>
          </a:p>
        </p:txBody>
      </p:sp>
    </p:spTree>
    <p:extLst>
      <p:ext uri="{BB962C8B-B14F-4D97-AF65-F5344CB8AC3E}">
        <p14:creationId xmlns:p14="http://schemas.microsoft.com/office/powerpoint/2010/main" val="412062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enumeration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Given a set of candidate predictors, fit every possible model, use some statistical criterion to decide which is best.</a:t>
                </a:r>
              </a:p>
              <a:p>
                <a:endParaRPr lang="en-US" dirty="0"/>
              </a:p>
              <a:p>
                <a14:m>
                  <m:oMath xmlns:m="http://schemas.openxmlformats.org/officeDocument/2006/math">
                    <m:r>
                      <a:rPr lang="en-US" b="0" i="1" smtClean="0">
                        <a:latin typeface="Cambria Math"/>
                      </a:rPr>
                      <m:t>𝐴</m:t>
                    </m:r>
                    <m:r>
                      <a:rPr lang="en-US" i="1">
                        <a:latin typeface="Cambria Math"/>
                      </a:rPr>
                      <m:t>𝐼𝐶</m:t>
                    </m:r>
                    <m:r>
                      <a:rPr lang="en-US" i="1">
                        <a:latin typeface="Cambria Math"/>
                      </a:rPr>
                      <m:t>=−2∗</m:t>
                    </m:r>
                    <m:r>
                      <a:rPr lang="en-US" i="1">
                        <a:latin typeface="Cambria Math"/>
                      </a:rPr>
                      <m:t>𝑙𝑛𝐿</m:t>
                    </m:r>
                    <m:r>
                      <a:rPr lang="en-US" i="1">
                        <a:latin typeface="Cambria Math"/>
                      </a:rPr>
                      <m:t>+2</m:t>
                    </m:r>
                    <m:r>
                      <a:rPr lang="en-US" i="1">
                        <a:latin typeface="Cambria Math"/>
                      </a:rPr>
                      <m:t>𝑘</m:t>
                    </m:r>
                  </m:oMath>
                </a14:m>
                <a:endParaRPr lang="en-US" dirty="0"/>
              </a:p>
              <a:p>
                <a14:m>
                  <m:oMath xmlns:m="http://schemas.openxmlformats.org/officeDocument/2006/math">
                    <m:r>
                      <a:rPr lang="en-US" i="1">
                        <a:latin typeface="Cambria Math"/>
                      </a:rPr>
                      <m:t>𝐵𝐼𝐶</m:t>
                    </m:r>
                    <m:r>
                      <a:rPr lang="en-US" i="1">
                        <a:latin typeface="Cambria Math"/>
                      </a:rPr>
                      <m:t>=−2∗</m:t>
                    </m:r>
                    <m:r>
                      <a:rPr lang="en-US" i="1">
                        <a:latin typeface="Cambria Math"/>
                      </a:rPr>
                      <m:t>𝑙𝑛𝐿</m:t>
                    </m:r>
                    <m:r>
                      <a:rPr lang="en-US" i="1">
                        <a:latin typeface="Cambria Math"/>
                      </a:rPr>
                      <m:t>+</m:t>
                    </m:r>
                    <m:r>
                      <a:rPr lang="en-US" b="0" i="1" smtClean="0">
                        <a:latin typeface="Cambria Math"/>
                      </a:rPr>
                      <m:t>𝑛</m:t>
                    </m:r>
                    <m:r>
                      <a:rPr lang="en-US" i="1">
                        <a:latin typeface="Cambria Math"/>
                      </a:rPr>
                      <m:t>∗</m:t>
                    </m:r>
                    <m:r>
                      <a:rPr lang="en-US" i="1">
                        <a:latin typeface="Cambria Math"/>
                      </a:rPr>
                      <m:t>𝑘</m:t>
                    </m:r>
                  </m:oMath>
                </a14:m>
                <a:endParaRPr lang="en-US" dirty="0" smtClean="0"/>
              </a:p>
              <a:p>
                <a:pPr lvl="1"/>
                <a:r>
                  <a:rPr lang="en-US" dirty="0" smtClean="0"/>
                  <a:t>Where </a:t>
                </a:r>
                <a14:m>
                  <m:oMath xmlns:m="http://schemas.openxmlformats.org/officeDocument/2006/math">
                    <m:r>
                      <a:rPr lang="en-US" b="0" i="1" smtClean="0">
                        <a:latin typeface="Cambria Math"/>
                      </a:rPr>
                      <m:t>𝐿</m:t>
                    </m:r>
                  </m:oMath>
                </a14:m>
                <a:r>
                  <a:rPr lang="en-US" dirty="0" smtClean="0"/>
                  <a:t> represents the likelihood function, k is the number of parameters.</a:t>
                </a:r>
              </a:p>
              <a:p>
                <a:pPr lvl="1"/>
                <a:endParaRPr lang="en-US" dirty="0"/>
              </a:p>
              <a:p>
                <a:r>
                  <a:rPr lang="en-US" dirty="0" smtClean="0"/>
                  <a:t>Both of these criteria consider the likelihood of each model with a penalty for model complexity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695" r="-741"/>
                </a:stretch>
              </a:blipFill>
            </p:spPr>
            <p:txBody>
              <a:bodyPr/>
              <a:lstStyle/>
              <a:p>
                <a:r>
                  <a:rPr lang="en-US">
                    <a:noFill/>
                  </a:rPr>
                  <a:t> </a:t>
                </a:r>
              </a:p>
            </p:txBody>
          </p:sp>
        </mc:Fallback>
      </mc:AlternateContent>
    </p:spTree>
    <p:extLst>
      <p:ext uri="{BB962C8B-B14F-4D97-AF65-F5344CB8AC3E}">
        <p14:creationId xmlns:p14="http://schemas.microsoft.com/office/powerpoint/2010/main" val="132249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methods have been proposed to choose and use predictors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Shrinkage methods (Ridge regression, </a:t>
                </a:r>
                <a:r>
                  <a:rPr lang="en-US" dirty="0" err="1" smtClean="0"/>
                  <a:t>Garotte</a:t>
                </a:r>
                <a:r>
                  <a:rPr lang="en-US" dirty="0" smtClean="0"/>
                  <a:t>, many recent lasso-related developments)</a:t>
                </a:r>
              </a:p>
              <a:p>
                <a:r>
                  <a:rPr lang="en-US" dirty="0" smtClean="0"/>
                  <a:t>Tree-based methods</a:t>
                </a:r>
              </a:p>
              <a:p>
                <a:r>
                  <a:rPr lang="en-US" dirty="0" smtClean="0"/>
                  <a:t>Forward </a:t>
                </a:r>
                <a:r>
                  <a:rPr lang="en-US" dirty="0" err="1" smtClean="0"/>
                  <a:t>stagewise</a:t>
                </a:r>
                <a:r>
                  <a:rPr lang="en-US" dirty="0" smtClean="0"/>
                  <a:t> selection (different from forward stepwise regression)</a:t>
                </a:r>
              </a:p>
              <a:p>
                <a:r>
                  <a:rPr lang="en-US" dirty="0" smtClean="0"/>
                  <a:t>Maximum adjusted or unadjusted </a:t>
                </a:r>
                <a14:m>
                  <m:oMath xmlns:m="http://schemas.openxmlformats.org/officeDocument/2006/math">
                    <m:sSup>
                      <m:sSupPr>
                        <m:ctrlPr>
                          <a:rPr lang="en-US" i="1" smtClean="0">
                            <a:latin typeface="Cambria Math"/>
                          </a:rPr>
                        </m:ctrlPr>
                      </m:sSupPr>
                      <m:e>
                        <m:r>
                          <a:rPr lang="en-US" b="0" i="1" smtClean="0">
                            <a:latin typeface="Cambria Math"/>
                          </a:rPr>
                          <m:t>𝑅</m:t>
                        </m:r>
                      </m:e>
                      <m:sup>
                        <m:r>
                          <a:rPr lang="en-US" b="0" i="1" smtClean="0">
                            <a:latin typeface="Cambria Math"/>
                          </a:rPr>
                          <m:t>2</m:t>
                        </m:r>
                      </m:sup>
                    </m:sSup>
                  </m:oMath>
                </a14:m>
                <a:r>
                  <a:rPr lang="en-US" dirty="0" smtClean="0"/>
                  <a:t>, Mallow’s </a:t>
                </a:r>
                <a14:m>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𝑝</m:t>
                        </m:r>
                      </m:sub>
                    </m:sSub>
                  </m:oMath>
                </a14:m>
                <a:endParaRPr lang="en-US" dirty="0" smtClean="0"/>
              </a:p>
              <a:p>
                <a:r>
                  <a:rPr lang="en-US" dirty="0" smtClean="0"/>
                  <a:t>Bayes Factor, Likelihood ratio tests</a:t>
                </a:r>
              </a:p>
              <a:p>
                <a:r>
                  <a:rPr lang="en-US" dirty="0" err="1" smtClean="0"/>
                  <a:t>AICc</a:t>
                </a:r>
                <a:r>
                  <a:rPr lang="en-US" dirty="0" smtClean="0"/>
                  <a:t>, Deviance information criterion (DIC)</a:t>
                </a:r>
              </a:p>
              <a:p>
                <a:r>
                  <a:rPr lang="en-US" dirty="0" smtClean="0"/>
                  <a:t>Many others!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a:stretch>
              </a:blipFill>
            </p:spPr>
            <p:txBody>
              <a:bodyPr/>
              <a:lstStyle/>
              <a:p>
                <a:r>
                  <a:rPr lang="en-US">
                    <a:noFill/>
                  </a:rPr>
                  <a:t> </a:t>
                </a:r>
              </a:p>
            </p:txBody>
          </p:sp>
        </mc:Fallback>
      </mc:AlternateContent>
    </p:spTree>
    <p:extLst>
      <p:ext uri="{BB962C8B-B14F-4D97-AF65-F5344CB8AC3E}">
        <p14:creationId xmlns:p14="http://schemas.microsoft.com/office/powerpoint/2010/main" val="308339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The lasso algorithm performs variable selection by constraining the sum of the magnitudes of the coefficients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209800"/>
                <a:ext cx="8229600" cy="4525963"/>
              </a:xfrm>
            </p:spPr>
            <p:txBody>
              <a:bodyPr>
                <a:normAutofit fontScale="92500"/>
              </a:bodyPr>
              <a:lstStyle/>
              <a:p>
                <a14:m>
                  <m:oMath xmlns:m="http://schemas.openxmlformats.org/officeDocument/2006/math">
                    <m:sSub>
                      <m:sSubPr>
                        <m:ctrlPr>
                          <a:rPr lang="en-US" i="1" smtClean="0">
                            <a:latin typeface="Cambria Math"/>
                          </a:rPr>
                        </m:ctrlPr>
                      </m:sSubPr>
                      <m:e>
                        <m:r>
                          <a:rPr lang="en-US" i="1">
                            <a:latin typeface="Cambria Math"/>
                          </a:rPr>
                          <m:t>𝑦</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1</m:t>
                        </m:r>
                      </m:sub>
                    </m:sSub>
                    <m:sSub>
                      <m:sSubPr>
                        <m:ctrlPr>
                          <a:rPr lang="en-US" i="1">
                            <a:latin typeface="Cambria Math"/>
                          </a:rPr>
                        </m:ctrlPr>
                      </m:sSubPr>
                      <m:e>
                        <m:r>
                          <a:rPr lang="en-US" i="1">
                            <a:latin typeface="Cambria Math"/>
                          </a:rPr>
                          <m:t>𝑥</m:t>
                        </m:r>
                      </m:e>
                      <m:sub>
                        <m:r>
                          <a:rPr lang="en-US" i="1">
                            <a:latin typeface="Cambria Math"/>
                          </a:rPr>
                          <m:t>1</m:t>
                        </m:r>
                        <m:r>
                          <a:rPr lang="en-US" i="1">
                            <a:latin typeface="Cambria Math"/>
                          </a:rPr>
                          <m:t>𝑖</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2</m:t>
                        </m:r>
                      </m:sub>
                    </m:sSub>
                    <m:sSub>
                      <m:sSubPr>
                        <m:ctrlPr>
                          <a:rPr lang="en-US" i="1">
                            <a:latin typeface="Cambria Math"/>
                          </a:rPr>
                        </m:ctrlPr>
                      </m:sSubPr>
                      <m:e>
                        <m:r>
                          <a:rPr lang="en-US" i="1">
                            <a:latin typeface="Cambria Math"/>
                          </a:rPr>
                          <m:t>𝑥</m:t>
                        </m:r>
                      </m:e>
                      <m:sub>
                        <m:r>
                          <a:rPr lang="en-US" i="1">
                            <a:latin typeface="Cambria Math"/>
                          </a:rPr>
                          <m:t>2</m:t>
                        </m:r>
                        <m:r>
                          <a:rPr lang="en-US" i="1">
                            <a:latin typeface="Cambria Math"/>
                          </a:rPr>
                          <m:t>𝑖</m:t>
                        </m:r>
                      </m:sub>
                    </m:sSub>
                    <m:r>
                      <a:rPr lang="en-US" i="1">
                        <a:latin typeface="Cambria Math"/>
                      </a:rPr>
                      <m:t>+ …+ </m:t>
                    </m:r>
                    <m:sSub>
                      <m:sSubPr>
                        <m:ctrlPr>
                          <a:rPr lang="en-US" i="1">
                            <a:latin typeface="Cambria Math"/>
                          </a:rPr>
                        </m:ctrlPr>
                      </m:sSubPr>
                      <m:e>
                        <m:sSub>
                          <m:sSubPr>
                            <m:ctrlPr>
                              <a:rPr lang="en-US" i="1">
                                <a:latin typeface="Cambria Math"/>
                              </a:rPr>
                            </m:ctrlPr>
                          </m:sSubPr>
                          <m:e>
                            <m:r>
                              <a:rPr lang="en-US" i="1">
                                <a:latin typeface="Cambria Math"/>
                                <a:ea typeface="Cambria Math"/>
                              </a:rPr>
                              <m:t>𝛽</m:t>
                            </m:r>
                          </m:e>
                          <m:sub>
                            <m:r>
                              <a:rPr lang="en-US" i="1">
                                <a:latin typeface="Cambria Math"/>
                              </a:rPr>
                              <m:t>𝑝</m:t>
                            </m:r>
                          </m:sub>
                        </m:sSub>
                        <m:sSub>
                          <m:sSubPr>
                            <m:ctrlPr>
                              <a:rPr lang="en-US" i="1">
                                <a:latin typeface="Cambria Math"/>
                              </a:rPr>
                            </m:ctrlPr>
                          </m:sSubPr>
                          <m:e>
                            <m:r>
                              <a:rPr lang="en-US" i="1">
                                <a:latin typeface="Cambria Math"/>
                              </a:rPr>
                              <m:t>𝑥</m:t>
                            </m:r>
                          </m:e>
                          <m:sub>
                            <m:r>
                              <a:rPr lang="en-US" i="1">
                                <a:latin typeface="Cambria Math"/>
                              </a:rPr>
                              <m:t>𝑝𝑖</m:t>
                            </m:r>
                          </m:sub>
                        </m:sSub>
                        <m:r>
                          <a:rPr lang="en-US" i="1">
                            <a:latin typeface="Cambria Math"/>
                          </a:rPr>
                          <m:t>+</m:t>
                        </m:r>
                        <m:r>
                          <a:rPr lang="en-US" i="1">
                            <a:latin typeface="Cambria Math"/>
                            <a:ea typeface="Cambria Math"/>
                          </a:rPr>
                          <m:t>𝜀</m:t>
                        </m:r>
                      </m:e>
                      <m:sub>
                        <m:r>
                          <a:rPr lang="en-US" i="1">
                            <a:latin typeface="Cambria Math"/>
                          </a:rPr>
                          <m:t>𝑖</m:t>
                        </m:r>
                      </m:sub>
                    </m:sSub>
                  </m:oMath>
                </a14:m>
                <a:endParaRPr lang="en-US" dirty="0" smtClean="0"/>
              </a:p>
              <a:p>
                <a14:m>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i="1" smtClean="0">
                                <a:latin typeface="Cambria Math"/>
                                <a:ea typeface="Cambria Math"/>
                              </a:rPr>
                              <m:t>𝛽</m:t>
                            </m:r>
                          </m:e>
                        </m:acc>
                      </m:e>
                      <m:sub>
                        <m:r>
                          <a:rPr lang="en-US" b="0" i="1" smtClean="0">
                            <a:latin typeface="Cambria Math"/>
                          </a:rPr>
                          <m:t>𝑙𝑎𝑠𝑠𝑜</m:t>
                        </m:r>
                      </m:sub>
                    </m:sSub>
                    <m:r>
                      <a:rPr lang="en-US" b="0" i="0" smtClean="0">
                        <a:latin typeface="Cambria Math"/>
                      </a:rPr>
                      <m:t>=</m:t>
                    </m:r>
                    <m:sSub>
                      <m:sSubPr>
                        <m:ctrlPr>
                          <a:rPr lang="en-US" b="0" i="1" smtClean="0">
                            <a:latin typeface="Cambria Math"/>
                          </a:rPr>
                        </m:ctrlPr>
                      </m:sSubPr>
                      <m:e>
                        <m:r>
                          <a:rPr lang="en-US" b="0" i="1" smtClean="0">
                            <a:latin typeface="Cambria Math"/>
                          </a:rPr>
                          <m:t>𝑎𝑟𝑔𝑚𝑖𝑛</m:t>
                        </m:r>
                      </m:e>
                      <m:sub>
                        <m:r>
                          <a:rPr lang="en-US" b="0" i="1" smtClean="0">
                            <a:latin typeface="Cambria Math"/>
                            <a:ea typeface="Cambria Math"/>
                          </a:rPr>
                          <m:t>𝛽</m:t>
                        </m:r>
                      </m:sub>
                    </m:sSub>
                    <m:nary>
                      <m:naryPr>
                        <m:chr m:val="∑"/>
                        <m:limLoc m:val="subSup"/>
                        <m:ctrlPr>
                          <a:rPr lang="en-US" b="0" i="1" smtClean="0">
                            <a:latin typeface="Cambria Math"/>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𝑛</m:t>
                        </m:r>
                      </m:sup>
                      <m:e>
                        <m:sSup>
                          <m:sSupPr>
                            <m:ctrlPr>
                              <a:rPr lang="en-US" b="0" i="1" smtClean="0">
                                <a:latin typeface="Cambria Math"/>
                              </a:rPr>
                            </m:ctrlPr>
                          </m:sSupPr>
                          <m:e>
                            <m:sSub>
                              <m:sSubPr>
                                <m:ctrlPr>
                                  <a:rPr lang="en-US" i="1">
                                    <a:latin typeface="Cambria Math"/>
                                  </a:rPr>
                                </m:ctrlPr>
                              </m:sSubPr>
                              <m:e>
                                <m:r>
                                  <a:rPr lang="en-US" i="1">
                                    <a:latin typeface="Cambria Math"/>
                                  </a:rPr>
                                  <m:t>(</m:t>
                                </m:r>
                                <m:r>
                                  <a:rPr lang="en-US" i="1">
                                    <a:latin typeface="Cambria Math"/>
                                  </a:rPr>
                                  <m:t>𝑦</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ea typeface="Cambria Math"/>
                                  </a:rPr>
                                  <m:t>𝛽</m:t>
                                </m:r>
                              </m:e>
                              <m:sub>
                                <m:r>
                                  <a:rPr lang="en-US" i="1">
                                    <a:latin typeface="Cambria Math"/>
                                  </a:rPr>
                                  <m:t>0</m:t>
                                </m:r>
                              </m:sub>
                            </m:sSub>
                            <m:r>
                              <a:rPr lang="en-US" i="1">
                                <a:latin typeface="Cambria Math"/>
                              </a:rPr>
                              <m:t>−</m:t>
                            </m:r>
                            <m:nary>
                              <m:naryPr>
                                <m:chr m:val="∑"/>
                                <m:limLoc m:val="subSup"/>
                                <m:ctrlPr>
                                  <a:rPr lang="en-US" i="1">
                                    <a:latin typeface="Cambria Math"/>
                                  </a:rPr>
                                </m:ctrlPr>
                              </m:naryPr>
                              <m:sub>
                                <m:r>
                                  <m:rPr>
                                    <m:brk m:alnAt="25"/>
                                  </m:rPr>
                                  <a:rPr lang="en-US" i="1">
                                    <a:latin typeface="Cambria Math"/>
                                  </a:rPr>
                                  <m:t>𝑗</m:t>
                                </m:r>
                                <m:r>
                                  <a:rPr lang="en-US" i="1">
                                    <a:latin typeface="Cambria Math"/>
                                  </a:rPr>
                                  <m:t>=1</m:t>
                                </m:r>
                              </m:sub>
                              <m:sup>
                                <m:r>
                                  <a:rPr lang="en-US" i="1">
                                    <a:latin typeface="Cambria Math"/>
                                  </a:rPr>
                                  <m:t>𝑝</m:t>
                                </m:r>
                              </m:sup>
                              <m:e>
                                <m:sSub>
                                  <m:sSubPr>
                                    <m:ctrlPr>
                                      <a:rPr lang="en-US" i="1">
                                        <a:latin typeface="Cambria Math"/>
                                      </a:rPr>
                                    </m:ctrlPr>
                                  </m:sSubPr>
                                  <m:e>
                                    <m:r>
                                      <a:rPr lang="en-US" i="1">
                                        <a:latin typeface="Cambria Math"/>
                                      </a:rPr>
                                      <m:t>𝑥</m:t>
                                    </m:r>
                                  </m:e>
                                  <m:sub>
                                    <m:r>
                                      <a:rPr lang="en-US" i="1">
                                        <a:latin typeface="Cambria Math"/>
                                      </a:rPr>
                                      <m:t>𝑖𝑗</m:t>
                                    </m:r>
                                  </m:sub>
                                </m:sSub>
                                <m:sSub>
                                  <m:sSubPr>
                                    <m:ctrlPr>
                                      <a:rPr lang="en-US" i="1">
                                        <a:latin typeface="Cambria Math"/>
                                      </a:rPr>
                                    </m:ctrlPr>
                                  </m:sSubPr>
                                  <m:e>
                                    <m:r>
                                      <a:rPr lang="en-US" i="1">
                                        <a:latin typeface="Cambria Math"/>
                                        <a:ea typeface="Cambria Math"/>
                                      </a:rPr>
                                      <m:t>𝛽</m:t>
                                    </m:r>
                                  </m:e>
                                  <m:sub>
                                    <m:r>
                                      <a:rPr lang="en-US" i="1">
                                        <a:latin typeface="Cambria Math"/>
                                      </a:rPr>
                                      <m:t>𝑗</m:t>
                                    </m:r>
                                  </m:sub>
                                </m:sSub>
                                <m:r>
                                  <a:rPr lang="en-US" i="1">
                                    <a:latin typeface="Cambria Math"/>
                                  </a:rPr>
                                  <m:t>)</m:t>
                                </m:r>
                              </m:e>
                            </m:nary>
                          </m:e>
                          <m:sup>
                            <m:r>
                              <a:rPr lang="en-US" b="0" i="1" smtClean="0">
                                <a:latin typeface="Cambria Math"/>
                              </a:rPr>
                              <m:t>2</m:t>
                            </m:r>
                          </m:sup>
                        </m:sSup>
                      </m:e>
                    </m:nary>
                  </m:oMath>
                </a14:m>
                <a:endParaRPr lang="en-US" b="0" dirty="0" smtClean="0"/>
              </a:p>
              <a:p>
                <a:pPr marL="0" indent="0">
                  <a:buNone/>
                </a:pPr>
                <a:r>
                  <a:rPr lang="en-US" dirty="0" smtClean="0"/>
                  <a:t>	Subject to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𝑝</m:t>
                        </m:r>
                      </m:sup>
                      <m:e>
                        <m:d>
                          <m:dPr>
                            <m:begChr m:val="|"/>
                            <m:endChr m:val="|"/>
                            <m:ctrlPr>
                              <a:rPr lang="en-US" i="1" smtClean="0">
                                <a:latin typeface="Cambria Math"/>
                              </a:rPr>
                            </m:ctrlPr>
                          </m:dPr>
                          <m:e>
                            <m:sSub>
                              <m:sSubPr>
                                <m:ctrlPr>
                                  <a:rPr lang="en-US" i="1" smtClean="0">
                                    <a:latin typeface="Cambria Math"/>
                                  </a:rPr>
                                </m:ctrlPr>
                              </m:sSubPr>
                              <m:e>
                                <m:r>
                                  <a:rPr lang="en-US" i="1" smtClean="0">
                                    <a:latin typeface="Cambria Math"/>
                                    <a:ea typeface="Cambria Math"/>
                                  </a:rPr>
                                  <m:t>𝛽</m:t>
                                </m:r>
                              </m:e>
                              <m:sub>
                                <m:r>
                                  <a:rPr lang="en-US" b="0" i="1" smtClean="0">
                                    <a:latin typeface="Cambria Math"/>
                                  </a:rPr>
                                  <m:t>𝑗</m:t>
                                </m:r>
                              </m:sub>
                            </m:sSub>
                          </m:e>
                        </m:d>
                      </m:e>
                    </m:nary>
                    <m:r>
                      <a:rPr lang="en-US" b="0" i="1" smtClean="0">
                        <a:latin typeface="Cambria Math"/>
                      </a:rPr>
                      <m:t>&lt;</m:t>
                    </m:r>
                    <m:r>
                      <a:rPr lang="en-US" b="0" i="1" smtClean="0">
                        <a:latin typeface="Cambria Math"/>
                      </a:rPr>
                      <m:t>𝑡</m:t>
                    </m:r>
                  </m:oMath>
                </a14:m>
                <a:r>
                  <a:rPr lang="en-US" dirty="0" smtClean="0"/>
                  <a:t>.</a:t>
                </a:r>
              </a:p>
              <a:p>
                <a:pPr marL="0" indent="0">
                  <a:buNone/>
                </a:pPr>
                <a:r>
                  <a:rPr lang="en-US" dirty="0" smtClean="0"/>
                  <a:t>The lasso estimator minimizes the sum of squared differences between the observed outcome and the linear model so long as the sum of the absolute value of the coefficients is below some value </a:t>
                </a:r>
                <a14:m>
                  <m:oMath xmlns:m="http://schemas.openxmlformats.org/officeDocument/2006/math">
                    <m:r>
                      <a:rPr lang="en-US" b="0" i="1" smtClean="0">
                        <a:latin typeface="Cambria Math"/>
                      </a:rPr>
                      <m:t>𝑡</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209800"/>
                <a:ext cx="8229600" cy="4525963"/>
              </a:xfrm>
              <a:blipFill rotWithShape="1">
                <a:blip r:embed="rId2"/>
                <a:stretch>
                  <a:fillRect l="-1778" r="-2296"/>
                </a:stretch>
              </a:blipFill>
            </p:spPr>
            <p:txBody>
              <a:bodyPr/>
              <a:lstStyle/>
              <a:p>
                <a:r>
                  <a:rPr lang="en-US">
                    <a:noFill/>
                  </a:rPr>
                  <a:t> </a:t>
                </a:r>
              </a:p>
            </p:txBody>
          </p:sp>
        </mc:Fallback>
      </mc:AlternateContent>
    </p:spTree>
    <p:extLst>
      <p:ext uri="{BB962C8B-B14F-4D97-AF65-F5344CB8AC3E}">
        <p14:creationId xmlns:p14="http://schemas.microsoft.com/office/powerpoint/2010/main" val="274845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a:t>Overview of LISA</a:t>
            </a:r>
          </a:p>
          <a:p>
            <a:r>
              <a:rPr lang="en-US" dirty="0" smtClean="0"/>
              <a:t>Classic data example: prostate data (</a:t>
            </a:r>
            <a:r>
              <a:rPr lang="en-US" dirty="0" err="1" smtClean="0"/>
              <a:t>Stamey</a:t>
            </a:r>
            <a:r>
              <a:rPr lang="en-US" dirty="0" smtClean="0"/>
              <a:t> et. al)</a:t>
            </a:r>
          </a:p>
          <a:p>
            <a:r>
              <a:rPr lang="en-US" dirty="0" smtClean="0"/>
              <a:t>Brief review of regression and model selection.</a:t>
            </a:r>
          </a:p>
          <a:p>
            <a:r>
              <a:rPr lang="en-US" dirty="0" smtClean="0"/>
              <a:t>Description of lasso.</a:t>
            </a:r>
          </a:p>
          <a:p>
            <a:r>
              <a:rPr lang="en-US" dirty="0" smtClean="0"/>
              <a:t>Discussion/comparison of approaches</a:t>
            </a:r>
          </a:p>
        </p:txBody>
      </p:sp>
    </p:spTree>
    <p:extLst>
      <p:ext uri="{BB962C8B-B14F-4D97-AF65-F5344CB8AC3E}">
        <p14:creationId xmlns:p14="http://schemas.microsoft.com/office/powerpoint/2010/main" val="888155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constrain the sum of the absolute value of the coefficients?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want a parsimonious model, or a model which describes the response well but is as simple as possible.</a:t>
            </a:r>
          </a:p>
          <a:p>
            <a:r>
              <a:rPr lang="en-US" dirty="0" smtClean="0">
                <a:solidFill>
                  <a:srgbClr val="FF0000"/>
                </a:solidFill>
              </a:rPr>
              <a:t>The lasso aims for parsimony using the constraint explained on the previous slide.</a:t>
            </a:r>
          </a:p>
          <a:p>
            <a:r>
              <a:rPr lang="en-US" dirty="0" smtClean="0"/>
              <a:t>Since the overall magnitude of the coefficients is constrained, important predictors are included in the model, and less important predictors shrink, potentially to zero.</a:t>
            </a:r>
            <a:endParaRPr lang="en-US" dirty="0"/>
          </a:p>
        </p:txBody>
      </p:sp>
    </p:spTree>
    <p:extLst>
      <p:ext uri="{BB962C8B-B14F-4D97-AF65-F5344CB8AC3E}">
        <p14:creationId xmlns:p14="http://schemas.microsoft.com/office/powerpoint/2010/main" val="741313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other important items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smtClean="0"/>
                  <a:t>An equivalent </a:t>
                </a:r>
                <a:r>
                  <a:rPr lang="en-US" dirty="0" err="1" smtClean="0"/>
                  <a:t>Lagrangian</a:t>
                </a:r>
                <a:r>
                  <a:rPr lang="en-US" dirty="0" smtClean="0"/>
                  <a:t> form of lasso:</a:t>
                </a:r>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acc>
                            <m:accPr>
                              <m:chr m:val="̂"/>
                              <m:ctrlPr>
                                <a:rPr lang="en-US" sz="2000" i="1">
                                  <a:latin typeface="Cambria Math"/>
                                </a:rPr>
                              </m:ctrlPr>
                            </m:accPr>
                            <m:e>
                              <m:r>
                                <a:rPr lang="en-US" sz="2000" i="1">
                                  <a:latin typeface="Cambria Math"/>
                                  <a:ea typeface="Cambria Math"/>
                                </a:rPr>
                                <m:t>𝛽</m:t>
                              </m:r>
                            </m:e>
                          </m:acc>
                        </m:e>
                        <m:sub>
                          <m:r>
                            <a:rPr lang="en-US" sz="2000" i="1">
                              <a:latin typeface="Cambria Math"/>
                            </a:rPr>
                            <m:t>𝑙𝑎𝑠𝑠𝑜</m:t>
                          </m:r>
                        </m:sub>
                      </m:sSub>
                      <m:r>
                        <a:rPr lang="en-US" sz="2000">
                          <a:latin typeface="Cambria Math"/>
                        </a:rPr>
                        <m:t>=</m:t>
                      </m:r>
                      <m:sSub>
                        <m:sSubPr>
                          <m:ctrlPr>
                            <a:rPr lang="en-US" sz="2000" i="1">
                              <a:latin typeface="Cambria Math"/>
                            </a:rPr>
                          </m:ctrlPr>
                        </m:sSubPr>
                        <m:e>
                          <m:r>
                            <a:rPr lang="en-US" sz="2000" i="1">
                              <a:latin typeface="Cambria Math"/>
                            </a:rPr>
                            <m:t>𝑎𝑟𝑔𝑚𝑖𝑛</m:t>
                          </m:r>
                        </m:e>
                        <m:sub>
                          <m:r>
                            <a:rPr lang="en-US" sz="2000" i="1">
                              <a:latin typeface="Cambria Math"/>
                              <a:ea typeface="Cambria Math"/>
                            </a:rPr>
                            <m:t>𝛽</m:t>
                          </m:r>
                        </m:sub>
                      </m:sSub>
                      <m:r>
                        <a:rPr lang="en-US" sz="2000" b="0" i="1" smtClean="0">
                          <a:latin typeface="Cambria Math"/>
                          <a:ea typeface="Cambria Math"/>
                        </a:rPr>
                        <m:t>{</m:t>
                      </m:r>
                      <m:nary>
                        <m:naryPr>
                          <m:chr m:val="∑"/>
                          <m:limLoc m:val="subSup"/>
                          <m:ctrlPr>
                            <a:rPr lang="en-US" sz="2000" i="1">
                              <a:latin typeface="Cambria Math"/>
                            </a:rPr>
                          </m:ctrlPr>
                        </m:naryPr>
                        <m:sub>
                          <m:r>
                            <m:rPr>
                              <m:brk m:alnAt="25"/>
                            </m:rPr>
                            <a:rPr lang="en-US" sz="2000" i="1">
                              <a:latin typeface="Cambria Math"/>
                            </a:rPr>
                            <m:t>𝑖</m:t>
                          </m:r>
                          <m:r>
                            <a:rPr lang="en-US" sz="2000" i="1">
                              <a:latin typeface="Cambria Math"/>
                            </a:rPr>
                            <m:t>=1</m:t>
                          </m:r>
                        </m:sub>
                        <m:sup>
                          <m:r>
                            <a:rPr lang="en-US" sz="2000" i="1">
                              <a:latin typeface="Cambria Math"/>
                            </a:rPr>
                            <m:t>𝑛</m:t>
                          </m:r>
                        </m:sup>
                        <m:e>
                          <m:sSup>
                            <m:sSupPr>
                              <m:ctrlPr>
                                <a:rPr lang="en-US" sz="2000" i="1">
                                  <a:latin typeface="Cambria Math"/>
                                </a:rPr>
                              </m:ctrlPr>
                            </m:sSupPr>
                            <m:e>
                              <m:sSub>
                                <m:sSubPr>
                                  <m:ctrlPr>
                                    <a:rPr lang="en-US" sz="2000" i="1">
                                      <a:latin typeface="Cambria Math"/>
                                    </a:rPr>
                                  </m:ctrlPr>
                                </m:sSubPr>
                                <m:e>
                                  <m:r>
                                    <a:rPr lang="en-US" sz="2000" i="1">
                                      <a:latin typeface="Cambria Math"/>
                                    </a:rPr>
                                    <m:t>(</m:t>
                                  </m:r>
                                  <m:r>
                                    <a:rPr lang="en-US" sz="2000" i="1">
                                      <a:latin typeface="Cambria Math"/>
                                    </a:rPr>
                                    <m:t>𝑦</m:t>
                                  </m:r>
                                </m:e>
                                <m:sub>
                                  <m:r>
                                    <a:rPr lang="en-US" sz="2000" i="1">
                                      <a:latin typeface="Cambria Math"/>
                                    </a:rPr>
                                    <m:t>𝑖</m:t>
                                  </m:r>
                                </m:sub>
                              </m:sSub>
                              <m:r>
                                <a:rPr lang="en-US" sz="2000" i="1">
                                  <a:latin typeface="Cambria Math"/>
                                </a:rPr>
                                <m:t>−</m:t>
                              </m:r>
                              <m:sSub>
                                <m:sSubPr>
                                  <m:ctrlPr>
                                    <a:rPr lang="en-US" sz="2000" i="1">
                                      <a:latin typeface="Cambria Math"/>
                                    </a:rPr>
                                  </m:ctrlPr>
                                </m:sSubPr>
                                <m:e>
                                  <m:r>
                                    <a:rPr lang="en-US" sz="2000" i="1">
                                      <a:latin typeface="Cambria Math"/>
                                      <a:ea typeface="Cambria Math"/>
                                    </a:rPr>
                                    <m:t>𝛽</m:t>
                                  </m:r>
                                </m:e>
                                <m:sub>
                                  <m:r>
                                    <a:rPr lang="en-US" sz="2000" i="1">
                                      <a:latin typeface="Cambria Math"/>
                                    </a:rPr>
                                    <m:t>0</m:t>
                                  </m:r>
                                </m:sub>
                              </m:sSub>
                              <m:r>
                                <a:rPr lang="en-US" sz="2000" i="1">
                                  <a:latin typeface="Cambria Math"/>
                                </a:rPr>
                                <m:t>−</m:t>
                              </m:r>
                              <m:nary>
                                <m:naryPr>
                                  <m:chr m:val="∑"/>
                                  <m:limLoc m:val="subSup"/>
                                  <m:ctrlPr>
                                    <a:rPr lang="en-US" sz="2000" i="1">
                                      <a:latin typeface="Cambria Math"/>
                                    </a:rPr>
                                  </m:ctrlPr>
                                </m:naryPr>
                                <m:sub>
                                  <m:r>
                                    <m:rPr>
                                      <m:brk m:alnAt="25"/>
                                    </m:rPr>
                                    <a:rPr lang="en-US" sz="2000" i="1">
                                      <a:latin typeface="Cambria Math"/>
                                    </a:rPr>
                                    <m:t>𝑗</m:t>
                                  </m:r>
                                  <m:r>
                                    <a:rPr lang="en-US" sz="2000" i="1">
                                      <a:latin typeface="Cambria Math"/>
                                    </a:rPr>
                                    <m:t>=1</m:t>
                                  </m:r>
                                </m:sub>
                                <m:sup>
                                  <m:r>
                                    <a:rPr lang="en-US" sz="2000" i="1">
                                      <a:latin typeface="Cambria Math"/>
                                    </a:rPr>
                                    <m:t>𝑝</m:t>
                                  </m:r>
                                </m:sup>
                                <m:e>
                                  <m:sSub>
                                    <m:sSubPr>
                                      <m:ctrlPr>
                                        <a:rPr lang="en-US" sz="2000" i="1">
                                          <a:latin typeface="Cambria Math"/>
                                        </a:rPr>
                                      </m:ctrlPr>
                                    </m:sSubPr>
                                    <m:e>
                                      <m:r>
                                        <a:rPr lang="en-US" sz="2000" i="1">
                                          <a:latin typeface="Cambria Math"/>
                                        </a:rPr>
                                        <m:t>𝑥</m:t>
                                      </m:r>
                                    </m:e>
                                    <m:sub>
                                      <m:r>
                                        <a:rPr lang="en-US" sz="2000" i="1">
                                          <a:latin typeface="Cambria Math"/>
                                        </a:rPr>
                                        <m:t>𝑖𝑗</m:t>
                                      </m:r>
                                    </m:sub>
                                  </m:sSub>
                                  <m:sSub>
                                    <m:sSubPr>
                                      <m:ctrlPr>
                                        <a:rPr lang="en-US" sz="2000" i="1">
                                          <a:latin typeface="Cambria Math"/>
                                        </a:rPr>
                                      </m:ctrlPr>
                                    </m:sSubPr>
                                    <m:e>
                                      <m:r>
                                        <a:rPr lang="en-US" sz="2000" i="1">
                                          <a:latin typeface="Cambria Math"/>
                                          <a:ea typeface="Cambria Math"/>
                                        </a:rPr>
                                        <m:t>𝛽</m:t>
                                      </m:r>
                                    </m:e>
                                    <m:sub>
                                      <m:r>
                                        <a:rPr lang="en-US" sz="2000" i="1">
                                          <a:latin typeface="Cambria Math"/>
                                        </a:rPr>
                                        <m:t>𝑗</m:t>
                                      </m:r>
                                    </m:sub>
                                  </m:sSub>
                                  <m:r>
                                    <a:rPr lang="en-US" sz="2000" i="1">
                                      <a:latin typeface="Cambria Math"/>
                                    </a:rPr>
                                    <m:t>)</m:t>
                                  </m:r>
                                </m:e>
                              </m:nary>
                            </m:e>
                            <m:sup>
                              <m:r>
                                <a:rPr lang="en-US" sz="2000" i="1">
                                  <a:latin typeface="Cambria Math"/>
                                </a:rPr>
                                <m:t>2</m:t>
                              </m:r>
                            </m:sup>
                          </m:sSup>
                        </m:e>
                      </m:nary>
                      <m:r>
                        <a:rPr lang="en-US" sz="2000" b="0" i="1" smtClean="0">
                          <a:latin typeface="Cambria Math"/>
                        </a:rPr>
                        <m:t>+</m:t>
                      </m:r>
                      <m:r>
                        <a:rPr lang="en-US" sz="2000" b="0" i="1" smtClean="0">
                          <a:latin typeface="Cambria Math"/>
                          <a:ea typeface="Cambria Math"/>
                        </a:rPr>
                        <m:t>𝜆</m:t>
                      </m:r>
                      <m:nary>
                        <m:naryPr>
                          <m:chr m:val="∑"/>
                          <m:limLoc m:val="subSup"/>
                          <m:ctrlPr>
                            <a:rPr lang="en-US" sz="2000" i="1">
                              <a:latin typeface="Cambria Math"/>
                            </a:rPr>
                          </m:ctrlPr>
                        </m:naryPr>
                        <m:sub>
                          <m:r>
                            <m:rPr>
                              <m:brk m:alnAt="25"/>
                            </m:rPr>
                            <a:rPr lang="en-US" sz="2000" i="1">
                              <a:latin typeface="Cambria Math"/>
                            </a:rPr>
                            <m:t>𝑗</m:t>
                          </m:r>
                          <m:r>
                            <a:rPr lang="en-US" sz="2000" i="1">
                              <a:latin typeface="Cambria Math"/>
                            </a:rPr>
                            <m:t>=1</m:t>
                          </m:r>
                        </m:sub>
                        <m:sup>
                          <m:r>
                            <a:rPr lang="en-US" sz="2000" i="1">
                              <a:latin typeface="Cambria Math"/>
                            </a:rPr>
                            <m:t>𝑝</m:t>
                          </m:r>
                        </m:sup>
                        <m:e>
                          <m:d>
                            <m:dPr>
                              <m:begChr m:val="|"/>
                              <m:endChr m:val="|"/>
                              <m:ctrlPr>
                                <a:rPr lang="en-US" sz="2000" i="1" smtClean="0">
                                  <a:latin typeface="Cambria Math"/>
                                </a:rPr>
                              </m:ctrlPr>
                            </m:dPr>
                            <m:e>
                              <m:sSub>
                                <m:sSubPr>
                                  <m:ctrlPr>
                                    <a:rPr lang="en-US" sz="2000" i="1" smtClean="0">
                                      <a:latin typeface="Cambria Math"/>
                                    </a:rPr>
                                  </m:ctrlPr>
                                </m:sSubPr>
                                <m:e>
                                  <m:r>
                                    <a:rPr lang="en-US" sz="2000" i="1" smtClean="0">
                                      <a:latin typeface="Cambria Math"/>
                                      <a:ea typeface="Cambria Math"/>
                                    </a:rPr>
                                    <m:t>𝛽</m:t>
                                  </m:r>
                                </m:e>
                                <m:sub>
                                  <m:r>
                                    <a:rPr lang="en-US" sz="2000" b="0" i="1" smtClean="0">
                                      <a:latin typeface="Cambria Math"/>
                                    </a:rPr>
                                    <m:t>𝑗</m:t>
                                  </m:r>
                                </m:sub>
                              </m:sSub>
                            </m:e>
                          </m:d>
                        </m:e>
                      </m:nary>
                      <m:r>
                        <a:rPr lang="en-US" sz="2000" b="0" i="1" smtClean="0">
                          <a:latin typeface="Cambria Math"/>
                        </a:rPr>
                        <m:t>}</m:t>
                      </m:r>
                    </m:oMath>
                  </m:oMathPara>
                </a14:m>
                <a:endParaRPr lang="en-US" sz="2000" dirty="0" smtClean="0"/>
              </a:p>
              <a:p>
                <a:pPr marL="0" indent="0">
                  <a:buNone/>
                </a:pPr>
                <a:r>
                  <a:rPr lang="en-US" dirty="0" smtClean="0"/>
                  <a:t>Many software packages require specification of </a:t>
                </a:r>
                <a14:m>
                  <m:oMath xmlns:m="http://schemas.openxmlformats.org/officeDocument/2006/math">
                    <m:r>
                      <a:rPr lang="en-US" i="1" smtClean="0">
                        <a:latin typeface="Cambria Math"/>
                        <a:ea typeface="Cambria Math"/>
                      </a:rPr>
                      <m:t>𝜆</m:t>
                    </m:r>
                    <m:r>
                      <a:rPr lang="en-US" b="0" i="0" smtClean="0">
                        <a:latin typeface="Cambria Math"/>
                        <a:ea typeface="Cambria Math"/>
                      </a:rPr>
                      <m:t>.</m:t>
                    </m:r>
                  </m:oMath>
                </a14:m>
                <a:endParaRPr lang="en-US" dirty="0" smtClean="0"/>
              </a:p>
              <a:p>
                <a:pPr marL="0" indent="0">
                  <a:buNone/>
                </a:pPr>
                <a:endParaRPr lang="en-US" sz="2000" dirty="0" smtClean="0"/>
              </a:p>
              <a:p>
                <a:pPr marL="0" indent="0">
                  <a:buNone/>
                </a:pPr>
                <a:r>
                  <a:rPr lang="en-US" dirty="0" smtClean="0"/>
                  <a:t>Also, the shrinkage factor </a:t>
                </a:r>
                <a14:m>
                  <m:oMath xmlns:m="http://schemas.openxmlformats.org/officeDocument/2006/math">
                    <m:r>
                      <a:rPr lang="en-US" b="0" i="1" smtClean="0">
                        <a:latin typeface="Cambria Math"/>
                      </a:rPr>
                      <m:t>𝑠</m:t>
                    </m:r>
                  </m:oMath>
                </a14:m>
                <a:r>
                  <a:rPr lang="en-US" dirty="0" smtClean="0"/>
                  <a:t> is defined by </a:t>
                </a:r>
                <a14:m>
                  <m:oMath xmlns:m="http://schemas.openxmlformats.org/officeDocument/2006/math">
                    <m:r>
                      <a:rPr lang="en-US" b="0" i="1" smtClean="0">
                        <a:latin typeface="Cambria Math"/>
                      </a:rPr>
                      <m:t>𝑠</m:t>
                    </m:r>
                    <m:r>
                      <a:rPr lang="en-US" b="0" i="1" smtClean="0">
                        <a:latin typeface="Cambria Math"/>
                      </a:rPr>
                      <m:t>=</m:t>
                    </m:r>
                    <m:f>
                      <m:fPr>
                        <m:ctrlPr>
                          <a:rPr lang="en-US" b="0" i="1" smtClean="0">
                            <a:latin typeface="Cambria Math"/>
                          </a:rPr>
                        </m:ctrlPr>
                      </m:fPr>
                      <m:num>
                        <m:r>
                          <a:rPr lang="en-US" b="0" i="1" smtClean="0">
                            <a:latin typeface="Cambria Math"/>
                          </a:rPr>
                          <m:t>𝑡</m:t>
                        </m:r>
                      </m:num>
                      <m:den>
                        <m:nary>
                          <m:naryPr>
                            <m:chr m:val="∑"/>
                            <m:limLoc m:val="subSup"/>
                            <m:ctrlPr>
                              <a:rPr lang="en-US" i="1">
                                <a:latin typeface="Cambria Math"/>
                              </a:rPr>
                            </m:ctrlPr>
                          </m:naryPr>
                          <m:sub>
                            <m:r>
                              <m:rPr>
                                <m:brk m:alnAt="25"/>
                              </m:rPr>
                              <a:rPr lang="en-US" i="1">
                                <a:latin typeface="Cambria Math"/>
                              </a:rPr>
                              <m:t>𝑗</m:t>
                            </m:r>
                            <m:r>
                              <a:rPr lang="en-US" i="1">
                                <a:latin typeface="Cambria Math"/>
                              </a:rPr>
                              <m:t>=1</m:t>
                            </m:r>
                          </m:sub>
                          <m:sup>
                            <m:r>
                              <a:rPr lang="en-US" i="1">
                                <a:latin typeface="Cambria Math"/>
                              </a:rPr>
                              <m:t>𝑝</m:t>
                            </m:r>
                          </m:sup>
                          <m:e>
                            <m:d>
                              <m:dPr>
                                <m:begChr m:val="|"/>
                                <m:endChr m:val="|"/>
                                <m:ctrlPr>
                                  <a:rPr lang="en-US" i="1">
                                    <a:latin typeface="Cambria Math"/>
                                  </a:rPr>
                                </m:ctrlPr>
                              </m:dPr>
                              <m:e>
                                <m:sSub>
                                  <m:sSubPr>
                                    <m:ctrlPr>
                                      <a:rPr lang="en-US" i="1">
                                        <a:latin typeface="Cambria Math"/>
                                      </a:rPr>
                                    </m:ctrlPr>
                                  </m:sSubPr>
                                  <m:e>
                                    <m:r>
                                      <a:rPr lang="en-US" i="1">
                                        <a:latin typeface="Cambria Math"/>
                                        <a:ea typeface="Cambria Math"/>
                                      </a:rPr>
                                      <m:t>𝛽</m:t>
                                    </m:r>
                                  </m:e>
                                  <m:sub>
                                    <m:r>
                                      <a:rPr lang="en-US" i="1">
                                        <a:latin typeface="Cambria Math"/>
                                      </a:rPr>
                                      <m:t>𝑗</m:t>
                                    </m:r>
                                  </m:sub>
                                </m:sSub>
                              </m:e>
                            </m:d>
                          </m:e>
                        </m:nary>
                      </m:den>
                    </m:f>
                  </m:oMath>
                </a14:m>
                <a:r>
                  <a:rPr lang="en-US" dirty="0" smtClean="0"/>
                  <a:t>, which is between zero and one.</a:t>
                </a:r>
              </a:p>
              <a:p>
                <a:pPr marL="0" indent="0">
                  <a:buNone/>
                </a:pPr>
                <a:endParaRPr lang="en-US" dirty="0" smtClean="0"/>
              </a:p>
              <a:p>
                <a:pPr marL="0" indent="0">
                  <a:buNone/>
                </a:pPr>
                <a:r>
                  <a:rPr lang="en-US" dirty="0" smtClean="0"/>
                  <a:t>Question: As </a:t>
                </a:r>
                <a14:m>
                  <m:oMath xmlns:m="http://schemas.openxmlformats.org/officeDocument/2006/math">
                    <m:r>
                      <a:rPr lang="en-US" b="0" i="1" smtClean="0">
                        <a:latin typeface="Cambria Math"/>
                      </a:rPr>
                      <m:t>𝑡</m:t>
                    </m:r>
                  </m:oMath>
                </a14:m>
                <a:r>
                  <a:rPr lang="en-US" dirty="0" smtClean="0"/>
                  <a:t> (or </a:t>
                </a:r>
                <a14:m>
                  <m:oMath xmlns:m="http://schemas.openxmlformats.org/officeDocument/2006/math">
                    <m:r>
                      <a:rPr lang="en-US" b="0" i="1" smtClean="0">
                        <a:latin typeface="Cambria Math"/>
                      </a:rPr>
                      <m:t>𝑠</m:t>
                    </m:r>
                  </m:oMath>
                </a14:m>
                <a:r>
                  <a:rPr lang="en-US" dirty="0" smtClean="0"/>
                  <a:t>) increases, what happens to the coefficient estimates?</a:t>
                </a:r>
              </a:p>
              <a:p>
                <a:pPr marL="0" indent="0">
                  <a:buNone/>
                </a:pPr>
                <a:r>
                  <a:rPr lang="en-US" dirty="0" smtClean="0"/>
                  <a:t>Question: As </a:t>
                </a:r>
                <a14:m>
                  <m:oMath xmlns:m="http://schemas.openxmlformats.org/officeDocument/2006/math">
                    <m:r>
                      <a:rPr lang="en-US" i="1" smtClean="0">
                        <a:latin typeface="Cambria Math"/>
                        <a:ea typeface="Cambria Math"/>
                      </a:rPr>
                      <m:t>𝜆</m:t>
                    </m:r>
                  </m:oMath>
                </a14:m>
                <a:r>
                  <a:rPr lang="en-US" dirty="0" smtClean="0"/>
                  <a:t> </a:t>
                </a:r>
                <a:r>
                  <a:rPr lang="en-US" dirty="0"/>
                  <a:t>increases, what happens to the coefficient estimates?</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426" r="-593"/>
                </a:stretch>
              </a:blipFill>
            </p:spPr>
            <p:txBody>
              <a:bodyPr/>
              <a:lstStyle/>
              <a:p>
                <a:r>
                  <a:rPr lang="en-US">
                    <a:noFill/>
                  </a:rPr>
                  <a:t> </a:t>
                </a:r>
              </a:p>
            </p:txBody>
          </p:sp>
        </mc:Fallback>
      </mc:AlternateContent>
    </p:spTree>
    <p:extLst>
      <p:ext uri="{BB962C8B-B14F-4D97-AF65-F5344CB8AC3E}">
        <p14:creationId xmlns:p14="http://schemas.microsoft.com/office/powerpoint/2010/main" val="2638829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complete code section </a:t>
            </a:r>
            <a:r>
              <a:rPr lang="en-US" dirty="0" smtClean="0"/>
              <a:t>2</a:t>
            </a:r>
            <a:endParaRPr lang="en-US" dirty="0"/>
          </a:p>
        </p:txBody>
      </p:sp>
      <p:sp>
        <p:nvSpPr>
          <p:cNvPr id="3" name="Content Placeholder 2"/>
          <p:cNvSpPr>
            <a:spLocks noGrp="1"/>
          </p:cNvSpPr>
          <p:nvPr>
            <p:ph idx="1"/>
          </p:nvPr>
        </p:nvSpPr>
        <p:spPr/>
        <p:txBody>
          <a:bodyPr/>
          <a:lstStyle/>
          <a:p>
            <a:r>
              <a:rPr lang="en-US" dirty="0" smtClean="0"/>
              <a:t>Fit the lasso model to the prostate data using the </a:t>
            </a:r>
            <a:r>
              <a:rPr lang="en-US" i="1" dirty="0" err="1" smtClean="0"/>
              <a:t>lars</a:t>
            </a:r>
            <a:r>
              <a:rPr lang="en-US" dirty="0" smtClean="0"/>
              <a:t> package</a:t>
            </a:r>
          </a:p>
          <a:p>
            <a:r>
              <a:rPr lang="en-US" dirty="0" smtClean="0"/>
              <a:t>Plot the “lasso path”</a:t>
            </a:r>
          </a:p>
          <a:p>
            <a:r>
              <a:rPr lang="en-US" dirty="0" smtClean="0"/>
              <a:t>Observe how the coefficients change as </a:t>
            </a:r>
            <a:r>
              <a:rPr lang="en-US" i="1" dirty="0"/>
              <a:t>s</a:t>
            </a:r>
            <a:r>
              <a:rPr lang="en-US" dirty="0" smtClean="0"/>
              <a:t> increases.</a:t>
            </a:r>
          </a:p>
          <a:p>
            <a:r>
              <a:rPr lang="en-US" dirty="0" smtClean="0"/>
              <a:t>Obtain estimated coefficients and predicted values for given values of </a:t>
            </a:r>
            <a:r>
              <a:rPr lang="en-US" i="1" dirty="0" smtClean="0"/>
              <a:t>s.</a:t>
            </a:r>
            <a:endParaRPr lang="en-US" dirty="0" smtClean="0"/>
          </a:p>
        </p:txBody>
      </p:sp>
    </p:spTree>
    <p:extLst>
      <p:ext uri="{BB962C8B-B14F-4D97-AF65-F5344CB8AC3E}">
        <p14:creationId xmlns:p14="http://schemas.microsoft.com/office/powerpoint/2010/main" val="211877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least angle regression algorithm is used to fit the lasso path efficiently.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Extremely efficient way to obtain the lasso coefficient estimates.</a:t>
            </a:r>
          </a:p>
          <a:p>
            <a:endParaRPr lang="en-US" dirty="0"/>
          </a:p>
          <a:p>
            <a:r>
              <a:rPr lang="en-US" dirty="0" smtClean="0"/>
              <a:t>Identifies the variable most associated with response (like forward selection), but then adds only ‘part’ of the variable at a time, can switch variables before adding ‘all’ of the first variable. </a:t>
            </a:r>
          </a:p>
          <a:p>
            <a:endParaRPr lang="en-US" dirty="0"/>
          </a:p>
          <a:p>
            <a:r>
              <a:rPr lang="en-US" dirty="0" smtClean="0"/>
              <a:t>For </a:t>
            </a:r>
            <a:r>
              <a:rPr lang="en-US" dirty="0"/>
              <a:t>more detail, </a:t>
            </a:r>
            <a:r>
              <a:rPr lang="en-US" dirty="0" smtClean="0"/>
              <a:t>see </a:t>
            </a:r>
            <a:r>
              <a:rPr lang="en-US" dirty="0" err="1" smtClean="0"/>
              <a:t>Efron</a:t>
            </a:r>
            <a:r>
              <a:rPr lang="en-US" dirty="0" smtClean="0"/>
              <a:t> et. al (2004) and Friedman et. al (2009).</a:t>
            </a:r>
            <a:endParaRPr lang="en-US" dirty="0"/>
          </a:p>
          <a:p>
            <a:endParaRPr lang="en-US" dirty="0"/>
          </a:p>
        </p:txBody>
      </p:sp>
    </p:spTree>
    <p:extLst>
      <p:ext uri="{BB962C8B-B14F-4D97-AF65-F5344CB8AC3E}">
        <p14:creationId xmlns:p14="http://schemas.microsoft.com/office/powerpoint/2010/main" val="301204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118533"/>
                <a:ext cx="8229600" cy="1143000"/>
              </a:xfrm>
            </p:spPr>
            <p:txBody>
              <a:bodyPr>
                <a:normAutofit fontScale="90000"/>
              </a:bodyPr>
              <a:lstStyle/>
              <a:p>
                <a:r>
                  <a:rPr lang="en-US" dirty="0" smtClean="0"/>
                  <a:t>The lasso path plot illustrates coefficient behavior for various </a:t>
                </a:r>
                <a14:m>
                  <m:oMath xmlns:m="http://schemas.openxmlformats.org/officeDocument/2006/math">
                    <m:r>
                      <a:rPr lang="en-US" b="0" i="1" smtClean="0">
                        <a:latin typeface="Cambria Math"/>
                      </a:rPr>
                      <m:t>𝑠</m:t>
                    </m:r>
                  </m:oMath>
                </a14:m>
                <a:r>
                  <a:rPr lang="en-US" dirty="0" smtClean="0"/>
                  <a:t>.</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118533"/>
                <a:ext cx="8229600" cy="1143000"/>
              </a:xfrm>
              <a:blipFill rotWithShape="1">
                <a:blip r:embed="rId2"/>
                <a:stretch>
                  <a:fillRect t="-16489" b="-30319"/>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19200"/>
            <a:ext cx="7581900" cy="468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990600" y="6096000"/>
                <a:ext cx="7086600" cy="369332"/>
              </a:xfrm>
              <a:prstGeom prst="rect">
                <a:avLst/>
              </a:prstGeom>
              <a:noFill/>
            </p:spPr>
            <p:txBody>
              <a:bodyPr wrap="square" rtlCol="0">
                <a:spAutoFit/>
              </a:bodyPr>
              <a:lstStyle/>
              <a:p>
                <a:r>
                  <a:rPr lang="en-US" dirty="0" smtClean="0"/>
                  <a:t>Question: How should we decide which </a:t>
                </a:r>
                <a14:m>
                  <m:oMath xmlns:m="http://schemas.openxmlformats.org/officeDocument/2006/math">
                    <m:r>
                      <a:rPr lang="en-US" b="0" i="1" smtClean="0">
                        <a:latin typeface="Cambria Math"/>
                      </a:rPr>
                      <m:t>𝑠</m:t>
                    </m:r>
                  </m:oMath>
                </a14:m>
                <a:r>
                  <a:rPr lang="en-US" dirty="0" smtClean="0"/>
                  <a:t> to use?</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90600" y="6096000"/>
                <a:ext cx="7086600" cy="369332"/>
              </a:xfrm>
              <a:prstGeom prst="rect">
                <a:avLst/>
              </a:prstGeom>
              <a:blipFill rotWithShape="1">
                <a:blip r:embed="rId4"/>
                <a:stretch>
                  <a:fillRect l="-77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2840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r>
                  <a:rPr lang="en-US" sz="3600" dirty="0" smtClean="0"/>
                  <a:t>Cross validation is used to both choose </a:t>
                </a:r>
                <a14:m>
                  <m:oMath xmlns:m="http://schemas.openxmlformats.org/officeDocument/2006/math">
                    <m:r>
                      <a:rPr lang="en-US" sz="3600" b="0" i="1" smtClean="0">
                        <a:latin typeface="Cambria Math"/>
                      </a:rPr>
                      <m:t>𝑠</m:t>
                    </m:r>
                  </m:oMath>
                </a14:m>
                <a:r>
                  <a:rPr lang="en-US" sz="3600" dirty="0" smtClean="0"/>
                  <a:t> and assess predictive accuracy of model</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0106" b="-21809"/>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fontScale="92500" lnSpcReduction="20000"/>
          </a:bodyPr>
          <a:lstStyle/>
          <a:p>
            <a:r>
              <a:rPr lang="en-US" dirty="0" smtClean="0"/>
              <a:t>Initial training and validation sets established.  Tuning parameter </a:t>
            </a:r>
            <a:r>
              <a:rPr lang="en-US" i="1" dirty="0" smtClean="0"/>
              <a:t>s</a:t>
            </a:r>
            <a:r>
              <a:rPr lang="en-US" dirty="0" smtClean="0"/>
              <a:t> is chosen based on training set, model is fit based on training set.</a:t>
            </a:r>
          </a:p>
          <a:p>
            <a:endParaRPr lang="en-US" dirty="0"/>
          </a:p>
          <a:p>
            <a:r>
              <a:rPr lang="en-US" dirty="0" smtClean="0"/>
              <a:t>Performance of the model chosen above is then assessed on the basis of the validation set.</a:t>
            </a:r>
          </a:p>
          <a:p>
            <a:endParaRPr lang="en-US" dirty="0"/>
          </a:p>
          <a:p>
            <a:r>
              <a:rPr lang="en-US" dirty="0"/>
              <a:t>Training model used to predict outcomes in validation set.  MSE is </a:t>
            </a:r>
            <a:r>
              <a:rPr lang="en-US" dirty="0" smtClean="0"/>
              <a:t>computed.  If training model produces reasonable MSE based on validation set, model is adopted.</a:t>
            </a:r>
          </a:p>
          <a:p>
            <a:endParaRPr lang="en-US" dirty="0"/>
          </a:p>
          <a:p>
            <a:endParaRPr lang="en-US" dirty="0" smtClean="0"/>
          </a:p>
          <a:p>
            <a:endParaRPr lang="en-US" dirty="0"/>
          </a:p>
        </p:txBody>
      </p:sp>
    </p:spTree>
    <p:extLst>
      <p:ext uri="{BB962C8B-B14F-4D97-AF65-F5344CB8AC3E}">
        <p14:creationId xmlns:p14="http://schemas.microsoft.com/office/powerpoint/2010/main" val="425860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K-fold cross validation splits data into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K=10.</a:t>
                </a:r>
              </a:p>
              <a:p>
                <a:endParaRPr lang="en-US" dirty="0" smtClean="0"/>
              </a:p>
              <a:p>
                <a:r>
                  <a:rPr lang="en-US" dirty="0"/>
                  <a:t>Training set then broken into 10 pieces, 10-fold cross validation used to determine value of shrinkage factor </a:t>
                </a:r>
                <a14:m>
                  <m:oMath xmlns:m="http://schemas.openxmlformats.org/officeDocument/2006/math">
                    <m:r>
                      <a:rPr lang="en-US" i="1">
                        <a:latin typeface="Cambria Math"/>
                      </a:rPr>
                      <m:t>𝑠</m:t>
                    </m:r>
                  </m:oMath>
                </a14:m>
                <a:r>
                  <a:rPr lang="en-US" dirty="0"/>
                  <a:t>.</a:t>
                </a:r>
              </a:p>
              <a:p>
                <a:endParaRPr lang="en-US" dirty="0"/>
              </a:p>
              <a:p>
                <a:r>
                  <a:rPr lang="en-US" dirty="0"/>
                  <a:t>Model is fit on entire training set at chosen </a:t>
                </a:r>
                <a14:m>
                  <m:oMath xmlns:m="http://schemas.openxmlformats.org/officeDocument/2006/math">
                    <m:r>
                      <a:rPr lang="en-US" i="1">
                        <a:latin typeface="Cambria Math"/>
                      </a:rPr>
                      <m:t>𝑠</m:t>
                    </m:r>
                  </m:oMath>
                </a14:m>
                <a:r>
                  <a:rPr lang="en-US" dirty="0"/>
                  <a:t>, coefficients estimates stored, MSE computed.</a:t>
                </a:r>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a:stretch>
              </a:blipFill>
            </p:spPr>
            <p:txBody>
              <a:bodyPr/>
              <a:lstStyle/>
              <a:p>
                <a:r>
                  <a:rPr lang="en-US">
                    <a:noFill/>
                  </a:rPr>
                  <a:t> </a:t>
                </a:r>
              </a:p>
            </p:txBody>
          </p:sp>
        </mc:Fallback>
      </mc:AlternateContent>
    </p:spTree>
    <p:extLst>
      <p:ext uri="{BB962C8B-B14F-4D97-AF65-F5344CB8AC3E}">
        <p14:creationId xmlns:p14="http://schemas.microsoft.com/office/powerpoint/2010/main" val="3654592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complete code section </a:t>
            </a:r>
            <a:r>
              <a:rPr lang="en-US" dirty="0" smtClean="0"/>
              <a:t>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 10 fold cross validation ID vector</a:t>
            </a:r>
          </a:p>
          <a:p>
            <a:r>
              <a:rPr lang="en-US" dirty="0" smtClean="0"/>
              <a:t>Make a vector of </a:t>
            </a:r>
            <a:r>
              <a:rPr lang="en-US" i="1" dirty="0" smtClean="0"/>
              <a:t>s</a:t>
            </a:r>
            <a:r>
              <a:rPr lang="en-US" dirty="0" smtClean="0"/>
              <a:t> values to use.</a:t>
            </a:r>
          </a:p>
          <a:p>
            <a:r>
              <a:rPr lang="en-US" dirty="0" smtClean="0"/>
              <a:t>Perform 10-fold cross validation on the training set at the chosen values of </a:t>
            </a:r>
            <a:r>
              <a:rPr lang="en-US" i="1" dirty="0" smtClean="0"/>
              <a:t>s.</a:t>
            </a:r>
          </a:p>
          <a:p>
            <a:r>
              <a:rPr lang="en-US" dirty="0" smtClean="0"/>
              <a:t>Determine which value of </a:t>
            </a:r>
            <a:r>
              <a:rPr lang="en-US" i="1" dirty="0" smtClean="0"/>
              <a:t>s</a:t>
            </a:r>
            <a:r>
              <a:rPr lang="en-US" dirty="0" smtClean="0"/>
              <a:t> minimizes 10 fold cross validation error.</a:t>
            </a:r>
          </a:p>
          <a:p>
            <a:r>
              <a:rPr lang="en-US" dirty="0" smtClean="0"/>
              <a:t>Determine how well chosen model performs in validation set.</a:t>
            </a:r>
          </a:p>
          <a:p>
            <a:r>
              <a:rPr lang="en-US" dirty="0" smtClean="0"/>
              <a:t>Compare performance of lasso with AIC, BIC</a:t>
            </a:r>
            <a:endParaRPr lang="en-US" dirty="0"/>
          </a:p>
        </p:txBody>
      </p:sp>
    </p:spTree>
    <p:extLst>
      <p:ext uri="{BB962C8B-B14F-4D97-AF65-F5344CB8AC3E}">
        <p14:creationId xmlns:p14="http://schemas.microsoft.com/office/powerpoint/2010/main" val="3746333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S</a:t>
            </a:r>
            <a:r>
              <a:rPr lang="en-US" dirty="0" smtClean="0"/>
              <a:t> is chosen to minimize MSE in the training set based on k fold cross validation</a:t>
            </a:r>
            <a:endParaRPr lang="en-US" i="1" dirty="0"/>
          </a:p>
        </p:txBody>
      </p:sp>
      <p:sp>
        <p:nvSpPr>
          <p:cNvPr id="3" name="Content Placeholder 2"/>
          <p:cNvSpPr>
            <a:spLocks noGrp="1"/>
          </p:cNvSpPr>
          <p:nvPr>
            <p:ph idx="1"/>
          </p:nvPr>
        </p:nvSpPr>
        <p:spPr>
          <a:xfrm>
            <a:off x="457200" y="1600200"/>
            <a:ext cx="4572000" cy="4525963"/>
          </a:xfrm>
        </p:spPr>
        <p:txBody>
          <a:bodyPr>
            <a:normAutofit lnSpcReduction="10000"/>
          </a:bodyPr>
          <a:lstStyle/>
          <a:p>
            <a:r>
              <a:rPr lang="en-US" dirty="0" smtClean="0"/>
              <a:t>Picture is of average MSE based on 10 holdout sets for various values of </a:t>
            </a:r>
            <a:r>
              <a:rPr lang="en-US" i="1" dirty="0" smtClean="0"/>
              <a:t>s.</a:t>
            </a:r>
          </a:p>
          <a:p>
            <a:r>
              <a:rPr lang="en-US" dirty="0" smtClean="0"/>
              <a:t>Vertical bars depict 1 standard error</a:t>
            </a:r>
          </a:p>
          <a:p>
            <a:r>
              <a:rPr lang="en-US" dirty="0" smtClean="0"/>
              <a:t>Typically, value of </a:t>
            </a:r>
            <a:r>
              <a:rPr lang="en-US" i="1" dirty="0" smtClean="0"/>
              <a:t>s</a:t>
            </a:r>
            <a:r>
              <a:rPr lang="en-US" dirty="0" smtClean="0"/>
              <a:t> that is within 1 SE of lowest value is chosen.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198" y="1828800"/>
            <a:ext cx="3332163" cy="3423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410198" y="5638800"/>
            <a:ext cx="3429002" cy="646331"/>
          </a:xfrm>
          <a:prstGeom prst="rect">
            <a:avLst/>
          </a:prstGeom>
          <a:noFill/>
        </p:spPr>
        <p:txBody>
          <a:bodyPr wrap="square" rtlCol="0">
            <a:spAutoFit/>
          </a:bodyPr>
          <a:lstStyle/>
          <a:p>
            <a:r>
              <a:rPr lang="en-US" dirty="0" smtClean="0"/>
              <a:t>10-fold cross validation suggests </a:t>
            </a:r>
            <a:r>
              <a:rPr lang="en-US" i="1" dirty="0" smtClean="0"/>
              <a:t>s</a:t>
            </a:r>
            <a:r>
              <a:rPr lang="en-US" dirty="0" smtClean="0"/>
              <a:t>=0.4 is a good choice.</a:t>
            </a:r>
            <a:endParaRPr lang="en-US" dirty="0"/>
          </a:p>
        </p:txBody>
      </p:sp>
    </p:spTree>
    <p:extLst>
      <p:ext uri="{BB962C8B-B14F-4D97-AF65-F5344CB8AC3E}">
        <p14:creationId xmlns:p14="http://schemas.microsoft.com/office/powerpoint/2010/main" val="228678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notes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Ridge regression is an earlier and similar method to the lasso, which invokes the constraint </a:t>
                </a:r>
                <a14:m>
                  <m:oMath xmlns:m="http://schemas.openxmlformats.org/officeDocument/2006/math">
                    <m:nary>
                      <m:naryPr>
                        <m:chr m:val="∑"/>
                        <m:ctrlPr>
                          <a:rPr lang="en-US" i="1">
                            <a:latin typeface="Cambria Math"/>
                          </a:rPr>
                        </m:ctrlPr>
                      </m:naryPr>
                      <m:sub>
                        <m:r>
                          <m:rPr>
                            <m:brk m:alnAt="23"/>
                          </m:rPr>
                          <a:rPr lang="en-US" i="1">
                            <a:latin typeface="Cambria Math"/>
                          </a:rPr>
                          <m:t>𝑗</m:t>
                        </m:r>
                        <m:r>
                          <a:rPr lang="en-US" i="1">
                            <a:latin typeface="Cambria Math"/>
                          </a:rPr>
                          <m:t>=1</m:t>
                        </m:r>
                      </m:sub>
                      <m:sup>
                        <m:r>
                          <a:rPr lang="en-US" i="1">
                            <a:latin typeface="Cambria Math"/>
                          </a:rPr>
                          <m:t>𝑝</m:t>
                        </m:r>
                      </m:sup>
                      <m:e>
                        <m:sSup>
                          <m:sSupPr>
                            <m:ctrlPr>
                              <a:rPr lang="en-US"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ea typeface="Cambria Math"/>
                                      </a:rPr>
                                      <m:t>𝛽</m:t>
                                    </m:r>
                                  </m:e>
                                  <m:sub>
                                    <m:r>
                                      <a:rPr lang="en-US" i="1">
                                        <a:latin typeface="Cambria Math"/>
                                      </a:rPr>
                                      <m:t>𝑗</m:t>
                                    </m:r>
                                  </m:sub>
                                </m:sSub>
                              </m:e>
                            </m:d>
                          </m:e>
                          <m:sup>
                            <m:r>
                              <a:rPr lang="en-US" b="0" i="1" smtClean="0">
                                <a:latin typeface="Cambria Math"/>
                              </a:rPr>
                              <m:t>2</m:t>
                            </m:r>
                          </m:sup>
                        </m:sSup>
                      </m:e>
                    </m:nary>
                    <m:r>
                      <a:rPr lang="en-US" i="1">
                        <a:latin typeface="Cambria Math"/>
                      </a:rPr>
                      <m:t>&lt;</m:t>
                    </m:r>
                    <m:r>
                      <a:rPr lang="en-US" i="1">
                        <a:latin typeface="Cambria Math"/>
                      </a:rPr>
                      <m:t>𝑡</m:t>
                    </m:r>
                  </m:oMath>
                </a14:m>
                <a:r>
                  <a:rPr lang="en-US" dirty="0" smtClean="0"/>
                  <a:t>.</a:t>
                </a:r>
              </a:p>
              <a:p>
                <a:endParaRPr lang="en-US" dirty="0" smtClean="0"/>
              </a:p>
              <a:p>
                <a:r>
                  <a:rPr lang="en-US" dirty="0" smtClean="0"/>
                  <a:t>This is also a shrinkage or penalization method.</a:t>
                </a:r>
              </a:p>
              <a:p>
                <a:endParaRPr lang="en-US" dirty="0"/>
              </a:p>
              <a:p>
                <a:r>
                  <a:rPr lang="en-US" dirty="0" smtClean="0"/>
                  <a:t>Ridge regression will not set any specified predictor coefficients to exactly zero.  Lasso is preferable when predictors may be highly correlated.</a:t>
                </a:r>
              </a:p>
              <a:p>
                <a:endParaRPr lang="en-US" dirty="0" smtClean="0"/>
              </a:p>
              <a:p>
                <a:r>
                  <a:rPr lang="en-US" dirty="0" smtClean="0"/>
                  <a:t>For both ridge regression and lasso, </a:t>
                </a:r>
                <a14:m>
                  <m:oMath xmlns:m="http://schemas.openxmlformats.org/officeDocument/2006/math">
                    <m:r>
                      <a:rPr lang="en-US" i="1" smtClean="0">
                        <a:latin typeface="Cambria Math"/>
                        <a:ea typeface="Cambria Math"/>
                      </a:rPr>
                      <m:t>𝜆</m:t>
                    </m:r>
                  </m:oMath>
                </a14:m>
                <a:r>
                  <a:rPr lang="en-US" dirty="0" smtClean="0"/>
                  <a:t> cannot be estimated directly from the data using maximum likelihood due to an </a:t>
                </a:r>
                <a:r>
                  <a:rPr lang="en-US" dirty="0" err="1" smtClean="0"/>
                  <a:t>identifiability</a:t>
                </a:r>
                <a:r>
                  <a:rPr lang="en-US" dirty="0" smtClean="0"/>
                  <a:t> issue.  This is why cross validation is chosen to fix </a:t>
                </a:r>
                <a14:m>
                  <m:oMath xmlns:m="http://schemas.openxmlformats.org/officeDocument/2006/math">
                    <m:r>
                      <a:rPr lang="en-US" i="1" smtClean="0">
                        <a:latin typeface="Cambria Math"/>
                        <a:ea typeface="Cambria Math"/>
                      </a:rPr>
                      <m:t>𝜆</m:t>
                    </m:r>
                  </m:oMath>
                </a14:m>
                <a:r>
                  <a:rPr lang="en-US" dirty="0" smtClean="0"/>
                  <a:t> at a constant.</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156" r="-1481"/>
                </a:stretch>
              </a:blipFill>
            </p:spPr>
            <p:txBody>
              <a:bodyPr/>
              <a:lstStyle/>
              <a:p>
                <a:r>
                  <a:rPr lang="en-US">
                    <a:noFill/>
                  </a:rPr>
                  <a:t> </a:t>
                </a:r>
              </a:p>
            </p:txBody>
          </p:sp>
        </mc:Fallback>
      </mc:AlternateContent>
    </p:spTree>
    <p:extLst>
      <p:ext uri="{BB962C8B-B14F-4D97-AF65-F5344CB8AC3E}">
        <p14:creationId xmlns:p14="http://schemas.microsoft.com/office/powerpoint/2010/main" val="421577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p:cNvSpPr>
          <p:nvPr/>
        </p:nvSpPr>
        <p:spPr bwMode="auto">
          <a:xfrm>
            <a:off x="0" y="937617"/>
            <a:ext cx="9152930" cy="4991695"/>
          </a:xfrm>
          <a:prstGeom prst="rect">
            <a:avLst/>
          </a:prstGeom>
          <a:solidFill>
            <a:schemeClr val="accent1"/>
          </a:solidFill>
          <a:ln w="25400">
            <a:solidFill>
              <a:srgbClr val="000000">
                <a:alpha val="0"/>
              </a:srgbClr>
            </a:solidFill>
            <a:round/>
            <a:headEnd/>
            <a:tailEnd/>
          </a:ln>
        </p:spPr>
        <p:txBody>
          <a:bodyPr lIns="0" tIns="0" rIns="0" bIns="0"/>
          <a:lstStyle/>
          <a:p>
            <a:pPr defTabSz="914306"/>
            <a:endParaRPr lang="en-US">
              <a:solidFill>
                <a:srgbClr val="000000"/>
              </a:solidFill>
            </a:endParaRPr>
          </a:p>
        </p:txBody>
      </p:sp>
      <p:pic>
        <p:nvPicPr>
          <p:cNvPr id="20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71" y="61392"/>
            <a:ext cx="3033861" cy="79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2052" name="Rectangle 3"/>
          <p:cNvSpPr>
            <a:spLocks/>
          </p:cNvSpPr>
          <p:nvPr/>
        </p:nvSpPr>
        <p:spPr bwMode="auto">
          <a:xfrm>
            <a:off x="3945807" y="169665"/>
            <a:ext cx="511671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algn="r" defTabSz="914306"/>
            <a:r>
              <a:rPr lang="en-US" sz="2000" b="1" dirty="0">
                <a:solidFill>
                  <a:srgbClr val="FFFFFF"/>
                </a:solidFill>
                <a:latin typeface="Lucida Grande" charset="0"/>
                <a:ea typeface="Lucida Grande" charset="0"/>
                <a:cs typeface="Lucida Grande" charset="0"/>
                <a:sym typeface="Lucida Grande" charset="0"/>
              </a:rPr>
              <a:t>Laboratory for Interdisciplinary Statistical Analysis</a:t>
            </a:r>
          </a:p>
        </p:txBody>
      </p:sp>
      <p:grpSp>
        <p:nvGrpSpPr>
          <p:cNvPr id="2053" name="Group 4"/>
          <p:cNvGrpSpPr>
            <a:grpSpLocks/>
          </p:cNvGrpSpPr>
          <p:nvPr/>
        </p:nvGrpSpPr>
        <p:grpSpPr bwMode="auto">
          <a:xfrm>
            <a:off x="1169789" y="1617390"/>
            <a:ext cx="7831336" cy="3027164"/>
            <a:chOff x="0" y="0"/>
            <a:chExt cx="7016" cy="2712"/>
          </a:xfrm>
        </p:grpSpPr>
        <p:sp>
          <p:nvSpPr>
            <p:cNvPr id="2069" name="Rectangle 5"/>
            <p:cNvSpPr>
              <a:spLocks/>
            </p:cNvSpPr>
            <p:nvPr/>
          </p:nvSpPr>
          <p:spPr bwMode="auto">
            <a:xfrm>
              <a:off x="32" y="32"/>
              <a:ext cx="6952" cy="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7000" tIns="127000" rIns="127000" bIns="127000" anchor="ctr"/>
            <a:lstStyle/>
            <a:p>
              <a:pPr defTabSz="914306"/>
              <a:r>
                <a:rPr lang="en-US" sz="3000">
                  <a:solidFill>
                    <a:srgbClr val="000000"/>
                  </a:solidFill>
                  <a:latin typeface="Arial Bold" charset="0"/>
                  <a:cs typeface="Arial Bold" charset="0"/>
                  <a:sym typeface="Arial Bold" charset="0"/>
                </a:rPr>
                <a:t>Collaboration:</a:t>
              </a:r>
            </a:p>
            <a:p>
              <a:pPr defTabSz="914306"/>
              <a:r>
                <a:rPr lang="en-US" sz="800">
                  <a:solidFill>
                    <a:srgbClr val="000000"/>
                  </a:solidFill>
                  <a:cs typeface="Arial" charset="0"/>
                  <a:sym typeface="Arial" charset="0"/>
                </a:rPr>
                <a:t> </a:t>
              </a:r>
              <a:endParaRPr lang="en-US" sz="800">
                <a:solidFill>
                  <a:srgbClr val="000000"/>
                </a:solidFill>
                <a:ea typeface="Lucida Grande" charset="0"/>
                <a:cs typeface="Lucida Grande" charset="0"/>
                <a:sym typeface="Arial" charset="0"/>
              </a:endParaRPr>
            </a:p>
            <a:p>
              <a:pPr defTabSz="914306"/>
              <a:r>
                <a:rPr lang="en-US" sz="1500">
                  <a:solidFill>
                    <a:srgbClr val="000000"/>
                  </a:solidFill>
                  <a:cs typeface="Arial" charset="0"/>
                  <a:sym typeface="Arial" charset="0"/>
                </a:rPr>
                <a:t>Visit our website to request personalized statistical advice and assistance with:</a:t>
              </a:r>
            </a:p>
            <a:p>
              <a:pPr defTabSz="914306"/>
              <a:endParaRPr lang="en-US" sz="2200">
                <a:solidFill>
                  <a:srgbClr val="000000"/>
                </a:solidFill>
                <a:ea typeface="Lucida Grande" charset="0"/>
                <a:cs typeface="Lucida Grande" charset="0"/>
                <a:sym typeface="Arial" charset="0"/>
              </a:endParaRPr>
            </a:p>
            <a:p>
              <a:pPr defTabSz="914306"/>
              <a:r>
                <a:rPr lang="en-US" sz="2200">
                  <a:solidFill>
                    <a:srgbClr val="000000"/>
                  </a:solidFill>
                  <a:cs typeface="Arial" charset="0"/>
                  <a:sym typeface="Arial" charset="0"/>
                </a:rPr>
                <a:t>Experimental Design • Data Analysis • Interpreting Results</a:t>
              </a:r>
              <a:br>
                <a:rPr lang="en-US" sz="2200">
                  <a:solidFill>
                    <a:srgbClr val="000000"/>
                  </a:solidFill>
                  <a:cs typeface="Arial" charset="0"/>
                  <a:sym typeface="Arial" charset="0"/>
                </a:rPr>
              </a:br>
              <a:r>
                <a:rPr lang="en-US" sz="2200">
                  <a:solidFill>
                    <a:srgbClr val="000000"/>
                  </a:solidFill>
                  <a:cs typeface="Arial" charset="0"/>
                  <a:sym typeface="Arial" charset="0"/>
                </a:rPr>
                <a:t>Grant Proposals • Software (R, SAS, JMP, SPSS...)</a:t>
              </a:r>
            </a:p>
            <a:p>
              <a:pPr defTabSz="914306"/>
              <a:endParaRPr lang="en-US" sz="2200">
                <a:solidFill>
                  <a:srgbClr val="000000"/>
                </a:solidFill>
                <a:ea typeface="Lucida Grande" charset="0"/>
                <a:cs typeface="Lucida Grande" charset="0"/>
                <a:sym typeface="Arial" charset="0"/>
              </a:endParaRPr>
            </a:p>
            <a:p>
              <a:pPr defTabSz="914306"/>
              <a:r>
                <a:rPr lang="en-US" sz="1500">
                  <a:solidFill>
                    <a:srgbClr val="000000"/>
                  </a:solidFill>
                  <a:cs typeface="Arial" charset="0"/>
                  <a:sym typeface="Arial" charset="0"/>
                </a:rPr>
                <a:t>LISA statistical collaborators aim to explain concepts in ways useful for your research.</a:t>
              </a:r>
              <a:endParaRPr lang="en-US" sz="1500">
                <a:solidFill>
                  <a:srgbClr val="000000"/>
                </a:solidFill>
                <a:ea typeface="Lucida Grande" charset="0"/>
                <a:cs typeface="Lucida Grande" charset="0"/>
                <a:sym typeface="Arial" charset="0"/>
              </a:endParaRPr>
            </a:p>
            <a:p>
              <a:pPr defTabSz="914306"/>
              <a:endParaRPr lang="en-US" sz="800">
                <a:solidFill>
                  <a:srgbClr val="000000"/>
                </a:solidFill>
                <a:ea typeface="Lucida Grande" charset="0"/>
                <a:cs typeface="Lucida Grande" charset="0"/>
                <a:sym typeface="Arial" charset="0"/>
              </a:endParaRPr>
            </a:p>
            <a:p>
              <a:pPr algn="r" defTabSz="914306"/>
              <a:r>
                <a:rPr lang="en-US" sz="1700">
                  <a:solidFill>
                    <a:srgbClr val="000000"/>
                  </a:solidFill>
                  <a:cs typeface="Arial" charset="0"/>
                  <a:sym typeface="Arial" charset="0"/>
                </a:rPr>
                <a:t>Great advice right now: </a:t>
              </a:r>
              <a:r>
                <a:rPr lang="en-US" sz="1700">
                  <a:solidFill>
                    <a:srgbClr val="000000"/>
                  </a:solidFill>
                  <a:latin typeface="Arial Italic" charset="0"/>
                  <a:cs typeface="Arial Italic" charset="0"/>
                  <a:sym typeface="Arial Italic" charset="0"/>
                </a:rPr>
                <a:t>Meet with LISA </a:t>
              </a:r>
              <a:r>
                <a:rPr lang="en-US" sz="1700">
                  <a:solidFill>
                    <a:srgbClr val="000000"/>
                  </a:solidFill>
                  <a:latin typeface="Arial Bold Italic" charset="0"/>
                  <a:cs typeface="Arial Bold Italic" charset="0"/>
                  <a:sym typeface="Arial Bold Italic" charset="0"/>
                </a:rPr>
                <a:t>before </a:t>
              </a:r>
              <a:r>
                <a:rPr lang="en-US" sz="1700">
                  <a:solidFill>
                    <a:srgbClr val="000000"/>
                  </a:solidFill>
                  <a:latin typeface="Arial Italic" charset="0"/>
                  <a:cs typeface="Arial Italic" charset="0"/>
                  <a:sym typeface="Arial Italic" charset="0"/>
                </a:rPr>
                <a:t>collecting your data.</a:t>
              </a:r>
            </a:p>
          </p:txBody>
        </p:sp>
        <p:pic>
          <p:nvPicPr>
            <p:cNvPr id="207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016" cy="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054" name="Group 7"/>
          <p:cNvGrpSpPr>
            <a:grpSpLocks/>
          </p:cNvGrpSpPr>
          <p:nvPr/>
        </p:nvGrpSpPr>
        <p:grpSpPr bwMode="auto">
          <a:xfrm>
            <a:off x="65857" y="3634383"/>
            <a:ext cx="1009055" cy="1009055"/>
            <a:chOff x="0" y="0"/>
            <a:chExt cx="904" cy="904"/>
          </a:xfrm>
        </p:grpSpPr>
        <p:pic>
          <p:nvPicPr>
            <p:cNvPr id="206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 y="32"/>
              <a:ext cx="833"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68"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04"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055" name="Group 10"/>
          <p:cNvGrpSpPr>
            <a:grpSpLocks/>
          </p:cNvGrpSpPr>
          <p:nvPr/>
        </p:nvGrpSpPr>
        <p:grpSpPr bwMode="auto">
          <a:xfrm>
            <a:off x="63624" y="1616273"/>
            <a:ext cx="1009055" cy="1009055"/>
            <a:chOff x="0" y="0"/>
            <a:chExt cx="904" cy="904"/>
          </a:xfrm>
        </p:grpSpPr>
        <p:pic>
          <p:nvPicPr>
            <p:cNvPr id="2065"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 y="32"/>
              <a:ext cx="83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66" name="Picture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04"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2056" name="Group 13"/>
          <p:cNvGrpSpPr>
            <a:grpSpLocks/>
          </p:cNvGrpSpPr>
          <p:nvPr/>
        </p:nvGrpSpPr>
        <p:grpSpPr bwMode="auto">
          <a:xfrm>
            <a:off x="61393" y="2652117"/>
            <a:ext cx="1009055" cy="973336"/>
            <a:chOff x="0" y="0"/>
            <a:chExt cx="904" cy="872"/>
          </a:xfrm>
        </p:grpSpPr>
        <p:pic>
          <p:nvPicPr>
            <p:cNvPr id="2063" name="Picture 14"/>
            <p:cNvPicPr>
              <a:picLocks noChangeArrowheads="1"/>
            </p:cNvPicPr>
            <p:nvPr/>
          </p:nvPicPr>
          <p:blipFill>
            <a:blip r:embed="rId8" cstate="print">
              <a:extLst>
                <a:ext uri="{28A0092B-C50C-407E-A947-70E740481C1C}">
                  <a14:useLocalDpi xmlns:a14="http://schemas.microsoft.com/office/drawing/2010/main" val="0"/>
                </a:ext>
              </a:extLst>
            </a:blip>
            <a:srcRect l="3235" t="4706" r="19583"/>
            <a:stretch>
              <a:fillRect/>
            </a:stretch>
          </p:blipFill>
          <p:spPr bwMode="auto">
            <a:xfrm>
              <a:off x="32" y="32"/>
              <a:ext cx="840"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64" name="Picture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04"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2057" name="Rectangle 16"/>
          <p:cNvSpPr>
            <a:spLocks/>
          </p:cNvSpPr>
          <p:nvPr/>
        </p:nvSpPr>
        <p:spPr bwMode="auto">
          <a:xfrm>
            <a:off x="187523" y="5664771"/>
            <a:ext cx="8813602" cy="27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26785" tIns="26785" rIns="26785" bIns="26785"/>
          <a:lstStyle/>
          <a:p>
            <a:pPr defTabSz="914306"/>
            <a:r>
              <a:rPr lang="en-US" sz="1400" dirty="0">
                <a:solidFill>
                  <a:srgbClr val="000000"/>
                </a:solidFill>
                <a:cs typeface="Arial" charset="0"/>
                <a:sym typeface="Arial" charset="0"/>
              </a:rPr>
              <a:t>All services are </a:t>
            </a:r>
            <a:r>
              <a:rPr lang="en-US" sz="1400" dirty="0">
                <a:solidFill>
                  <a:srgbClr val="000000"/>
                </a:solidFill>
                <a:latin typeface="Arial Bold" charset="0"/>
                <a:cs typeface="Arial Bold" charset="0"/>
                <a:sym typeface="Arial Bold" charset="0"/>
              </a:rPr>
              <a:t>FREE </a:t>
            </a:r>
            <a:r>
              <a:rPr lang="en-US" sz="1400" dirty="0">
                <a:solidFill>
                  <a:srgbClr val="000000"/>
                </a:solidFill>
                <a:cs typeface="Arial" charset="0"/>
                <a:sym typeface="Arial" charset="0"/>
              </a:rPr>
              <a:t>for VT researchers.  We assist with research—not class projects or homework.</a:t>
            </a:r>
          </a:p>
        </p:txBody>
      </p:sp>
      <p:sp>
        <p:nvSpPr>
          <p:cNvPr id="2058" name="Rectangle 17"/>
          <p:cNvSpPr>
            <a:spLocks/>
          </p:cNvSpPr>
          <p:nvPr/>
        </p:nvSpPr>
        <p:spPr bwMode="auto">
          <a:xfrm>
            <a:off x="-8928" y="1026916"/>
            <a:ext cx="9072563" cy="473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defTabSz="914306"/>
            <a:r>
              <a:rPr lang="en-US" sz="2400" dirty="0">
                <a:solidFill>
                  <a:srgbClr val="000000"/>
                </a:solidFill>
                <a:cs typeface="Arial" charset="0"/>
                <a:sym typeface="Arial" charset="0"/>
              </a:rPr>
              <a:t>LISA helps VT researchers benefit from the use of</a:t>
            </a:r>
            <a:r>
              <a:rPr lang="en-US" sz="400" dirty="0">
                <a:solidFill>
                  <a:srgbClr val="000000"/>
                </a:solidFill>
                <a:cs typeface="Arial" charset="0"/>
                <a:sym typeface="Arial" charset="0"/>
              </a:rPr>
              <a:t> </a:t>
            </a:r>
            <a:r>
              <a:rPr lang="en-US" sz="2400" dirty="0">
                <a:solidFill>
                  <a:srgbClr val="000000"/>
                </a:solidFill>
                <a:cs typeface="Arial" charset="0"/>
                <a:sym typeface="Arial" charset="0"/>
              </a:rPr>
              <a:t> </a:t>
            </a:r>
            <a:r>
              <a:rPr lang="en-US" sz="3000" dirty="0">
                <a:solidFill>
                  <a:srgbClr val="000000"/>
                </a:solidFill>
                <a:latin typeface="Arial Bold" charset="0"/>
                <a:cs typeface="Arial Bold" charset="0"/>
                <a:sym typeface="Arial Bold" charset="0"/>
              </a:rPr>
              <a:t>Statistics</a:t>
            </a:r>
          </a:p>
        </p:txBody>
      </p:sp>
      <p:sp>
        <p:nvSpPr>
          <p:cNvPr id="2059" name="Rectangle 18"/>
          <p:cNvSpPr>
            <a:spLocks/>
          </p:cNvSpPr>
          <p:nvPr/>
        </p:nvSpPr>
        <p:spPr bwMode="auto">
          <a:xfrm>
            <a:off x="4900167" y="6206134"/>
            <a:ext cx="3402211" cy="366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26785" tIns="26785" rIns="26785" bIns="26785"/>
          <a:lstStyle/>
          <a:p>
            <a:pPr defTabSz="914306"/>
            <a:r>
              <a:rPr lang="en-US" sz="2100" b="1" dirty="0">
                <a:solidFill>
                  <a:srgbClr val="FFFFFF"/>
                </a:solidFill>
                <a:latin typeface="Lucida Grande" charset="0"/>
                <a:ea typeface="Lucida Grande" charset="0"/>
                <a:cs typeface="Lucida Grande" charset="0"/>
                <a:sym typeface="Lucida Grande" charset="0"/>
              </a:rPr>
              <a:t>www.lisa.stat.vt.edu</a:t>
            </a:r>
          </a:p>
        </p:txBody>
      </p:sp>
      <p:pic>
        <p:nvPicPr>
          <p:cNvPr id="2060" name="Picture 19"/>
          <p:cNvPicPr>
            <a:picLocks noChangeArrowheads="1"/>
          </p:cNvPicPr>
          <p:nvPr/>
        </p:nvPicPr>
        <p:blipFill>
          <a:blip r:embed="rId10">
            <a:extLst>
              <a:ext uri="{28A0092B-C50C-407E-A947-70E740481C1C}">
                <a14:useLocalDpi xmlns:a14="http://schemas.microsoft.com/office/drawing/2010/main" val="0"/>
              </a:ext>
            </a:extLst>
          </a:blip>
          <a:srcRect t="12054" b="66629"/>
          <a:stretch>
            <a:fillRect/>
          </a:stretch>
        </p:blipFill>
        <p:spPr bwMode="auto">
          <a:xfrm>
            <a:off x="8207502" y="6072188"/>
            <a:ext cx="578197" cy="67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pic>
        <p:nvPicPr>
          <p:cNvPr id="2061"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906" y="6232922"/>
            <a:ext cx="2155404"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pic>
      <p:sp>
        <p:nvSpPr>
          <p:cNvPr id="2062" name="Rectangle 22"/>
          <p:cNvSpPr>
            <a:spLocks/>
          </p:cNvSpPr>
          <p:nvPr/>
        </p:nvSpPr>
        <p:spPr bwMode="auto">
          <a:xfrm>
            <a:off x="187523" y="4795242"/>
            <a:ext cx="8813602" cy="7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defTabSz="914306"/>
            <a:r>
              <a:rPr lang="en-US" sz="1500" dirty="0">
                <a:solidFill>
                  <a:srgbClr val="000000"/>
                </a:solidFill>
                <a:latin typeface="Arial Italic" charset="0"/>
                <a:cs typeface="Arial Italic" charset="0"/>
                <a:sym typeface="Arial Italic" charset="0"/>
              </a:rPr>
              <a:t>LISA also offers:</a:t>
            </a:r>
          </a:p>
          <a:p>
            <a:pPr defTabSz="914306"/>
            <a:endParaRPr lang="en-US" sz="600" dirty="0">
              <a:solidFill>
                <a:srgbClr val="000000"/>
              </a:solidFill>
              <a:latin typeface="Arial Bold Italic" charset="0"/>
              <a:ea typeface="Lucida Grande" charset="0"/>
              <a:cs typeface="Lucida Grande" charset="0"/>
              <a:sym typeface="Arial Bold Italic" charset="0"/>
            </a:endParaRPr>
          </a:p>
          <a:p>
            <a:pPr defTabSz="914306"/>
            <a:r>
              <a:rPr lang="en-US" sz="1500" dirty="0">
                <a:solidFill>
                  <a:srgbClr val="000000"/>
                </a:solidFill>
                <a:latin typeface="Arial Bold" charset="0"/>
                <a:cs typeface="Arial Bold" charset="0"/>
                <a:sym typeface="Arial Bold" charset="0"/>
              </a:rPr>
              <a:t>Educational Short Courses:</a:t>
            </a:r>
            <a:r>
              <a:rPr lang="en-US" sz="1500" dirty="0">
                <a:solidFill>
                  <a:srgbClr val="000000"/>
                </a:solidFill>
                <a:cs typeface="Arial" charset="0"/>
                <a:sym typeface="Arial" charset="0"/>
              </a:rPr>
              <a:t> </a:t>
            </a:r>
            <a:r>
              <a:rPr lang="en-US" sz="1600" dirty="0">
                <a:solidFill>
                  <a:srgbClr val="000000"/>
                </a:solidFill>
                <a:cs typeface="Arial" charset="0"/>
                <a:sym typeface="Arial" charset="0"/>
              </a:rPr>
              <a:t>Designed to help graduate students apply statistics in their research</a:t>
            </a:r>
            <a:endParaRPr lang="en-US" sz="1600" dirty="0">
              <a:solidFill>
                <a:srgbClr val="000000"/>
              </a:solidFill>
              <a:latin typeface="Arial Bold" charset="0"/>
              <a:ea typeface="Lucida Grande" charset="0"/>
              <a:cs typeface="Lucida Grande" charset="0"/>
              <a:sym typeface="Arial Bold" charset="0"/>
            </a:endParaRPr>
          </a:p>
          <a:p>
            <a:pPr defTabSz="914306"/>
            <a:r>
              <a:rPr lang="en-US" sz="1500" dirty="0">
                <a:solidFill>
                  <a:srgbClr val="000000"/>
                </a:solidFill>
                <a:latin typeface="Arial Bold" charset="0"/>
                <a:cs typeface="Arial Bold" charset="0"/>
                <a:sym typeface="Arial Bold" charset="0"/>
              </a:rPr>
              <a:t>Walk-In Consulting: </a:t>
            </a:r>
            <a:r>
              <a:rPr lang="en-US" sz="1600" dirty="0">
                <a:solidFill>
                  <a:srgbClr val="000000"/>
                </a:solidFill>
                <a:cs typeface="Arial" charset="0"/>
                <a:sym typeface="Arial" charset="0"/>
              </a:rPr>
              <a:t>M-F </a:t>
            </a:r>
            <a:r>
              <a:rPr lang="en-US" sz="1600" dirty="0" smtClean="0">
                <a:solidFill>
                  <a:srgbClr val="000000"/>
                </a:solidFill>
                <a:cs typeface="Arial" charset="0"/>
                <a:sym typeface="Arial" charset="0"/>
              </a:rPr>
              <a:t>1-3 PM GLC Video Conference Room  </a:t>
            </a:r>
            <a:r>
              <a:rPr lang="en-US" sz="1600" dirty="0">
                <a:solidFill>
                  <a:srgbClr val="000000"/>
                </a:solidFill>
                <a:cs typeface="Arial" charset="0"/>
                <a:sym typeface="Arial" charset="0"/>
              </a:rPr>
              <a:t>for questions requiring &lt;30 </a:t>
            </a:r>
            <a:r>
              <a:rPr lang="en-US" sz="1600" dirty="0" err="1" smtClean="0">
                <a:solidFill>
                  <a:srgbClr val="000000"/>
                </a:solidFill>
                <a:cs typeface="Arial" charset="0"/>
                <a:sym typeface="Arial" charset="0"/>
              </a:rPr>
              <a:t>mins</a:t>
            </a:r>
            <a:endParaRPr lang="en-US" sz="1600" dirty="0" smtClean="0">
              <a:solidFill>
                <a:srgbClr val="000000"/>
              </a:solidFill>
              <a:cs typeface="Arial" charset="0"/>
              <a:sym typeface="Arial" charset="0"/>
            </a:endParaRPr>
          </a:p>
          <a:p>
            <a:pPr defTabSz="914306"/>
            <a:r>
              <a:rPr lang="en-US" sz="1600" dirty="0">
                <a:solidFill>
                  <a:srgbClr val="000000"/>
                </a:solidFill>
                <a:cs typeface="Arial" charset="0"/>
                <a:sym typeface="Arial" charset="0"/>
              </a:rPr>
              <a:t>	</a:t>
            </a:r>
            <a:r>
              <a:rPr lang="en-US" sz="1600" dirty="0" smtClean="0">
                <a:solidFill>
                  <a:srgbClr val="000000"/>
                </a:solidFill>
                <a:cs typeface="Arial" charset="0"/>
                <a:sym typeface="Arial" charset="0"/>
              </a:rPr>
              <a:t>Also 3-5 PM Port (Library/</a:t>
            </a:r>
            <a:r>
              <a:rPr lang="en-US" sz="1600" dirty="0" err="1" smtClean="0">
                <a:solidFill>
                  <a:srgbClr val="000000"/>
                </a:solidFill>
                <a:cs typeface="Arial" charset="0"/>
                <a:sym typeface="Arial" charset="0"/>
              </a:rPr>
              <a:t>Torg</a:t>
            </a:r>
            <a:r>
              <a:rPr lang="en-US" sz="1600" dirty="0" smtClean="0">
                <a:solidFill>
                  <a:srgbClr val="000000"/>
                </a:solidFill>
                <a:cs typeface="Arial" charset="0"/>
                <a:sym typeface="Arial" charset="0"/>
              </a:rPr>
              <a:t> Bridge) and 9-11 AM ICTAS Café X</a:t>
            </a:r>
            <a:endParaRPr lang="en-US" sz="1600" dirty="0">
              <a:solidFill>
                <a:srgbClr val="000000"/>
              </a:solidFill>
              <a:cs typeface="Arial" charset="0"/>
              <a:sym typeface="Arial" charset="0"/>
            </a:endParaRPr>
          </a:p>
        </p:txBody>
      </p:sp>
      <p:sp>
        <p:nvSpPr>
          <p:cNvPr id="2" name="Slide Number Placeholder 1"/>
          <p:cNvSpPr>
            <a:spLocks noGrp="1"/>
          </p:cNvSpPr>
          <p:nvPr>
            <p:ph type="sldNum" sz="quarter" idx="10"/>
          </p:nvPr>
        </p:nvSpPr>
        <p:spPr/>
        <p:txBody>
          <a:bodyPr/>
          <a:lstStyle/>
          <a:p>
            <a:pPr>
              <a:defRPr/>
            </a:pPr>
            <a:fld id="{AE7C69E6-9E89-49B8-AAFF-7F6718896A14}"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417138069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Thanks to the following </a:t>
            </a:r>
          </a:p>
          <a:p>
            <a:pPr lvl="1"/>
            <a:r>
              <a:rPr lang="en-US" dirty="0" err="1" smtClean="0"/>
              <a:t>Dhruva</a:t>
            </a:r>
            <a:r>
              <a:rPr lang="en-US" dirty="0" smtClean="0"/>
              <a:t> Sharma</a:t>
            </a:r>
          </a:p>
          <a:p>
            <a:pPr lvl="1"/>
            <a:r>
              <a:rPr lang="en-US" dirty="0" smtClean="0"/>
              <a:t>Scotland Leman</a:t>
            </a:r>
          </a:p>
          <a:p>
            <a:pPr lvl="1"/>
            <a:r>
              <a:rPr lang="en-US" dirty="0" smtClean="0"/>
              <a:t>Andy </a:t>
            </a:r>
            <a:r>
              <a:rPr lang="en-US" dirty="0" err="1" smtClean="0"/>
              <a:t>Hoege</a:t>
            </a:r>
            <a:endParaRPr lang="en-US" dirty="0"/>
          </a:p>
        </p:txBody>
      </p:sp>
    </p:spTree>
    <p:extLst>
      <p:ext uri="{BB962C8B-B14F-4D97-AF65-F5344CB8AC3E}">
        <p14:creationId xmlns:p14="http://schemas.microsoft.com/office/powerpoint/2010/main" val="1428351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Efron</a:t>
            </a:r>
            <a:r>
              <a:rPr lang="en-US" dirty="0"/>
              <a:t>, B., Hastie, T., </a:t>
            </a:r>
            <a:r>
              <a:rPr lang="en-US" dirty="0" err="1"/>
              <a:t>Johnstone</a:t>
            </a:r>
            <a:r>
              <a:rPr lang="en-US" dirty="0"/>
              <a:t>, I. and </a:t>
            </a:r>
            <a:r>
              <a:rPr lang="en-US" dirty="0" err="1"/>
              <a:t>Tibshirani</a:t>
            </a:r>
            <a:r>
              <a:rPr lang="en-US" dirty="0"/>
              <a:t>, R. (2004). Least angle regression (with discussion), Annals of Statistics 32(2): </a:t>
            </a:r>
            <a:r>
              <a:rPr lang="en-US" dirty="0" smtClean="0"/>
              <a:t>407-499.</a:t>
            </a:r>
          </a:p>
          <a:p>
            <a:r>
              <a:rPr lang="en-US" dirty="0" smtClean="0"/>
              <a:t>Friedman</a:t>
            </a:r>
            <a:r>
              <a:rPr lang="en-US" dirty="0"/>
              <a:t>, Jerome; Hastie, Trevor; </a:t>
            </a:r>
            <a:r>
              <a:rPr lang="en-US" dirty="0" err="1"/>
              <a:t>Tibshirani</a:t>
            </a:r>
            <a:r>
              <a:rPr lang="en-US" dirty="0"/>
              <a:t>, Robert (2009-02-09). The Elements of Statistical Learning: Data Mining, Inference, and Prediction, Second Edition (Springer Series in Statistics) (Kindle Locations 13024-13026). Springer - A. Kindle Edition. </a:t>
            </a:r>
            <a:endParaRPr lang="en-US" dirty="0" smtClean="0"/>
          </a:p>
          <a:p>
            <a:r>
              <a:rPr lang="en-US" dirty="0" err="1"/>
              <a:t>Stamey</a:t>
            </a:r>
            <a:r>
              <a:rPr lang="en-US" dirty="0"/>
              <a:t>, T., </a:t>
            </a:r>
            <a:r>
              <a:rPr lang="en-US" dirty="0" err="1"/>
              <a:t>Kabalin</a:t>
            </a:r>
            <a:r>
              <a:rPr lang="en-US" dirty="0"/>
              <a:t>, J., McNeal, J., </a:t>
            </a:r>
            <a:r>
              <a:rPr lang="en-US" dirty="0" err="1"/>
              <a:t>Johnstone</a:t>
            </a:r>
            <a:r>
              <a:rPr lang="en-US" dirty="0"/>
              <a:t>, I., </a:t>
            </a:r>
            <a:r>
              <a:rPr lang="en-US" dirty="0" err="1"/>
              <a:t>Freiha</a:t>
            </a:r>
            <a:r>
              <a:rPr lang="en-US" dirty="0"/>
              <a:t>, F., </a:t>
            </a:r>
            <a:r>
              <a:rPr lang="en-US" dirty="0" err="1"/>
              <a:t>Redwine</a:t>
            </a:r>
            <a:r>
              <a:rPr lang="en-US" dirty="0"/>
              <a:t>, E. and Yang, N. (1989). Prostate specific antigen in the diagnosis and treatment of adenocarcinoma of the prostate II radical prostatectomy treated patients, Journal of Urology 16: 1076-1083</a:t>
            </a:r>
            <a:r>
              <a:rPr lang="en-US" dirty="0" smtClean="0"/>
              <a:t>.</a:t>
            </a:r>
            <a:endParaRPr lang="en-US" dirty="0"/>
          </a:p>
          <a:p>
            <a:r>
              <a:rPr lang="en-US" dirty="0" err="1"/>
              <a:t>Tibshirani</a:t>
            </a:r>
            <a:r>
              <a:rPr lang="en-US" dirty="0"/>
              <a:t>, R. (1996). Regression shrinkage and selection via the lasso. J. Royal. Statist. </a:t>
            </a:r>
            <a:r>
              <a:rPr lang="en-US" dirty="0" err="1"/>
              <a:t>Soc</a:t>
            </a:r>
            <a:r>
              <a:rPr lang="en-US" dirty="0"/>
              <a:t> B., Vol. 58, No. 1, pages 267-288</a:t>
            </a:r>
            <a:r>
              <a:rPr lang="en-US" dirty="0" smtClean="0"/>
              <a:t>).</a:t>
            </a:r>
          </a:p>
          <a:p>
            <a:endParaRPr lang="en-US" dirty="0"/>
          </a:p>
        </p:txBody>
      </p:sp>
    </p:spTree>
    <p:extLst>
      <p:ext uri="{BB962C8B-B14F-4D97-AF65-F5344CB8AC3E}">
        <p14:creationId xmlns:p14="http://schemas.microsoft.com/office/powerpoint/2010/main" val="261311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goal is to demonstrate the lasso technique using real world data.</a:t>
            </a:r>
            <a:endParaRPr lang="en-US" dirty="0"/>
          </a:p>
        </p:txBody>
      </p:sp>
      <p:sp>
        <p:nvSpPr>
          <p:cNvPr id="3" name="Content Placeholder 2"/>
          <p:cNvSpPr>
            <a:spLocks noGrp="1"/>
          </p:cNvSpPr>
          <p:nvPr>
            <p:ph idx="1"/>
          </p:nvPr>
        </p:nvSpPr>
        <p:spPr>
          <a:xfrm>
            <a:off x="533400" y="1752600"/>
            <a:ext cx="8229600" cy="4525963"/>
          </a:xfrm>
        </p:spPr>
        <p:txBody>
          <a:bodyPr>
            <a:normAutofit fontScale="92500" lnSpcReduction="10000"/>
          </a:bodyPr>
          <a:lstStyle/>
          <a:p>
            <a:r>
              <a:rPr lang="en-US" dirty="0" smtClean="0"/>
              <a:t>Lasso stands for “</a:t>
            </a:r>
            <a:r>
              <a:rPr lang="en-US" dirty="0" smtClean="0">
                <a:solidFill>
                  <a:srgbClr val="FF0000"/>
                </a:solidFill>
              </a:rPr>
              <a:t>least absolute shrinkage and selection operator</a:t>
            </a:r>
            <a:r>
              <a:rPr lang="en-US" dirty="0" smtClean="0"/>
              <a:t>.”</a:t>
            </a:r>
          </a:p>
          <a:p>
            <a:r>
              <a:rPr lang="en-US" dirty="0" smtClean="0"/>
              <a:t>Continuous subset selection algorithm, can “shrink” the effect of unimportant predictors, can set effects to zero.</a:t>
            </a:r>
          </a:p>
          <a:p>
            <a:r>
              <a:rPr lang="en-US" dirty="0" smtClean="0"/>
              <a:t>Requires more technical work to implement compared to other common methods.</a:t>
            </a:r>
            <a:endParaRPr lang="en-US" dirty="0"/>
          </a:p>
          <a:p>
            <a:r>
              <a:rPr lang="en-US" dirty="0" smtClean="0"/>
              <a:t>Note:  The analysis closely follows </a:t>
            </a:r>
            <a:r>
              <a:rPr lang="en-US" dirty="0" err="1" smtClean="0"/>
              <a:t>Tibshirani</a:t>
            </a:r>
            <a:r>
              <a:rPr lang="en-US" dirty="0" smtClean="0"/>
              <a:t> (1996) </a:t>
            </a:r>
            <a:r>
              <a:rPr lang="en-US" dirty="0"/>
              <a:t>and </a:t>
            </a:r>
            <a:r>
              <a:rPr lang="en-US" dirty="0" smtClean="0"/>
              <a:t>Friedman, Hastie, and </a:t>
            </a:r>
            <a:r>
              <a:rPr lang="en-US" dirty="0" err="1" smtClean="0"/>
              <a:t>Tibshirani</a:t>
            </a:r>
            <a:r>
              <a:rPr lang="en-US" dirty="0" smtClean="0"/>
              <a:t> (2009).</a:t>
            </a:r>
            <a:endParaRPr lang="en-US" dirty="0"/>
          </a:p>
          <a:p>
            <a:endParaRPr lang="en-US" dirty="0"/>
          </a:p>
        </p:txBody>
      </p:sp>
    </p:spTree>
    <p:extLst>
      <p:ext uri="{BB962C8B-B14F-4D97-AF65-F5344CB8AC3E}">
        <p14:creationId xmlns:p14="http://schemas.microsoft.com/office/powerpoint/2010/main" val="217329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addition to the lasso, these statistical concepts will be discussed.</a:t>
            </a:r>
            <a:endParaRPr lang="en-US" dirty="0"/>
          </a:p>
        </p:txBody>
      </p:sp>
      <p:sp>
        <p:nvSpPr>
          <p:cNvPr id="3" name="Content Placeholder 2"/>
          <p:cNvSpPr>
            <a:spLocks noGrp="1"/>
          </p:cNvSpPr>
          <p:nvPr>
            <p:ph idx="1"/>
          </p:nvPr>
        </p:nvSpPr>
        <p:spPr/>
        <p:txBody>
          <a:bodyPr/>
          <a:lstStyle/>
          <a:p>
            <a:r>
              <a:rPr lang="en-US" dirty="0" smtClean="0"/>
              <a:t>Exploratory data analysis and graphing.</a:t>
            </a:r>
          </a:p>
          <a:p>
            <a:r>
              <a:rPr lang="en-US" dirty="0" smtClean="0"/>
              <a:t>Ordinary least squares regression.</a:t>
            </a:r>
          </a:p>
          <a:p>
            <a:r>
              <a:rPr lang="en-US" dirty="0" smtClean="0"/>
              <a:t>Cross validation.</a:t>
            </a:r>
          </a:p>
          <a:p>
            <a:r>
              <a:rPr lang="en-US" dirty="0" smtClean="0"/>
              <a:t>Model selection, including forward, backward, stepwise selection and information criteria (e.g. AIC, BIC).</a:t>
            </a:r>
          </a:p>
          <a:p>
            <a:endParaRPr lang="en-US" dirty="0" smtClean="0"/>
          </a:p>
        </p:txBody>
      </p:sp>
    </p:spTree>
    <p:extLst>
      <p:ext uri="{BB962C8B-B14F-4D97-AF65-F5344CB8AC3E}">
        <p14:creationId xmlns:p14="http://schemas.microsoft.com/office/powerpoint/2010/main" val="31740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prostate data originally described in </a:t>
            </a:r>
            <a:r>
              <a:rPr lang="en-US" dirty="0" err="1" smtClean="0"/>
              <a:t>Stamey</a:t>
            </a:r>
            <a:r>
              <a:rPr lang="en-US" dirty="0" smtClean="0"/>
              <a:t> et. al (1989).</a:t>
            </a:r>
            <a:endParaRPr lang="en-US" dirty="0"/>
          </a:p>
        </p:txBody>
      </p:sp>
      <p:sp>
        <p:nvSpPr>
          <p:cNvPr id="3" name="Content Placeholder 2"/>
          <p:cNvSpPr>
            <a:spLocks noGrp="1"/>
          </p:cNvSpPr>
          <p:nvPr>
            <p:ph idx="1"/>
          </p:nvPr>
        </p:nvSpPr>
        <p:spPr/>
        <p:txBody>
          <a:bodyPr>
            <a:normAutofit/>
          </a:bodyPr>
          <a:lstStyle/>
          <a:p>
            <a:r>
              <a:rPr lang="en-US" dirty="0" smtClean="0"/>
              <a:t>97 men who were about </a:t>
            </a:r>
            <a:r>
              <a:rPr lang="en-US" dirty="0"/>
              <a:t>to undergo </a:t>
            </a:r>
            <a:r>
              <a:rPr lang="en-US" dirty="0" smtClean="0"/>
              <a:t>radical </a:t>
            </a:r>
            <a:r>
              <a:rPr lang="en-US" dirty="0"/>
              <a:t>prostatectomy</a:t>
            </a:r>
            <a:r>
              <a:rPr lang="en-US" dirty="0" smtClean="0"/>
              <a:t>.</a:t>
            </a:r>
          </a:p>
          <a:p>
            <a:endParaRPr lang="en-US" dirty="0"/>
          </a:p>
          <a:p>
            <a:r>
              <a:rPr lang="en-US" dirty="0" smtClean="0"/>
              <a:t>Research goal: measure association between cancer volume and 8 other clinical measures.</a:t>
            </a:r>
            <a:endParaRPr lang="en-US" dirty="0"/>
          </a:p>
        </p:txBody>
      </p:sp>
    </p:spTree>
    <p:extLst>
      <p:ext uri="{BB962C8B-B14F-4D97-AF65-F5344CB8AC3E}">
        <p14:creationId xmlns:p14="http://schemas.microsoft.com/office/powerpoint/2010/main" val="112371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clinical measures are…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6888649"/>
              </p:ext>
            </p:extLst>
          </p:nvPr>
        </p:nvGraphicFramePr>
        <p:xfrm>
          <a:off x="838200" y="1524000"/>
          <a:ext cx="7467600" cy="4362450"/>
        </p:xfrm>
        <a:graphic>
          <a:graphicData uri="http://schemas.openxmlformats.org/drawingml/2006/table">
            <a:tbl>
              <a:tblPr>
                <a:tableStyleId>{3C2FFA5D-87B4-456A-9821-1D502468CF0F}</a:tableStyleId>
              </a:tblPr>
              <a:tblGrid>
                <a:gridCol w="876615"/>
                <a:gridCol w="1314922"/>
                <a:gridCol w="5276063"/>
              </a:tblGrid>
              <a:tr h="266700">
                <a:tc>
                  <a:txBody>
                    <a:bodyPr/>
                    <a:lstStyle/>
                    <a:p>
                      <a:pPr algn="l" fontAlgn="b"/>
                      <a:r>
                        <a:rPr lang="en-US" sz="2800" u="none" strike="noStrike" dirty="0">
                          <a:effectLst/>
                        </a:rPr>
                        <a:t>Index</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variable</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a:effectLst/>
                        </a:rPr>
                        <a:t>label</a:t>
                      </a:r>
                      <a:endParaRPr lang="en-US" sz="2800" b="0" i="0" u="none" strike="noStrike">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1</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err="1">
                          <a:effectLst/>
                        </a:rPr>
                        <a:t>lcavol</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log(cancer volume)</a:t>
                      </a:r>
                      <a:endParaRPr lang="en-US" sz="2800" b="0" i="0" u="none" strike="noStrike">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2</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err="1">
                          <a:effectLst/>
                        </a:rPr>
                        <a:t>lweight</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log(prostate weight volume)</a:t>
                      </a:r>
                      <a:endParaRPr lang="en-US" sz="2800" b="0" i="0" u="none" strike="noStrike">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3</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a:effectLst/>
                        </a:rPr>
                        <a:t>age</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dirty="0">
                          <a:effectLst/>
                        </a:rPr>
                        <a:t>age</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4</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lbph</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log(benign prostatic hyperplasia)</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5</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svi</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seminal vesicle invasion</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6</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lcp</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log(capsular penetration)</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7</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gleason</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Gleason score</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8</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pgg45</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percent Gleason scores 4 or 5</a:t>
                      </a:r>
                      <a:endParaRPr lang="en-US" sz="2800" b="0" i="0" u="none" strike="noStrike" dirty="0">
                        <a:solidFill>
                          <a:srgbClr val="000000"/>
                        </a:solidFill>
                        <a:effectLst/>
                        <a:latin typeface="Calibri"/>
                      </a:endParaRPr>
                    </a:p>
                  </a:txBody>
                  <a:tcPr marL="9525" marR="9525" marT="9525" marB="0" anchor="b"/>
                </a:tc>
              </a:tr>
              <a:tr h="266700">
                <a:tc>
                  <a:txBody>
                    <a:bodyPr/>
                    <a:lstStyle/>
                    <a:p>
                      <a:pPr algn="l" fontAlgn="b"/>
                      <a:r>
                        <a:rPr lang="en-US" sz="2800" u="none" strike="noStrike" dirty="0">
                          <a:effectLst/>
                        </a:rPr>
                        <a:t>y</a:t>
                      </a:r>
                      <a:endParaRPr lang="en-US" sz="2800" b="0" i="0" u="none" strike="noStrike" dirty="0">
                        <a:solidFill>
                          <a:srgbClr val="000000"/>
                        </a:solidFill>
                        <a:effectLst/>
                        <a:latin typeface="Calibri"/>
                      </a:endParaRPr>
                    </a:p>
                  </a:txBody>
                  <a:tcPr marL="9525" marR="9525" marT="9525" marB="0" anchor="b"/>
                </a:tc>
                <a:tc>
                  <a:txBody>
                    <a:bodyPr/>
                    <a:lstStyle/>
                    <a:p>
                      <a:pPr algn="l" fontAlgn="b"/>
                      <a:r>
                        <a:rPr lang="en-US" sz="2800" u="none" strike="noStrike">
                          <a:effectLst/>
                        </a:rPr>
                        <a:t>lpsa</a:t>
                      </a:r>
                      <a:endParaRPr lang="en-US" sz="2800" b="0" i="0" u="none" strike="noStrike">
                        <a:solidFill>
                          <a:srgbClr val="000000"/>
                        </a:solidFill>
                        <a:effectLst/>
                        <a:latin typeface="Calibri"/>
                      </a:endParaRPr>
                    </a:p>
                  </a:txBody>
                  <a:tcPr marL="9525" marR="9525" marT="9525" marB="0" anchor="b"/>
                </a:tc>
                <a:tc>
                  <a:txBody>
                    <a:bodyPr/>
                    <a:lstStyle/>
                    <a:p>
                      <a:pPr algn="l" fontAlgn="b"/>
                      <a:r>
                        <a:rPr lang="en-US" sz="2800" u="none" strike="noStrike" dirty="0">
                          <a:effectLst/>
                        </a:rPr>
                        <a:t>log(prostate specific antigen)</a:t>
                      </a:r>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14597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brief review</a:t>
            </a:r>
            <a:endParaRPr lang="en-US" dirty="0"/>
          </a:p>
        </p:txBody>
      </p:sp>
      <p:sp>
        <p:nvSpPr>
          <p:cNvPr id="3" name="Content Placeholder 2"/>
          <p:cNvSpPr>
            <a:spLocks noGrp="1"/>
          </p:cNvSpPr>
          <p:nvPr>
            <p:ph idx="1"/>
          </p:nvPr>
        </p:nvSpPr>
        <p:spPr>
          <a:xfrm>
            <a:off x="457200" y="1600201"/>
            <a:ext cx="8229600" cy="1905000"/>
          </a:xfrm>
        </p:spPr>
        <p:txBody>
          <a:bodyPr>
            <a:normAutofit fontScale="92500" lnSpcReduction="10000"/>
          </a:bodyPr>
          <a:lstStyle/>
          <a:p>
            <a:r>
              <a:rPr lang="en-US" dirty="0" smtClean="0"/>
              <a:t>Simple case:  We wish to use a single predictor variable x to predict some outcome y using ordinary least squares (OLS).</a:t>
            </a:r>
          </a:p>
          <a:p>
            <a:r>
              <a:rPr lang="en-US" dirty="0" smtClean="0"/>
              <a:t>E.g. x= </a:t>
            </a:r>
            <a:r>
              <a:rPr lang="en-US" dirty="0" err="1" smtClean="0"/>
              <a:t>lcavol</a:t>
            </a:r>
            <a:r>
              <a:rPr lang="en-US" dirty="0" smtClean="0"/>
              <a:t>, y=</a:t>
            </a:r>
            <a:r>
              <a:rPr lang="en-US" dirty="0" err="1" smtClean="0"/>
              <a:t>lpsa</a:t>
            </a:r>
            <a:endParaRPr lang="en-US" dirty="0" smtClean="0"/>
          </a:p>
          <a:p>
            <a:endParaRPr lang="en-US" dirty="0"/>
          </a:p>
          <a:p>
            <a:pPr marL="0" indent="0">
              <a:buNone/>
            </a:pPr>
            <a:endParaRPr lang="en-US" dirty="0" smtClean="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95600"/>
            <a:ext cx="3657600" cy="370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2975" y="4495800"/>
            <a:ext cx="3962400" cy="1354217"/>
          </a:xfrm>
          <a:prstGeom prst="rect">
            <a:avLst/>
          </a:prstGeom>
          <a:noFill/>
        </p:spPr>
        <p:txBody>
          <a:bodyPr wrap="square" rtlCol="0">
            <a:spAutoFit/>
          </a:bodyPr>
          <a:lstStyle/>
          <a:p>
            <a:r>
              <a:rPr lang="en-US" sz="3200" dirty="0" smtClean="0"/>
              <a:t>Quiz question 1:What do you see in the plot?</a:t>
            </a:r>
            <a:endParaRPr lang="en-US" sz="3200" dirty="0"/>
          </a:p>
          <a:p>
            <a:endParaRPr lang="en-US" dirty="0"/>
          </a:p>
        </p:txBody>
      </p:sp>
    </p:spTree>
    <p:extLst>
      <p:ext uri="{BB962C8B-B14F-4D97-AF65-F5344CB8AC3E}">
        <p14:creationId xmlns:p14="http://schemas.microsoft.com/office/powerpoint/2010/main" val="193337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Here is the same plot with the regression line included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8" y="1447800"/>
            <a:ext cx="42386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704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 Title Slide">
  <a:themeElements>
    <a:clrScheme name="">
      <a:dk1>
        <a:srgbClr val="808080"/>
      </a:dk1>
      <a:lt1>
        <a:srgbClr val="FFFFFF"/>
      </a:lt1>
      <a:dk2>
        <a:srgbClr val="000000"/>
      </a:dk2>
      <a:lt2>
        <a:srgbClr val="000000"/>
      </a:lt2>
      <a:accent1>
        <a:srgbClr val="FFE7C6"/>
      </a:accent1>
      <a:accent2>
        <a:srgbClr val="333399"/>
      </a:accent2>
      <a:accent3>
        <a:srgbClr val="AAAAAA"/>
      </a:accent3>
      <a:accent4>
        <a:srgbClr val="DADADA"/>
      </a:accent4>
      <a:accent5>
        <a:srgbClr val="FFF1DF"/>
      </a:accent5>
      <a:accent6>
        <a:srgbClr val="2D2D8A"/>
      </a:accent6>
      <a:hlink>
        <a:srgbClr val="009999"/>
      </a:hlink>
      <a:folHlink>
        <a:srgbClr val="99CC00"/>
      </a:folHlink>
    </a:clrScheme>
    <a:fontScheme name="Default - Title Slid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2367</TotalTime>
  <Words>2088</Words>
  <Application>Microsoft Office PowerPoint</Application>
  <PresentationFormat>On-screen Show (4:3)</PresentationFormat>
  <Paragraphs>204</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Default - Title Slide</vt:lpstr>
      <vt:lpstr>Model selection in R featuring the lasso</vt:lpstr>
      <vt:lpstr>Goals</vt:lpstr>
      <vt:lpstr>PowerPoint Presentation</vt:lpstr>
      <vt:lpstr>The goal is to demonstrate the lasso technique using real world data.</vt:lpstr>
      <vt:lpstr>In addition to the lasso, these statistical concepts will be discussed.</vt:lpstr>
      <vt:lpstr>The prostate data originally described in Stamey et. al (1989).</vt:lpstr>
      <vt:lpstr>The clinical measures are…</vt:lpstr>
      <vt:lpstr>Regression brief review</vt:lpstr>
      <vt:lpstr>Here is the same plot with the regression line included</vt:lpstr>
      <vt:lpstr>What important property does the regression line have?</vt:lpstr>
      <vt:lpstr>The simple linear regression model is:</vt:lpstr>
      <vt:lpstr>Frequently there are many predictors that we want to use simultaneously</vt:lpstr>
      <vt:lpstr>Cross validation is used to determine whether a model has good predictive ability for a new data set</vt:lpstr>
      <vt:lpstr>Now complete code section 1</vt:lpstr>
      <vt:lpstr>Variable subset selection uses statistical criteria to identify a set of predictors</vt:lpstr>
      <vt:lpstr>Variable subset selection continued</vt:lpstr>
      <vt:lpstr>Full enumeration methods</vt:lpstr>
      <vt:lpstr>MANY methods have been proposed to choose and use predictors  </vt:lpstr>
      <vt:lpstr>The lasso algorithm performs variable selection by constraining the sum of the magnitudes of the coefficients</vt:lpstr>
      <vt:lpstr>Why constrain the sum of the absolute value of the coefficients?</vt:lpstr>
      <vt:lpstr>A few other important items</vt:lpstr>
      <vt:lpstr>Now complete code section 2</vt:lpstr>
      <vt:lpstr>The least angle regression algorithm is used to fit the lasso path efficiently.</vt:lpstr>
      <vt:lpstr>The lasso path plot illustrates coefficient behavior for various s.</vt:lpstr>
      <vt:lpstr>Cross validation is used to both choose s and assess predictive accuracy of model</vt:lpstr>
      <vt:lpstr>K-fold cross validation splits data into </vt:lpstr>
      <vt:lpstr>Now complete code section 3</vt:lpstr>
      <vt:lpstr>S is chosen to minimize MSE in the training set based on k fold cross validation</vt:lpstr>
      <vt:lpstr>Other interesting notes</vt:lpstr>
      <vt:lpstr>Acknowledgements</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selection in R featuring the lasso</dc:title>
  <dc:creator>Chris Franck</dc:creator>
  <cp:lastModifiedBy>Chris Franck</cp:lastModifiedBy>
  <cp:revision>52</cp:revision>
  <dcterms:created xsi:type="dcterms:W3CDTF">2013-07-09T19:51:56Z</dcterms:created>
  <dcterms:modified xsi:type="dcterms:W3CDTF">2013-07-22T18:10:19Z</dcterms:modified>
</cp:coreProperties>
</file>